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17" r:id="rId2"/>
    <p:sldId id="295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9" r:id="rId14"/>
    <p:sldId id="328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E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51289-A5B7-466A-8B96-A863EF80D103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D296-5E86-46D0-80EA-130AE91BAC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3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FACA-DCDD-466B-AD91-48C446F44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56545-6A54-4CF2-AC98-16D741683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03E1C-8FEB-4B00-B479-21E4D80EA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A0029-D6BF-42F8-B2A0-56A28647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6D0BE-64C3-4524-8A77-3AAF089D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8664-DE31-404D-81CA-082CF87E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2ACCD-FA9F-4402-A933-E9B5F34D6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974B9-94BF-4D52-94B2-22FEA4C2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DF387-AEA6-4D99-8210-A8FEEE9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7B913-818F-480E-B3DA-F6C901F7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6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90C8D-45DF-417C-885A-75A956B532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B5DDCC-38FD-409C-86DE-95E8BD63C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DCB1C-A560-4B2E-8F71-31D63311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8BFB6-F4AA-4AED-8DE1-AC509A3B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7A719-B69E-41F1-9A67-8B1EB4FD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9DB9D-9988-41B7-AF3F-08FE74A2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57A6B-F60B-43DD-9601-EBE8276E7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BE3B8-84AB-48A8-BBC1-431B37E7A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99059-D431-4020-963C-F2E38103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8EE9-8AF9-4CD8-8B7D-737BCAC8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7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5DD6-7A7E-4B47-BCD9-6EB8BBB8E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A7DE1-96A1-47DE-9E0E-CC2C6542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D1C50-D88E-46C3-901F-31CEB8B1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28F36-16D5-4A9E-98CD-799E77E1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55243-2DAA-4DEE-8D6E-E5A743FE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B24B-1356-4E80-BA98-032BDF5A9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4756E-9016-48A8-BAA9-E56DB2D8F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15B2A-3DE7-4F69-9A89-F857996F3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ABF68-CB7A-4719-9C32-BBFD7E2C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0534B-2377-4CE4-8EDB-74DEEA24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E86DE-38CE-4BF3-8754-339982B7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2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D2D1-5ED2-440F-BB66-40B8F47E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A115D-90FC-46DF-B1F9-65F5BD81D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FAF67-D651-48C9-B830-D9D28FEE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41F37-3123-44E3-8BB6-861BC6004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DF5C07-839B-4067-A810-FA9509EA4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E9391-26B8-4CED-B286-7CD3BFA6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D3DDB9-3DAE-4973-88C9-E6794FA5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FAF0F5-9D5D-4936-8E94-70EB880C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474C8-0D63-4AA4-8A78-BC6CA4B3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A953E-7A01-4FED-9C73-A383A8FA2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0104F-588B-440C-813A-37D12F64A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5831F-21C7-441B-B489-B241FD73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0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E0D814-668E-4315-9F87-45B5105CD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B99C3-B881-4AF5-AC20-A3339CB6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8D0A8-DE1B-4B2F-8556-4F6824B88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3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81A67-54EA-4813-8738-36896D1B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CFBB0-FDB7-483C-949C-B8DD453D9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459C6-0A26-478E-8CBD-0DACB36F2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4F27E-0943-4768-863E-ABDC58C4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376C2-C251-447D-8A71-4480B8C9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009C3-CBEA-434F-A62B-89675A8D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2ECA-2918-4440-96EF-697E3A67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AAF68E-8D1B-4C36-9FB8-26D6F373D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F9FD4-866A-438C-BAD6-5DB22991D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47632-6AC2-4629-8BB3-065D2E2B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487FC-814E-4B59-9977-7A48A5E1C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E2A81-523F-4D8E-AEAA-00107987E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5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3A087-B74F-41F5-86EB-095D0A5FC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5003F-1A06-4BDF-BD45-EDA3929F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9B9AE-F291-48FC-8C53-8BE3257F5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BB00-1B35-4455-8F08-F73ACDA94BAD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80C58-2BD5-44F3-B96C-F6D0D738F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33608-A2DA-448B-958B-19FCD4CB3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B201F-BF57-4121-B348-05854E96A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2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F17E78-FD32-4361-B89A-AE326778C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8760214" cy="6852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784E2D-4035-42E4-94C7-B0E8DD90A795}"/>
              </a:ext>
            </a:extLst>
          </p:cNvPr>
          <p:cNvSpPr txBox="1"/>
          <p:nvPr/>
        </p:nvSpPr>
        <p:spPr>
          <a:xfrm>
            <a:off x="3578088" y="1550504"/>
            <a:ext cx="82561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egoe Print" panose="02000600000000000000" pitchFamily="2" charset="0"/>
              </a:rPr>
              <a:t>“A World Marred by Sin”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Segoe Print" panose="02000600000000000000" pitchFamily="2" charset="0"/>
              </a:rPr>
              <a:t>a study of Genesis 4 for evangelism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8DD4F-3A3A-41C8-BFDA-A9532B1E4A4E}"/>
              </a:ext>
            </a:extLst>
          </p:cNvPr>
          <p:cNvSpPr txBox="1"/>
          <p:nvPr/>
        </p:nvSpPr>
        <p:spPr>
          <a:xfrm>
            <a:off x="8760214" y="4366586"/>
            <a:ext cx="34317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Segoe Print" panose="02000600000000000000" pitchFamily="2" charset="0"/>
              </a:rPr>
              <a:t>Genesis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Segoe Print" panose="02000600000000000000" pitchFamily="2" charset="0"/>
              </a:rPr>
              <a:t>4:1-7</a:t>
            </a:r>
          </a:p>
        </p:txBody>
      </p:sp>
    </p:spTree>
    <p:extLst>
      <p:ext uri="{BB962C8B-B14F-4D97-AF65-F5344CB8AC3E}">
        <p14:creationId xmlns:p14="http://schemas.microsoft.com/office/powerpoint/2010/main" val="900238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4006879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The Lord’s absolute goodness is remarkable! God asks the right questions…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3263589" y="4413683"/>
            <a:ext cx="892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God wants Cain to consider his own reasons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33684" y="4811047"/>
            <a:ext cx="8430686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generally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want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right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 It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can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frustrating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know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haven't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done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thought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doing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brought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Himself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Cain's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side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help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him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reach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solution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pPr lvl="0"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0AD131-F0AB-41B5-BE2D-9F0FE936BFCB}"/>
              </a:ext>
            </a:extLst>
          </p:cNvPr>
          <p:cNvSpPr txBox="1"/>
          <p:nvPr/>
        </p:nvSpPr>
        <p:spPr>
          <a:xfrm>
            <a:off x="238738" y="3570145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the Lord said to Cain, ‘Why are you angry?’...” [v6]</a:t>
            </a:r>
          </a:p>
        </p:txBody>
      </p:sp>
      <p:sp>
        <p:nvSpPr>
          <p:cNvPr id="27" name="CaixaDeTexto 25">
            <a:extLst>
              <a:ext uri="{FF2B5EF4-FFF2-40B4-BE49-F238E27FC236}">
                <a16:creationId xmlns:a16="http://schemas.microsoft.com/office/drawing/2014/main" id="{899BFB2C-3639-497A-AB4D-0E9F0E243A9C}"/>
              </a:ext>
            </a:extLst>
          </p:cNvPr>
          <p:cNvSpPr txBox="1"/>
          <p:nvPr/>
        </p:nvSpPr>
        <p:spPr>
          <a:xfrm>
            <a:off x="3335956" y="5946091"/>
            <a:ext cx="843068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latin typeface="Georgia" panose="02040502050405020303" pitchFamily="18" charset="0"/>
            </a:endParaRPr>
          </a:p>
          <a:p>
            <a:pPr algn="just"/>
            <a:r>
              <a:rPr lang="pt-BR" sz="2000" b="1" i="1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gives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solution</a:t>
            </a:r>
            <a:r>
              <a:rPr lang="pt-BR" sz="2000" dirty="0">
                <a:latin typeface="Georgia" panose="02040502050405020303" pitchFamily="18" charset="0"/>
              </a:rPr>
              <a:t>: “</a:t>
            </a:r>
            <a:r>
              <a:rPr lang="pt-BR" sz="2000" dirty="0" err="1">
                <a:latin typeface="Georgia" panose="02040502050405020303" pitchFamily="18" charset="0"/>
              </a:rPr>
              <a:t>If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you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do </a:t>
            </a:r>
            <a:r>
              <a:rPr lang="pt-BR" sz="2000" b="1" i="1" dirty="0" err="1">
                <a:latin typeface="Georgia" panose="02040502050405020303" pitchFamily="18" charset="0"/>
              </a:rPr>
              <a:t>well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will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you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accepted</a:t>
            </a:r>
            <a:r>
              <a:rPr lang="pt-BR" sz="2000" dirty="0">
                <a:latin typeface="Georgia" panose="02040502050405020303" pitchFamily="18" charset="0"/>
              </a:rPr>
              <a:t>?” [4:7; He </a:t>
            </a:r>
            <a:r>
              <a:rPr lang="pt-BR" sz="2000" dirty="0" err="1">
                <a:latin typeface="Georgia" panose="02040502050405020303" pitchFamily="18" charset="0"/>
              </a:rPr>
              <a:t>doesn’t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even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mention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offering</a:t>
            </a:r>
            <a:r>
              <a:rPr lang="pt-BR" sz="2000" dirty="0">
                <a:latin typeface="Georgia" panose="02040502050405020303" pitchFamily="18" charset="0"/>
              </a:rPr>
              <a:t>: He </a:t>
            </a:r>
            <a:r>
              <a:rPr lang="pt-BR" sz="2000" dirty="0" err="1">
                <a:latin typeface="Georgia" panose="02040502050405020303" pitchFamily="18" charset="0"/>
              </a:rPr>
              <a:t>wants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Cain </a:t>
            </a:r>
            <a:r>
              <a:rPr lang="pt-BR" sz="2000" b="1" i="1" dirty="0" err="1">
                <a:latin typeface="Georgia" panose="02040502050405020303" pitchFamily="18" charset="0"/>
              </a:rPr>
              <a:t>himself</a:t>
            </a:r>
            <a:r>
              <a:rPr lang="pt-BR" sz="1200" b="1" i="1" dirty="0">
                <a:latin typeface="Georgia" panose="02040502050405020303" pitchFamily="18" charset="0"/>
              </a:rPr>
              <a:t> </a:t>
            </a:r>
            <a:r>
              <a:rPr lang="pt-BR" sz="2000" dirty="0">
                <a:latin typeface="Georgia" panose="02040502050405020303" pitchFamily="18" charset="0"/>
              </a:rPr>
              <a:t>!!]</a:t>
            </a:r>
          </a:p>
          <a:p>
            <a:pPr algn="just"/>
            <a:endParaRPr lang="pt-BR" sz="200" i="1" dirty="0">
              <a:latin typeface="Georgia" panose="02040502050405020303" pitchFamily="18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712948B-A5F2-4E34-AFF3-AA7055636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12622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24" grpId="0" animBg="1"/>
      <p:bldP spid="23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4006879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The Lord’s absolute goodness is remarkable! God asks the right questions…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3263589" y="4413683"/>
            <a:ext cx="892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God wants Cain to consider his own reasons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33684" y="4811047"/>
            <a:ext cx="8430686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0"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generally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want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right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 It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can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frustrating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know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haven't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done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thought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doing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brought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Himself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Cain's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side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help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him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reach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solution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  <a:p>
            <a:pPr lvl="0"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0AD131-F0AB-41B5-BE2D-9F0FE936BFCB}"/>
              </a:ext>
            </a:extLst>
          </p:cNvPr>
          <p:cNvSpPr txBox="1"/>
          <p:nvPr/>
        </p:nvSpPr>
        <p:spPr>
          <a:xfrm>
            <a:off x="238738" y="3570145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the Lord said to Cain, ‘Why are you angry?’...” [v6]</a:t>
            </a:r>
          </a:p>
        </p:txBody>
      </p:sp>
      <p:sp>
        <p:nvSpPr>
          <p:cNvPr id="27" name="CaixaDeTexto 25">
            <a:extLst>
              <a:ext uri="{FF2B5EF4-FFF2-40B4-BE49-F238E27FC236}">
                <a16:creationId xmlns:a16="http://schemas.microsoft.com/office/drawing/2014/main" id="{899BFB2C-3639-497A-AB4D-0E9F0E243A9C}"/>
              </a:ext>
            </a:extLst>
          </p:cNvPr>
          <p:cNvSpPr txBox="1"/>
          <p:nvPr/>
        </p:nvSpPr>
        <p:spPr>
          <a:xfrm>
            <a:off x="3335956" y="5946091"/>
            <a:ext cx="8430686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latin typeface="Georgia" panose="02040502050405020303" pitchFamily="18" charset="0"/>
            </a:endParaRPr>
          </a:p>
          <a:p>
            <a:pPr algn="just"/>
            <a:r>
              <a:rPr lang="pt-BR" sz="2000" b="1" i="1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gives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solution</a:t>
            </a:r>
            <a:r>
              <a:rPr lang="pt-BR" sz="2000" dirty="0">
                <a:latin typeface="Georgia" panose="02040502050405020303" pitchFamily="18" charset="0"/>
              </a:rPr>
              <a:t>: “</a:t>
            </a:r>
            <a:r>
              <a:rPr lang="pt-BR" sz="2000" dirty="0" err="1">
                <a:latin typeface="Georgia" panose="02040502050405020303" pitchFamily="18" charset="0"/>
              </a:rPr>
              <a:t>If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you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do </a:t>
            </a:r>
            <a:r>
              <a:rPr lang="pt-BR" sz="2000" b="1" i="1" dirty="0" err="1">
                <a:latin typeface="Georgia" panose="02040502050405020303" pitchFamily="18" charset="0"/>
              </a:rPr>
              <a:t>well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will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you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accepted</a:t>
            </a:r>
            <a:r>
              <a:rPr lang="pt-BR" sz="2000" dirty="0">
                <a:latin typeface="Georgia" panose="02040502050405020303" pitchFamily="18" charset="0"/>
              </a:rPr>
              <a:t>?” [4:7; He </a:t>
            </a:r>
            <a:r>
              <a:rPr lang="pt-BR" sz="2000" dirty="0" err="1">
                <a:latin typeface="Georgia" panose="02040502050405020303" pitchFamily="18" charset="0"/>
              </a:rPr>
              <a:t>doesn’t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even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mention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offering</a:t>
            </a:r>
            <a:r>
              <a:rPr lang="pt-BR" sz="2000" dirty="0">
                <a:latin typeface="Georgia" panose="02040502050405020303" pitchFamily="18" charset="0"/>
              </a:rPr>
              <a:t>: He </a:t>
            </a:r>
            <a:r>
              <a:rPr lang="pt-BR" sz="2000" dirty="0" err="1">
                <a:latin typeface="Georgia" panose="02040502050405020303" pitchFamily="18" charset="0"/>
              </a:rPr>
              <a:t>wants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Cain </a:t>
            </a:r>
            <a:r>
              <a:rPr lang="pt-BR" sz="2000" b="1" i="1" dirty="0" err="1">
                <a:latin typeface="Georgia" panose="02040502050405020303" pitchFamily="18" charset="0"/>
              </a:rPr>
              <a:t>himself</a:t>
            </a:r>
            <a:r>
              <a:rPr lang="pt-BR" sz="1200" b="1" i="1" dirty="0">
                <a:latin typeface="Georgia" panose="02040502050405020303" pitchFamily="18" charset="0"/>
              </a:rPr>
              <a:t> </a:t>
            </a:r>
            <a:r>
              <a:rPr lang="pt-BR" sz="2000" dirty="0">
                <a:latin typeface="Georgia" panose="02040502050405020303" pitchFamily="18" charset="0"/>
              </a:rPr>
              <a:t>!!]</a:t>
            </a:r>
          </a:p>
          <a:p>
            <a:pPr algn="just"/>
            <a:endParaRPr lang="pt-BR" sz="200" i="1" dirty="0">
              <a:latin typeface="Georgia" panose="02040502050405020303" pitchFamily="18" charset="0"/>
            </a:endParaRPr>
          </a:p>
        </p:txBody>
      </p:sp>
      <p:sp>
        <p:nvSpPr>
          <p:cNvPr id="25" name="Estrela de 16 pontas 18">
            <a:extLst>
              <a:ext uri="{FF2B5EF4-FFF2-40B4-BE49-F238E27FC236}">
                <a16:creationId xmlns:a16="http://schemas.microsoft.com/office/drawing/2014/main" id="{250B1DB3-B173-4898-84AB-088F7905B59E}"/>
              </a:ext>
            </a:extLst>
          </p:cNvPr>
          <p:cNvSpPr/>
          <p:nvPr/>
        </p:nvSpPr>
        <p:spPr>
          <a:xfrm rot="358522">
            <a:off x="59686" y="492623"/>
            <a:ext cx="13149673" cy="4436122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tx1"/>
              </a:solidFill>
            </a:endParaRP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In </a:t>
            </a:r>
            <a:r>
              <a:rPr lang="pt-BR" sz="2400" dirty="0" err="1">
                <a:solidFill>
                  <a:schemeClr val="tx1"/>
                </a:solidFill>
              </a:rPr>
              <a:t>order</a:t>
            </a:r>
            <a:r>
              <a:rPr lang="pt-BR" sz="2400" dirty="0">
                <a:solidFill>
                  <a:schemeClr val="tx1"/>
                </a:solidFill>
              </a:rPr>
              <a:t> for Cain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“</a:t>
            </a:r>
            <a:r>
              <a:rPr lang="pt-BR" sz="2400" b="1" i="1" dirty="0">
                <a:solidFill>
                  <a:schemeClr val="tx1"/>
                </a:solidFill>
              </a:rPr>
              <a:t>do </a:t>
            </a:r>
            <a:r>
              <a:rPr lang="pt-BR" sz="2400" b="1" i="1" dirty="0" err="1">
                <a:solidFill>
                  <a:schemeClr val="tx1"/>
                </a:solidFill>
              </a:rPr>
              <a:t>well</a:t>
            </a:r>
            <a:r>
              <a:rPr lang="pt-BR" sz="2400" dirty="0">
                <a:solidFill>
                  <a:schemeClr val="tx1"/>
                </a:solidFill>
              </a:rPr>
              <a:t>”, it </a:t>
            </a:r>
            <a:r>
              <a:rPr lang="pt-BR" sz="2400" dirty="0" err="1">
                <a:solidFill>
                  <a:schemeClr val="tx1"/>
                </a:solidFill>
              </a:rPr>
              <a:t>would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be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necessary</a:t>
            </a:r>
            <a:r>
              <a:rPr lang="pt-BR" sz="2400" dirty="0">
                <a:solidFill>
                  <a:schemeClr val="tx1"/>
                </a:solidFill>
              </a:rPr>
              <a:t> for </a:t>
            </a:r>
            <a:r>
              <a:rPr lang="pt-BR" sz="2400" dirty="0" err="1">
                <a:solidFill>
                  <a:schemeClr val="tx1"/>
                </a:solidFill>
              </a:rPr>
              <a:t>him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to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know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what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God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wants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  <a:r>
              <a:rPr lang="pt-BR" sz="2400" dirty="0" err="1">
                <a:solidFill>
                  <a:schemeClr val="tx1"/>
                </a:solidFill>
              </a:rPr>
              <a:t>From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context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we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see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that</a:t>
            </a:r>
            <a:r>
              <a:rPr lang="pt-BR" sz="2400" dirty="0">
                <a:solidFill>
                  <a:schemeClr val="tx1"/>
                </a:solidFill>
              </a:rPr>
              <a:t> Abel </a:t>
            </a:r>
            <a:r>
              <a:rPr lang="pt-BR" sz="2400" b="1" i="1" dirty="0" err="1">
                <a:solidFill>
                  <a:schemeClr val="tx1"/>
                </a:solidFill>
              </a:rPr>
              <a:t>did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well</a:t>
            </a:r>
            <a:r>
              <a:rPr lang="pt-BR" sz="2400" b="1" i="1" dirty="0">
                <a:solidFill>
                  <a:schemeClr val="tx1"/>
                </a:solidFill>
              </a:rPr>
              <a:t> (</a:t>
            </a:r>
            <a:r>
              <a:rPr lang="pt-BR" sz="2400" b="1" i="1" dirty="0" err="1">
                <a:solidFill>
                  <a:schemeClr val="tx1"/>
                </a:solidFill>
              </a:rPr>
              <a:t>he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was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accepted</a:t>
            </a:r>
            <a:r>
              <a:rPr lang="pt-BR" sz="2400" b="1" i="1" dirty="0">
                <a:solidFill>
                  <a:schemeClr val="tx1"/>
                </a:solidFill>
              </a:rPr>
              <a:t>)</a:t>
            </a:r>
            <a:r>
              <a:rPr lang="pt-BR" sz="2400" i="1" dirty="0">
                <a:solidFill>
                  <a:schemeClr val="tx1"/>
                </a:solidFill>
              </a:rPr>
              <a:t>.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Heb</a:t>
            </a:r>
            <a:r>
              <a:rPr lang="pt-BR" sz="2400" dirty="0">
                <a:solidFill>
                  <a:schemeClr val="tx1"/>
                </a:solidFill>
              </a:rPr>
              <a:t> 11:4 </a:t>
            </a:r>
            <a:r>
              <a:rPr lang="pt-BR" sz="2400" dirty="0" err="1">
                <a:solidFill>
                  <a:schemeClr val="tx1"/>
                </a:solidFill>
              </a:rPr>
              <a:t>tells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us</a:t>
            </a:r>
            <a:r>
              <a:rPr lang="pt-BR" sz="2400" dirty="0">
                <a:solidFill>
                  <a:schemeClr val="tx1"/>
                </a:solidFill>
              </a:rPr>
              <a:t>: “</a:t>
            </a:r>
            <a:r>
              <a:rPr lang="pt-BR" sz="2400" b="1" i="1" dirty="0" err="1">
                <a:solidFill>
                  <a:schemeClr val="tx1"/>
                </a:solidFill>
              </a:rPr>
              <a:t>By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faith</a:t>
            </a:r>
            <a:r>
              <a:rPr lang="pt-BR" sz="2400" b="1" i="1" dirty="0">
                <a:solidFill>
                  <a:schemeClr val="tx1"/>
                </a:solidFill>
              </a:rPr>
              <a:t> Abel </a:t>
            </a:r>
            <a:r>
              <a:rPr lang="pt-BR" sz="2400" b="1" i="1" dirty="0" err="1">
                <a:solidFill>
                  <a:schemeClr val="tx1"/>
                </a:solidFill>
              </a:rPr>
              <a:t>offered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God</a:t>
            </a:r>
            <a:r>
              <a:rPr lang="pt-BR" sz="2400" dirty="0">
                <a:solidFill>
                  <a:schemeClr val="tx1"/>
                </a:solidFill>
              </a:rPr>
              <a:t> a more </a:t>
            </a:r>
            <a:r>
              <a:rPr lang="pt-BR" sz="2400" dirty="0" err="1">
                <a:solidFill>
                  <a:schemeClr val="tx1"/>
                </a:solidFill>
              </a:rPr>
              <a:t>excellent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sacrifice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than</a:t>
            </a:r>
            <a:r>
              <a:rPr lang="pt-BR" sz="2400" dirty="0">
                <a:solidFill>
                  <a:schemeClr val="tx1"/>
                </a:solidFill>
              </a:rPr>
              <a:t> Cain...”.  </a:t>
            </a:r>
            <a:r>
              <a:rPr lang="pt-BR" sz="2400" dirty="0" err="1">
                <a:solidFill>
                  <a:schemeClr val="tx1"/>
                </a:solidFill>
              </a:rPr>
              <a:t>Since</a:t>
            </a:r>
            <a:r>
              <a:rPr lang="pt-BR" sz="2400" dirty="0">
                <a:solidFill>
                  <a:schemeClr val="tx1"/>
                </a:solidFill>
              </a:rPr>
              <a:t> “</a:t>
            </a:r>
            <a:r>
              <a:rPr lang="pt-BR" sz="2400" dirty="0" err="1">
                <a:solidFill>
                  <a:schemeClr val="tx1"/>
                </a:solidFill>
              </a:rPr>
              <a:t>faith</a:t>
            </a:r>
            <a:r>
              <a:rPr lang="pt-BR" sz="2400" dirty="0">
                <a:solidFill>
                  <a:schemeClr val="tx1"/>
                </a:solidFill>
              </a:rPr>
              <a:t> comes </a:t>
            </a:r>
            <a:r>
              <a:rPr lang="pt-BR" sz="2400" dirty="0" err="1">
                <a:solidFill>
                  <a:schemeClr val="tx1"/>
                </a:solidFill>
              </a:rPr>
              <a:t>by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hearing</a:t>
            </a:r>
            <a:r>
              <a:rPr lang="pt-BR" sz="2400" dirty="0">
                <a:solidFill>
                  <a:schemeClr val="tx1"/>
                </a:solidFill>
              </a:rPr>
              <a:t>” [</a:t>
            </a:r>
            <a:r>
              <a:rPr lang="pt-BR" sz="2400" dirty="0" err="1">
                <a:solidFill>
                  <a:schemeClr val="tx1"/>
                </a:solidFill>
              </a:rPr>
              <a:t>see</a:t>
            </a:r>
            <a:r>
              <a:rPr lang="pt-BR" sz="2400" dirty="0">
                <a:solidFill>
                  <a:schemeClr val="tx1"/>
                </a:solidFill>
              </a:rPr>
              <a:t> Rom 10:17], </a:t>
            </a:r>
            <a:r>
              <a:rPr lang="pt-BR" sz="2400" dirty="0" err="1">
                <a:solidFill>
                  <a:schemeClr val="tx1"/>
                </a:solidFill>
              </a:rPr>
              <a:t>we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can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conclude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that</a:t>
            </a:r>
            <a:r>
              <a:rPr lang="pt-BR" sz="2400" dirty="0">
                <a:solidFill>
                  <a:schemeClr val="tx1"/>
                </a:solidFill>
              </a:rPr>
              <a:t> Abel </a:t>
            </a:r>
            <a:r>
              <a:rPr lang="pt-BR" sz="2400" dirty="0" err="1">
                <a:solidFill>
                  <a:schemeClr val="tx1"/>
                </a:solidFill>
              </a:rPr>
              <a:t>offered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that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which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had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heard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from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God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7CADC54-E0F7-4D6D-B9CF-5D2392EEF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279125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02936AF0-E13D-4746-ADE6-65F2CDE20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33684" y="4650442"/>
            <a:ext cx="8430686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At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issue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just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right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wrong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way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worship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behind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it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question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desire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obey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...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obey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!</a:t>
            </a:r>
          </a:p>
          <a:p>
            <a:pPr lvl="0"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0AD131-F0AB-41B5-BE2D-9F0FE936BFCB}"/>
              </a:ext>
            </a:extLst>
          </p:cNvPr>
          <p:cNvSpPr txBox="1"/>
          <p:nvPr/>
        </p:nvSpPr>
        <p:spPr>
          <a:xfrm>
            <a:off x="238738" y="3570145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the Lord said to Cain, ‘Why are you angry?’...” [v6]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24791F-CBA2-4B68-8F36-22ABF1FDA99A}"/>
              </a:ext>
            </a:extLst>
          </p:cNvPr>
          <p:cNvSpPr txBox="1"/>
          <p:nvPr/>
        </p:nvSpPr>
        <p:spPr>
          <a:xfrm>
            <a:off x="241010" y="4009151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if you do not do well, sin lies at the door...” [v7]</a:t>
            </a:r>
          </a:p>
        </p:txBody>
      </p:sp>
      <p:sp>
        <p:nvSpPr>
          <p:cNvPr id="28" name="CaixaDeTexto 25">
            <a:extLst>
              <a:ext uri="{FF2B5EF4-FFF2-40B4-BE49-F238E27FC236}">
                <a16:creationId xmlns:a16="http://schemas.microsoft.com/office/drawing/2014/main" id="{643BA5CF-CE8D-4B4C-88B3-588544A1635F}"/>
              </a:ext>
            </a:extLst>
          </p:cNvPr>
          <p:cNvSpPr txBox="1"/>
          <p:nvPr/>
        </p:nvSpPr>
        <p:spPr>
          <a:xfrm>
            <a:off x="3335956" y="5561775"/>
            <a:ext cx="843068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latin typeface="Georgia" panose="02040502050405020303" pitchFamily="18" charset="0"/>
            </a:endParaRPr>
          </a:p>
          <a:p>
            <a:pPr algn="just"/>
            <a:r>
              <a:rPr lang="pt-BR" sz="2000" dirty="0">
                <a:latin typeface="Georgia" panose="02040502050405020303" pitchFamily="18" charset="0"/>
              </a:rPr>
              <a:t>The </a:t>
            </a:r>
            <a:r>
              <a:rPr lang="pt-BR" sz="2000" dirty="0" err="1">
                <a:latin typeface="Georgia" panose="02040502050405020303" pitchFamily="18" charset="0"/>
              </a:rPr>
              <a:t>problem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that</a:t>
            </a:r>
            <a:r>
              <a:rPr lang="pt-BR" sz="2000" dirty="0">
                <a:latin typeface="Georgia" panose="02040502050405020303" pitchFamily="18" charset="0"/>
              </a:rPr>
              <a:t> Cain faces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much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graver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he</a:t>
            </a:r>
            <a:r>
              <a:rPr lang="pt-BR" sz="2000" dirty="0">
                <a:latin typeface="Georgia" panose="02040502050405020303" pitchFamily="18" charset="0"/>
              </a:rPr>
              <a:t> realizes: </a:t>
            </a:r>
            <a:r>
              <a:rPr lang="pt-BR" sz="2000" dirty="0" err="1">
                <a:latin typeface="Georgia" panose="02040502050405020303" pitchFamily="18" charset="0"/>
              </a:rPr>
              <a:t>if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he</a:t>
            </a:r>
            <a:r>
              <a:rPr lang="pt-BR" sz="2000" dirty="0">
                <a:latin typeface="Georgia" panose="02040502050405020303" pitchFamily="18" charset="0"/>
              </a:rPr>
              <a:t> does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“do </a:t>
            </a:r>
            <a:r>
              <a:rPr lang="pt-BR" sz="2000" dirty="0" err="1">
                <a:latin typeface="Georgia" panose="02040502050405020303" pitchFamily="18" charset="0"/>
              </a:rPr>
              <a:t>well</a:t>
            </a:r>
            <a:r>
              <a:rPr lang="pt-BR" sz="2000" dirty="0">
                <a:latin typeface="Georgia" panose="02040502050405020303" pitchFamily="18" charset="0"/>
              </a:rPr>
              <a:t>”, </a:t>
            </a:r>
            <a:r>
              <a:rPr lang="pt-BR" sz="2000" dirty="0" err="1">
                <a:latin typeface="Georgia" panose="02040502050405020303" pitchFamily="18" charset="0"/>
              </a:rPr>
              <a:t>listening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accepting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God's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word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in </a:t>
            </a:r>
            <a:r>
              <a:rPr lang="pt-BR" sz="2000" b="1" i="1" dirty="0" err="1">
                <a:latin typeface="Georgia" panose="02040502050405020303" pitchFamily="18" charset="0"/>
              </a:rPr>
              <a:t>all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things</a:t>
            </a:r>
            <a:r>
              <a:rPr lang="pt-BR" sz="2000" dirty="0">
                <a:latin typeface="Georgia" panose="02040502050405020303" pitchFamily="18" charset="0"/>
              </a:rPr>
              <a:t>,           “</a:t>
            </a:r>
            <a:r>
              <a:rPr lang="pt-BR" sz="2000" dirty="0" err="1">
                <a:latin typeface="Georgia" panose="02040502050405020303" pitchFamily="18" charset="0"/>
              </a:rPr>
              <a:t>sin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lies </a:t>
            </a:r>
            <a:r>
              <a:rPr lang="pt-BR" sz="2000" b="1" i="1" dirty="0" err="1">
                <a:latin typeface="Georgia" panose="02040502050405020303" pitchFamily="18" charset="0"/>
              </a:rPr>
              <a:t>at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door</a:t>
            </a:r>
            <a:r>
              <a:rPr lang="pt-BR" sz="2000" dirty="0">
                <a:latin typeface="Georgia" panose="02040502050405020303" pitchFamily="18" charset="0"/>
              </a:rPr>
              <a:t>.”  </a:t>
            </a:r>
            <a:r>
              <a:rPr lang="pt-BR" sz="2000" dirty="0" err="1">
                <a:latin typeface="Georgia" panose="02040502050405020303" pitchFamily="18" charset="0"/>
              </a:rPr>
              <a:t>We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like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think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of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sin</a:t>
            </a:r>
            <a:r>
              <a:rPr lang="pt-BR" sz="2000" dirty="0">
                <a:latin typeface="Georgia" panose="02040502050405020303" pitchFamily="18" charset="0"/>
              </a:rPr>
              <a:t> as </a:t>
            </a:r>
            <a:r>
              <a:rPr lang="pt-BR" sz="2000" b="1" i="1" dirty="0" err="1">
                <a:latin typeface="Georgia" panose="02040502050405020303" pitchFamily="18" charset="0"/>
              </a:rPr>
              <a:t>far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away</a:t>
            </a:r>
            <a:r>
              <a:rPr lang="pt-BR" sz="2000" dirty="0">
                <a:latin typeface="Georgia" panose="02040502050405020303" pitchFamily="18" charset="0"/>
              </a:rPr>
              <a:t>; it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!</a:t>
            </a:r>
            <a:endParaRPr lang="pt-BR" sz="2000" i="1" dirty="0">
              <a:latin typeface="Georgia" panose="02040502050405020303" pitchFamily="18" charset="0"/>
            </a:endParaRPr>
          </a:p>
          <a:p>
            <a:pPr algn="just"/>
            <a:endParaRPr lang="pt-BR" sz="200" i="1" dirty="0">
              <a:latin typeface="Georgia" panose="02040502050405020303" pitchFamily="18" charset="0"/>
            </a:endParaRPr>
          </a:p>
        </p:txBody>
      </p:sp>
      <p:sp>
        <p:nvSpPr>
          <p:cNvPr id="29" name="Estrela de 16 pontas 1">
            <a:extLst>
              <a:ext uri="{FF2B5EF4-FFF2-40B4-BE49-F238E27FC236}">
                <a16:creationId xmlns:a16="http://schemas.microsoft.com/office/drawing/2014/main" id="{8EBE30C3-E65D-488F-A157-E5280A1C3FD7}"/>
              </a:ext>
            </a:extLst>
          </p:cNvPr>
          <p:cNvSpPr/>
          <p:nvPr/>
        </p:nvSpPr>
        <p:spPr>
          <a:xfrm rot="325522">
            <a:off x="6215019" y="1871400"/>
            <a:ext cx="6696798" cy="283519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err="1"/>
              <a:t>Simply</a:t>
            </a:r>
            <a:r>
              <a:rPr lang="pt-BR" sz="2400" dirty="0"/>
              <a:t> </a:t>
            </a:r>
            <a:r>
              <a:rPr lang="pt-BR" sz="2400" dirty="0" err="1"/>
              <a:t>by</a:t>
            </a:r>
            <a:r>
              <a:rPr lang="pt-BR" sz="2400" dirty="0"/>
              <a:t> </a:t>
            </a:r>
            <a:r>
              <a:rPr lang="pt-BR" sz="2400" b="1" i="1" dirty="0" err="1"/>
              <a:t>not</a:t>
            </a:r>
            <a:r>
              <a:rPr lang="pt-BR" sz="2400" b="1" i="1" dirty="0"/>
              <a:t> </a:t>
            </a:r>
            <a:r>
              <a:rPr lang="pt-BR" sz="2400" b="1" i="1" dirty="0" err="1"/>
              <a:t>doing</a:t>
            </a:r>
            <a:r>
              <a:rPr lang="pt-BR" sz="2400" b="1" i="1" dirty="0"/>
              <a:t> </a:t>
            </a:r>
            <a:r>
              <a:rPr lang="pt-BR" sz="2400" b="1" i="1" dirty="0" err="1"/>
              <a:t>well</a:t>
            </a:r>
            <a:r>
              <a:rPr lang="pt-BR" sz="2400" dirty="0"/>
              <a:t>, </a:t>
            </a:r>
            <a:r>
              <a:rPr lang="pt-BR" sz="2400" dirty="0" err="1"/>
              <a:t>even</a:t>
            </a:r>
            <a:r>
              <a:rPr lang="pt-BR" sz="2400" dirty="0"/>
              <a:t> </a:t>
            </a:r>
            <a:r>
              <a:rPr lang="pt-BR" sz="2400" dirty="0" err="1"/>
              <a:t>if</a:t>
            </a:r>
            <a:r>
              <a:rPr lang="pt-BR" sz="2400" dirty="0"/>
              <a:t> </a:t>
            </a:r>
            <a:r>
              <a:rPr lang="pt-BR" sz="2400" dirty="0" err="1"/>
              <a:t>we</a:t>
            </a:r>
            <a:r>
              <a:rPr lang="pt-BR" sz="2400" dirty="0"/>
              <a:t> are </a:t>
            </a:r>
            <a:r>
              <a:rPr lang="pt-BR" sz="2400" dirty="0" err="1"/>
              <a:t>not</a:t>
            </a:r>
            <a:r>
              <a:rPr lang="pt-BR" sz="2400" dirty="0"/>
              <a:t> </a:t>
            </a:r>
            <a:r>
              <a:rPr lang="pt-BR" sz="2400" b="1" i="1" dirty="0" err="1"/>
              <a:t>seeking</a:t>
            </a:r>
            <a:r>
              <a:rPr lang="pt-BR" sz="2400" b="1" dirty="0"/>
              <a:t> </a:t>
            </a:r>
            <a:r>
              <a:rPr lang="pt-BR" sz="2400" b="1" dirty="0" err="1"/>
              <a:t>to</a:t>
            </a:r>
            <a:r>
              <a:rPr lang="pt-BR" sz="2400" b="1" dirty="0"/>
              <a:t> do </a:t>
            </a:r>
            <a:r>
              <a:rPr lang="pt-BR" sz="2400" b="1" dirty="0" err="1"/>
              <a:t>evil</a:t>
            </a:r>
            <a:r>
              <a:rPr lang="pt-BR" sz="2400" dirty="0"/>
              <a:t>, </a:t>
            </a:r>
            <a:r>
              <a:rPr lang="pt-BR" sz="2400" dirty="0" err="1"/>
              <a:t>we</a:t>
            </a:r>
            <a:r>
              <a:rPr lang="pt-BR" sz="2400" dirty="0"/>
              <a:t> are </a:t>
            </a:r>
            <a:r>
              <a:rPr lang="pt-BR" sz="2400" dirty="0" err="1"/>
              <a:t>already</a:t>
            </a:r>
            <a:r>
              <a:rPr lang="pt-BR" sz="2400" dirty="0"/>
              <a:t> in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company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</a:t>
            </a:r>
            <a:r>
              <a:rPr lang="pt-BR" sz="2400" dirty="0" err="1"/>
              <a:t>sin</a:t>
            </a:r>
            <a:r>
              <a:rPr lang="pt-BR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275060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>
            <a:extLst>
              <a:ext uri="{FF2B5EF4-FFF2-40B4-BE49-F238E27FC236}">
                <a16:creationId xmlns:a16="http://schemas.microsoft.com/office/drawing/2014/main" id="{02936AF0-E13D-4746-ADE6-65F2CDE20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0AD131-F0AB-41B5-BE2D-9F0FE936BFCB}"/>
              </a:ext>
            </a:extLst>
          </p:cNvPr>
          <p:cNvSpPr txBox="1"/>
          <p:nvPr/>
        </p:nvSpPr>
        <p:spPr>
          <a:xfrm>
            <a:off x="238738" y="3570145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the Lord said to Cain, ‘Why are you angry?’...” [v6]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24791F-CBA2-4B68-8F36-22ABF1FDA99A}"/>
              </a:ext>
            </a:extLst>
          </p:cNvPr>
          <p:cNvSpPr txBox="1"/>
          <p:nvPr/>
        </p:nvSpPr>
        <p:spPr>
          <a:xfrm>
            <a:off x="241010" y="4009151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if you do not do well, sin lies at the door...” [v7]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2E2598B-C377-4EBD-8676-F6FAF0A10475}"/>
              </a:ext>
            </a:extLst>
          </p:cNvPr>
          <p:cNvSpPr txBox="1"/>
          <p:nvPr/>
        </p:nvSpPr>
        <p:spPr>
          <a:xfrm>
            <a:off x="3133791" y="4457259"/>
            <a:ext cx="8762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“...its desire is for you, but you should rule over it.” [v7]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2B82A1-6C7F-4D89-83FB-D90253534E29}"/>
              </a:ext>
            </a:extLst>
          </p:cNvPr>
          <p:cNvSpPr txBox="1"/>
          <p:nvPr/>
        </p:nvSpPr>
        <p:spPr>
          <a:xfrm>
            <a:off x="3357350" y="4877706"/>
            <a:ext cx="8419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cp this phrase with what God told the woman in Gen 3:16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E45F46-5425-45B3-8875-1C8B637F1AF7}"/>
              </a:ext>
            </a:extLst>
          </p:cNvPr>
          <p:cNvSpPr txBox="1"/>
          <p:nvPr/>
        </p:nvSpPr>
        <p:spPr>
          <a:xfrm>
            <a:off x="3359622" y="5234826"/>
            <a:ext cx="8419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it is a question of ‘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government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’;  man was not made to be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‘governed’ by sin, but rather should be disciplined against it!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31" name="Estrela de 16 pontas 1">
            <a:extLst>
              <a:ext uri="{FF2B5EF4-FFF2-40B4-BE49-F238E27FC236}">
                <a16:creationId xmlns:a16="http://schemas.microsoft.com/office/drawing/2014/main" id="{8D63422F-1FB5-4F44-BD66-43D41B45A0E4}"/>
              </a:ext>
            </a:extLst>
          </p:cNvPr>
          <p:cNvSpPr/>
          <p:nvPr/>
        </p:nvSpPr>
        <p:spPr>
          <a:xfrm rot="325522">
            <a:off x="5807457" y="1784336"/>
            <a:ext cx="7623147" cy="3164145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The </a:t>
            </a:r>
            <a:r>
              <a:rPr lang="pt-BR" sz="2400" dirty="0" err="1"/>
              <a:t>idea</a:t>
            </a:r>
            <a:r>
              <a:rPr lang="pt-BR" sz="2400" dirty="0"/>
              <a:t> </a:t>
            </a:r>
            <a:r>
              <a:rPr lang="pt-BR" sz="2400" dirty="0" err="1"/>
              <a:t>that</a:t>
            </a:r>
            <a:r>
              <a:rPr lang="pt-BR" sz="2400" dirty="0"/>
              <a:t> </a:t>
            </a:r>
            <a:r>
              <a:rPr lang="pt-BR" sz="2400" dirty="0" err="1"/>
              <a:t>man</a:t>
            </a:r>
            <a:r>
              <a:rPr lang="pt-BR" sz="2400" dirty="0"/>
              <a:t>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just</a:t>
            </a:r>
            <a:r>
              <a:rPr lang="pt-BR" sz="2400" dirty="0"/>
              <a:t> some </a:t>
            </a:r>
            <a:r>
              <a:rPr lang="pt-BR" sz="2400" dirty="0" err="1"/>
              <a:t>evolved</a:t>
            </a:r>
            <a:r>
              <a:rPr lang="pt-BR" sz="2400" dirty="0"/>
              <a:t> ‘animal’ </a:t>
            </a:r>
            <a:r>
              <a:rPr lang="pt-BR" sz="2400" dirty="0" err="1"/>
              <a:t>who</a:t>
            </a:r>
            <a:r>
              <a:rPr lang="pt-BR" sz="2400" dirty="0"/>
              <a:t> “</a:t>
            </a:r>
            <a:r>
              <a:rPr lang="pt-BR" sz="2400" dirty="0" err="1"/>
              <a:t>cannot</a:t>
            </a:r>
            <a:r>
              <a:rPr lang="pt-BR" sz="2400" dirty="0"/>
              <a:t> help </a:t>
            </a:r>
            <a:r>
              <a:rPr lang="pt-BR" sz="2400" dirty="0" err="1"/>
              <a:t>himself</a:t>
            </a:r>
            <a:r>
              <a:rPr lang="pt-BR" sz="2400" dirty="0"/>
              <a:t>” </a:t>
            </a:r>
            <a:r>
              <a:rPr lang="pt-BR" sz="2400" dirty="0" err="1"/>
              <a:t>but</a:t>
            </a:r>
            <a:r>
              <a:rPr lang="pt-BR" sz="2400" dirty="0"/>
              <a:t> must </a:t>
            </a:r>
            <a:r>
              <a:rPr lang="pt-BR" sz="2400" dirty="0" err="1"/>
              <a:t>satisfy</a:t>
            </a:r>
            <a:r>
              <a:rPr lang="pt-BR" sz="2400" dirty="0"/>
              <a:t> </a:t>
            </a:r>
            <a:r>
              <a:rPr lang="pt-BR" sz="2400" dirty="0" err="1"/>
              <a:t>his</a:t>
            </a:r>
            <a:r>
              <a:rPr lang="pt-BR" sz="2400" dirty="0"/>
              <a:t> ‘animal urges’ </a:t>
            </a:r>
            <a:r>
              <a:rPr lang="pt-BR" sz="2400" dirty="0" err="1"/>
              <a:t>is</a:t>
            </a:r>
            <a:r>
              <a:rPr lang="pt-BR" sz="2400" dirty="0"/>
              <a:t> </a:t>
            </a:r>
            <a:r>
              <a:rPr lang="pt-BR" sz="2400" dirty="0" err="1"/>
              <a:t>foreign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what</a:t>
            </a:r>
            <a:r>
              <a:rPr lang="pt-BR" sz="2400" dirty="0"/>
              <a:t> </a:t>
            </a:r>
            <a:r>
              <a:rPr lang="pt-BR" sz="2400" dirty="0" err="1"/>
              <a:t>God</a:t>
            </a:r>
            <a:r>
              <a:rPr lang="pt-BR" sz="2400" dirty="0"/>
              <a:t> </a:t>
            </a:r>
            <a:r>
              <a:rPr lang="pt-BR" sz="2400" dirty="0" err="1"/>
              <a:t>has</a:t>
            </a:r>
            <a:r>
              <a:rPr lang="pt-BR" sz="2400" dirty="0"/>
              <a:t> </a:t>
            </a:r>
            <a:r>
              <a:rPr lang="pt-BR" sz="2400" dirty="0" err="1"/>
              <a:t>revealed</a:t>
            </a:r>
            <a:r>
              <a:rPr lang="pt-BR" sz="2400" dirty="0"/>
              <a:t> </a:t>
            </a:r>
            <a:r>
              <a:rPr lang="pt-BR" sz="2400" dirty="0" err="1"/>
              <a:t>to</a:t>
            </a:r>
            <a:r>
              <a:rPr lang="pt-BR" sz="2400" dirty="0"/>
              <a:t> </a:t>
            </a:r>
            <a:r>
              <a:rPr lang="pt-BR" sz="2400" dirty="0" err="1"/>
              <a:t>us</a:t>
            </a:r>
            <a:r>
              <a:rPr lang="pt-BR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77073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0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175460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The word “brother” appears 6 times in 4 verses here, 7 times since verse 4:1!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175058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Cain’s sin is heinous, unnatural; it demonstrates just how far from reason sin takes man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2548366"/>
            <a:ext cx="11037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the second most intimate degree of relationship possible on earth is severed by sin!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2912804"/>
            <a:ext cx="11140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Cain’s lack of faith, his envy, his murder and his “way” are his legacy throughout all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Bible history, as a warning… [cp Heb 11:4; 1 John 3:12; Jude 11]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6286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3" grpId="0"/>
      <p:bldP spid="16" grpId="0"/>
      <p:bldP spid="11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175460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The word “brother” appears 6 times in 4 verses here, 7 times since verse 4:1!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585876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“…it came to pass…that Cain rose up against Abel his brother and killed him” [v8]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2959184"/>
            <a:ext cx="11037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 met Abel “in the field”, where they both worked; still no suspicions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3323622"/>
            <a:ext cx="11140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Just a few short pages back in the history of the world we were in God's paradise in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the garden of Eden. Now a man has risen up to murder his own brother! We should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never allow ourselves to imagine that sin is something simple - in fact, God makes it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                            abundantly clear that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sin always walks hand in hand with death</a:t>
            </a:r>
            <a:r>
              <a:rPr lang="en-US" sz="12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EE4D3A-B3AF-42B3-B363-CF481FB5CDBB}"/>
              </a:ext>
            </a:extLst>
          </p:cNvPr>
          <p:cNvSpPr txBox="1"/>
          <p:nvPr/>
        </p:nvSpPr>
        <p:spPr>
          <a:xfrm>
            <a:off x="216940" y="217204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Being “brothers”, Abel had no reason to mistrust Cain as they talked</a:t>
            </a:r>
          </a:p>
        </p:txBody>
      </p:sp>
    </p:spTree>
    <p:extLst>
      <p:ext uri="{BB962C8B-B14F-4D97-AF65-F5344CB8AC3E}">
        <p14:creationId xmlns:p14="http://schemas.microsoft.com/office/powerpoint/2010/main" val="20222064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06FAB20-E18A-4627-8861-30F46759D96C}"/>
              </a:ext>
            </a:extLst>
          </p:cNvPr>
          <p:cNvSpPr txBox="1"/>
          <p:nvPr/>
        </p:nvSpPr>
        <p:spPr>
          <a:xfrm>
            <a:off x="210312" y="2218428"/>
            <a:ext cx="11771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It should impress us how God is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always near</a:t>
            </a:r>
            <a:r>
              <a:rPr lang="en-US" sz="12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: as soon as Cain had finished        </a:t>
            </a:r>
          </a:p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  his horrible work, the Lord arrived with some questions for him...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64F07C-EA64-4625-806E-0D52E8696C36}"/>
              </a:ext>
            </a:extLst>
          </p:cNvPr>
          <p:cNvSpPr txBox="1"/>
          <p:nvPr/>
        </p:nvSpPr>
        <p:spPr>
          <a:xfrm>
            <a:off x="516835" y="3049303"/>
            <a:ext cx="11668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Again God brings a question that is seeking to raise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a confession </a:t>
            </a:r>
            <a:r>
              <a:rPr lang="en-US" sz="12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from Cain – after all,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this time it is beyond all doubt that God knows where Abel is, as we see in 4:10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68DB68-F4F8-4393-8F50-4EA38DAD8F5C}"/>
              </a:ext>
            </a:extLst>
          </p:cNvPr>
          <p:cNvSpPr txBox="1"/>
          <p:nvPr/>
        </p:nvSpPr>
        <p:spPr>
          <a:xfrm>
            <a:off x="519108" y="3774913"/>
            <a:ext cx="11245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It is an interesting point that even though God is near, and even though He respected       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Abel, God did not interfere to keep Cain from killing Abel.</a:t>
            </a:r>
          </a:p>
        </p:txBody>
      </p:sp>
      <p:sp>
        <p:nvSpPr>
          <p:cNvPr id="32" name="CaixaDeTexto 25">
            <a:extLst>
              <a:ext uri="{FF2B5EF4-FFF2-40B4-BE49-F238E27FC236}">
                <a16:creationId xmlns:a16="http://schemas.microsoft.com/office/drawing/2014/main" id="{18A6D8BF-D2A9-49FC-8117-2183061CCF8B}"/>
              </a:ext>
            </a:extLst>
          </p:cNvPr>
          <p:cNvSpPr txBox="1"/>
          <p:nvPr/>
        </p:nvSpPr>
        <p:spPr>
          <a:xfrm>
            <a:off x="3279092" y="4579035"/>
            <a:ext cx="8470948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instructed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encouraged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Cain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well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but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in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end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it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Cain's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decision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. Both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just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unjust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suffer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in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marred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world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because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consequences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other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peoples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' sins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their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own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...</a:t>
            </a:r>
            <a:endParaRPr lang="pt-BR" sz="1000" b="1" dirty="0"/>
          </a:p>
          <a:p>
            <a:pPr lvl="0"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419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30" grpId="0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206FAB20-E18A-4627-8861-30F46759D96C}"/>
              </a:ext>
            </a:extLst>
          </p:cNvPr>
          <p:cNvSpPr txBox="1"/>
          <p:nvPr/>
        </p:nvSpPr>
        <p:spPr>
          <a:xfrm>
            <a:off x="210312" y="2218428"/>
            <a:ext cx="11771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It should impress us how God is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always near</a:t>
            </a:r>
            <a:r>
              <a:rPr lang="en-US" sz="12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: as soon as Cain had finished        </a:t>
            </a:r>
          </a:p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  his horrible work, the Lord arrived with some questions for him...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68DB68-F4F8-4393-8F50-4EA38DAD8F5C}"/>
              </a:ext>
            </a:extLst>
          </p:cNvPr>
          <p:cNvSpPr txBox="1"/>
          <p:nvPr/>
        </p:nvSpPr>
        <p:spPr>
          <a:xfrm>
            <a:off x="519108" y="3461010"/>
            <a:ext cx="11245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Cain's arrogant response shows in two ways just how hardened his heart has already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become because of his sin...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FC130-CE3A-42D0-B402-7FD4C60F7299}"/>
              </a:ext>
            </a:extLst>
          </p:cNvPr>
          <p:cNvSpPr txBox="1"/>
          <p:nvPr/>
        </p:nvSpPr>
        <p:spPr>
          <a:xfrm>
            <a:off x="212584" y="3053219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 answered, “I do not know. Am </a:t>
            </a:r>
            <a:r>
              <a:rPr lang="en-US" sz="2800" b="1" i="1" u="sng" dirty="0">
                <a:latin typeface="Sylfaen" panose="010A0502050306030303" pitchFamily="18" charset="0"/>
                <a:sym typeface="Wingdings" panose="05000000000000000000" pitchFamily="2" charset="2"/>
              </a:rPr>
              <a:t>I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my brother’s keeper?” [v9]</a:t>
            </a:r>
          </a:p>
        </p:txBody>
      </p:sp>
      <p:sp>
        <p:nvSpPr>
          <p:cNvPr id="18" name="CaixaDeTexto 14">
            <a:extLst>
              <a:ext uri="{FF2B5EF4-FFF2-40B4-BE49-F238E27FC236}">
                <a16:creationId xmlns:a16="http://schemas.microsoft.com/office/drawing/2014/main" id="{8955F0D7-D35F-46F5-9744-4155128F5D08}"/>
              </a:ext>
            </a:extLst>
          </p:cNvPr>
          <p:cNvSpPr txBox="1"/>
          <p:nvPr/>
        </p:nvSpPr>
        <p:spPr>
          <a:xfrm>
            <a:off x="3217078" y="4204585"/>
            <a:ext cx="8365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Georgia" panose="02040502050405020303" pitchFamily="18" charset="0"/>
              </a:rPr>
              <a:t>(1) He </a:t>
            </a:r>
            <a:r>
              <a:rPr lang="pt-BR" sz="2200" b="1" i="1" dirty="0">
                <a:latin typeface="Georgia" panose="02040502050405020303" pitchFamily="18" charset="0"/>
              </a:rPr>
              <a:t>lies </a:t>
            </a:r>
            <a:r>
              <a:rPr lang="pt-BR" sz="2200" b="1" i="1" dirty="0" err="1">
                <a:latin typeface="Georgia" panose="02040502050405020303" pitchFamily="18" charset="0"/>
              </a:rPr>
              <a:t>to</a:t>
            </a:r>
            <a:r>
              <a:rPr lang="pt-BR" sz="2200" b="1" i="1" dirty="0"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latin typeface="Georgia" panose="02040502050405020303" pitchFamily="18" charset="0"/>
              </a:rPr>
              <a:t>God's</a:t>
            </a:r>
            <a:r>
              <a:rPr lang="pt-BR" sz="2200" b="1" i="1" dirty="0">
                <a:latin typeface="Georgia" panose="02040502050405020303" pitchFamily="18" charset="0"/>
              </a:rPr>
              <a:t> face</a:t>
            </a:r>
            <a:r>
              <a:rPr lang="pt-BR" sz="2200" dirty="0">
                <a:latin typeface="Georgia" panose="02040502050405020303" pitchFamily="18" charset="0"/>
              </a:rPr>
              <a:t>! He </a:t>
            </a:r>
            <a:r>
              <a:rPr lang="pt-BR" sz="2200" dirty="0" err="1">
                <a:latin typeface="Georgia" panose="02040502050405020303" pitchFamily="18" charset="0"/>
              </a:rPr>
              <a:t>knows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exactly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where</a:t>
            </a:r>
            <a:r>
              <a:rPr lang="pt-BR" sz="2200" dirty="0">
                <a:latin typeface="Georgia" panose="02040502050405020303" pitchFamily="18" charset="0"/>
              </a:rPr>
              <a:t> Abel </a:t>
            </a:r>
            <a:r>
              <a:rPr lang="pt-BR" sz="2200" dirty="0" err="1">
                <a:latin typeface="Georgia" panose="02040502050405020303" pitchFamily="18" charset="0"/>
              </a:rPr>
              <a:t>is</a:t>
            </a:r>
            <a:r>
              <a:rPr lang="pt-BR" sz="2200" dirty="0">
                <a:latin typeface="Georgia" panose="02040502050405020303" pitchFamily="18" charset="0"/>
              </a:rPr>
              <a:t>...</a:t>
            </a:r>
            <a:r>
              <a:rPr lang="pt-BR" sz="2200" dirty="0" err="1">
                <a:latin typeface="Georgia" panose="02040502050405020303" pitchFamily="18" charset="0"/>
              </a:rPr>
              <a:t>he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is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the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one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who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just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killed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him</a:t>
            </a:r>
            <a:r>
              <a:rPr lang="pt-BR" sz="2200" dirty="0">
                <a:latin typeface="Georgia" panose="02040502050405020303" pitchFamily="18" charset="0"/>
              </a:rPr>
              <a:t>! Cain no </a:t>
            </a:r>
            <a:r>
              <a:rPr lang="pt-BR" sz="2200" dirty="0" err="1">
                <a:latin typeface="Georgia" panose="02040502050405020303" pitchFamily="18" charset="0"/>
              </a:rPr>
              <a:t>longer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has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any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fear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of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God</a:t>
            </a:r>
            <a:r>
              <a:rPr lang="pt-BR" sz="2200" dirty="0">
                <a:latin typeface="Georgia" panose="02040502050405020303" pitchFamily="18" charset="0"/>
              </a:rPr>
              <a:t>!</a:t>
            </a:r>
          </a:p>
        </p:txBody>
      </p:sp>
      <p:sp>
        <p:nvSpPr>
          <p:cNvPr id="19" name="CaixaDeTexto 19">
            <a:extLst>
              <a:ext uri="{FF2B5EF4-FFF2-40B4-BE49-F238E27FC236}">
                <a16:creationId xmlns:a16="http://schemas.microsoft.com/office/drawing/2014/main" id="{8110A712-778D-4BD6-8403-576F51172DFA}"/>
              </a:ext>
            </a:extLst>
          </p:cNvPr>
          <p:cNvSpPr txBox="1"/>
          <p:nvPr/>
        </p:nvSpPr>
        <p:spPr>
          <a:xfrm>
            <a:off x="3216458" y="4919443"/>
            <a:ext cx="8365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Georgia" panose="02040502050405020303" pitchFamily="18" charset="0"/>
              </a:rPr>
              <a:t>(2) Just as </a:t>
            </a:r>
            <a:r>
              <a:rPr lang="pt-BR" sz="2200" dirty="0" err="1">
                <a:latin typeface="Georgia" panose="02040502050405020303" pitchFamily="18" charset="0"/>
              </a:rPr>
              <a:t>his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parents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had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done</a:t>
            </a:r>
            <a:r>
              <a:rPr lang="pt-BR" sz="2200" dirty="0">
                <a:latin typeface="Georgia" panose="02040502050405020303" pitchFamily="18" charset="0"/>
              </a:rPr>
              <a:t>, </a:t>
            </a:r>
            <a:r>
              <a:rPr lang="pt-BR" sz="2200" b="1" i="1" dirty="0" err="1">
                <a:latin typeface="Georgia" panose="02040502050405020303" pitchFamily="18" charset="0"/>
              </a:rPr>
              <a:t>he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latin typeface="Georgia" panose="02040502050405020303" pitchFamily="18" charset="0"/>
              </a:rPr>
              <a:t>blames</a:t>
            </a:r>
            <a:r>
              <a:rPr lang="pt-BR" sz="2200" b="1" i="1" dirty="0"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latin typeface="Georgia" panose="02040502050405020303" pitchFamily="18" charset="0"/>
              </a:rPr>
              <a:t>God</a:t>
            </a:r>
            <a:r>
              <a:rPr lang="pt-BR" sz="2200" dirty="0">
                <a:latin typeface="Georgia" panose="02040502050405020303" pitchFamily="18" charset="0"/>
              </a:rPr>
              <a:t>! “</a:t>
            </a:r>
            <a:r>
              <a:rPr lang="pt-BR" sz="2200" dirty="0" err="1">
                <a:latin typeface="Georgia" panose="02040502050405020303" pitchFamily="18" charset="0"/>
              </a:rPr>
              <a:t>Am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b="1" i="1" u="sng" dirty="0">
                <a:latin typeface="Georgia" panose="02040502050405020303" pitchFamily="18" charset="0"/>
              </a:rPr>
              <a:t>I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my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brother's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keeper</a:t>
            </a:r>
            <a:r>
              <a:rPr lang="en-US" sz="2200" dirty="0">
                <a:latin typeface="Georgia" panose="02040502050405020303" pitchFamily="18" charset="0"/>
              </a:rPr>
              <a:t>?</a:t>
            </a:r>
            <a:r>
              <a:rPr lang="pt-BR" sz="2200" dirty="0">
                <a:latin typeface="Georgia" panose="02040502050405020303" pitchFamily="18" charset="0"/>
              </a:rPr>
              <a:t>” [“</a:t>
            </a:r>
            <a:r>
              <a:rPr lang="pt-BR" sz="2200" dirty="0" err="1">
                <a:latin typeface="Georgia" panose="02040502050405020303" pitchFamily="18" charset="0"/>
              </a:rPr>
              <a:t>Isn't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that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latin typeface="Georgia" panose="02040502050405020303" pitchFamily="18" charset="0"/>
              </a:rPr>
              <a:t>Your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dirty="0" err="1">
                <a:latin typeface="Georgia" panose="02040502050405020303" pitchFamily="18" charset="0"/>
              </a:rPr>
              <a:t>job</a:t>
            </a:r>
            <a:r>
              <a:rPr lang="pt-BR" sz="2200" dirty="0">
                <a:latin typeface="Georgia" panose="02040502050405020303" pitchFamily="18" charset="0"/>
              </a:rPr>
              <a:t> </a:t>
            </a:r>
            <a:r>
              <a:rPr lang="pt-BR" sz="2200" i="1" dirty="0">
                <a:latin typeface="Georgia" panose="02040502050405020303" pitchFamily="18" charset="0"/>
              </a:rPr>
              <a:t>oh, </a:t>
            </a:r>
            <a:r>
              <a:rPr lang="pt-BR" sz="2200" i="1" dirty="0" err="1">
                <a:latin typeface="Georgia" panose="02040502050405020303" pitchFamily="18" charset="0"/>
              </a:rPr>
              <a:t>Lord</a:t>
            </a:r>
            <a:r>
              <a:rPr lang="en-US" sz="2200" dirty="0">
                <a:latin typeface="Georgia" panose="02040502050405020303" pitchFamily="18" charset="0"/>
              </a:rPr>
              <a:t>? If something has happened to Abel it's </a:t>
            </a:r>
            <a:r>
              <a:rPr lang="en-US" sz="2200" i="1" dirty="0">
                <a:latin typeface="Georgia" panose="02040502050405020303" pitchFamily="18" charset="0"/>
              </a:rPr>
              <a:t>on </a:t>
            </a:r>
            <a:r>
              <a:rPr lang="en-US" sz="2200" b="1" i="1" dirty="0">
                <a:latin typeface="Georgia" panose="02040502050405020303" pitchFamily="18" charset="0"/>
              </a:rPr>
              <a:t>You</a:t>
            </a:r>
            <a:r>
              <a:rPr lang="en-US" sz="2200" dirty="0">
                <a:latin typeface="Georgia" panose="02040502050405020303" pitchFamily="18" charset="0"/>
              </a:rPr>
              <a:t>!”]</a:t>
            </a:r>
            <a:endParaRPr lang="pt-BR" sz="2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2599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68DB68-F4F8-4393-8F50-4EA38DAD8F5C}"/>
              </a:ext>
            </a:extLst>
          </p:cNvPr>
          <p:cNvSpPr txBox="1"/>
          <p:nvPr/>
        </p:nvSpPr>
        <p:spPr>
          <a:xfrm>
            <a:off x="519108" y="3076698"/>
            <a:ext cx="115601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God, in His longsuffering has already </a:t>
            </a:r>
          </a:p>
          <a:p>
            <a:r>
              <a:rPr lang="pt-BR" sz="2400" dirty="0">
                <a:latin typeface="Sylfaen" panose="010A0502050306030303" pitchFamily="18" charset="0"/>
              </a:rPr>
              <a:t>                                  (1)</a:t>
            </a:r>
            <a:r>
              <a:rPr lang="pt-BR" sz="1200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given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instruction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600" b="1" i="1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so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that</a:t>
            </a:r>
            <a:r>
              <a:rPr lang="pt-BR" sz="2400" dirty="0">
                <a:latin typeface="Sylfaen" panose="010A0502050306030303" pitchFamily="18" charset="0"/>
              </a:rPr>
              <a:t> Cain </a:t>
            </a:r>
            <a:r>
              <a:rPr lang="pt-BR" sz="2400" dirty="0" err="1">
                <a:latin typeface="Sylfaen" panose="010A0502050306030303" pitchFamily="18" charset="0"/>
              </a:rPr>
              <a:t>could</a:t>
            </a:r>
            <a:r>
              <a:rPr lang="pt-BR" sz="2400" dirty="0">
                <a:latin typeface="Sylfaen" panose="010A0502050306030303" pitchFamily="18" charset="0"/>
              </a:rPr>
              <a:t> “do </a:t>
            </a:r>
            <a:r>
              <a:rPr lang="pt-BR" sz="2400" dirty="0" err="1">
                <a:latin typeface="Sylfaen" panose="010A0502050306030303" pitchFamily="18" charset="0"/>
              </a:rPr>
              <a:t>well</a:t>
            </a:r>
            <a:r>
              <a:rPr lang="pt-BR" sz="2400" dirty="0">
                <a:latin typeface="Sylfaen" panose="010A0502050306030303" pitchFamily="18" charset="0"/>
              </a:rPr>
              <a:t>”;        </a:t>
            </a:r>
          </a:p>
          <a:p>
            <a:r>
              <a:rPr lang="pt-BR" sz="2400" dirty="0">
                <a:latin typeface="Sylfaen" panose="010A0502050306030303" pitchFamily="18" charset="0"/>
              </a:rPr>
              <a:t>                                  (2)</a:t>
            </a:r>
            <a:r>
              <a:rPr lang="pt-BR" sz="1200" dirty="0">
                <a:latin typeface="Sylfaen" panose="010A0502050306030303" pitchFamily="18" charset="0"/>
              </a:rPr>
              <a:t> </a:t>
            </a:r>
            <a:r>
              <a:rPr lang="pt-BR" sz="2400" b="1" i="1" dirty="0">
                <a:latin typeface="Sylfaen" panose="010A0502050306030303" pitchFamily="18" charset="0"/>
              </a:rPr>
              <a:t>come close </a:t>
            </a:r>
            <a:r>
              <a:rPr lang="pt-BR" sz="600" b="1" i="1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to</a:t>
            </a:r>
            <a:r>
              <a:rPr lang="pt-BR" sz="2400" dirty="0">
                <a:latin typeface="Sylfaen" panose="010A0502050306030303" pitchFamily="18" charset="0"/>
              </a:rPr>
              <a:t> help </a:t>
            </a:r>
            <a:r>
              <a:rPr lang="pt-BR" sz="2400" dirty="0" err="1">
                <a:latin typeface="Sylfaen" panose="010A0502050306030303" pitchFamily="18" charset="0"/>
              </a:rPr>
              <a:t>him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consider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his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attitude</a:t>
            </a:r>
            <a:r>
              <a:rPr lang="pt-BR" sz="2400" dirty="0">
                <a:latin typeface="Sylfaen" panose="010A0502050306030303" pitchFamily="18" charset="0"/>
              </a:rPr>
              <a:t>, </a:t>
            </a:r>
            <a:r>
              <a:rPr lang="pt-BR" sz="2400" dirty="0" err="1">
                <a:latin typeface="Sylfaen" panose="010A0502050306030303" pitchFamily="18" charset="0"/>
              </a:rPr>
              <a:t>hoping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to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encourage</a:t>
            </a:r>
            <a:r>
              <a:rPr lang="pt-BR" sz="2400" dirty="0">
                <a:latin typeface="Sylfaen" panose="010A0502050306030303" pitchFamily="18" charset="0"/>
              </a:rPr>
              <a:t>  </a:t>
            </a:r>
          </a:p>
          <a:p>
            <a:r>
              <a:rPr lang="pt-BR" sz="2400" dirty="0">
                <a:latin typeface="Sylfaen" panose="010A0502050306030303" pitchFamily="18" charset="0"/>
              </a:rPr>
              <a:t>                                       a </a:t>
            </a:r>
            <a:r>
              <a:rPr lang="pt-BR" sz="2400" dirty="0" err="1">
                <a:latin typeface="Sylfaen" panose="010A0502050306030303" pitchFamily="18" charset="0"/>
              </a:rPr>
              <a:t>change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before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it’s</a:t>
            </a:r>
            <a:r>
              <a:rPr lang="pt-BR" sz="2400" dirty="0">
                <a:latin typeface="Sylfaen" panose="010A0502050306030303" pitchFamily="18" charset="0"/>
              </a:rPr>
              <a:t> too late; </a:t>
            </a:r>
            <a:r>
              <a:rPr lang="pt-BR" sz="2400" dirty="0" err="1">
                <a:latin typeface="Sylfaen" panose="010A0502050306030303" pitchFamily="18" charset="0"/>
              </a:rPr>
              <a:t>and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</a:p>
          <a:p>
            <a:r>
              <a:rPr lang="pt-BR" sz="2400" dirty="0">
                <a:latin typeface="Sylfaen" panose="010A0502050306030303" pitchFamily="18" charset="0"/>
              </a:rPr>
              <a:t>                                  (3)</a:t>
            </a:r>
            <a:r>
              <a:rPr lang="pt-BR" sz="16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offered</a:t>
            </a:r>
            <a:r>
              <a:rPr lang="pt-BR" sz="1200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yet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another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opportunity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600" b="1" i="1" dirty="0">
                <a:latin typeface="Sylfaen" panose="010A0502050306030303" pitchFamily="18" charset="0"/>
              </a:rPr>
              <a:t> </a:t>
            </a:r>
            <a:r>
              <a:rPr lang="pt-BR" sz="2400" dirty="0">
                <a:latin typeface="Sylfaen" panose="010A0502050306030303" pitchFamily="18" charset="0"/>
              </a:rPr>
              <a:t>for Cain</a:t>
            </a:r>
            <a:r>
              <a:rPr lang="pt-BR" sz="1200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to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confess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his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sin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600" b="1" i="1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and</a:t>
            </a:r>
            <a:r>
              <a:rPr lang="pt-BR" sz="1200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to</a:t>
            </a:r>
            <a:r>
              <a:rPr lang="pt-BR" sz="2400" b="1" i="1" dirty="0">
                <a:latin typeface="Sylfaen" panose="010A0502050306030303" pitchFamily="18" charset="0"/>
              </a:rPr>
              <a:t>                           </a:t>
            </a:r>
          </a:p>
          <a:p>
            <a:r>
              <a:rPr lang="pt-BR" sz="2400" b="1" i="1" dirty="0">
                <a:latin typeface="Sylfaen" panose="010A0502050306030303" pitchFamily="18" charset="0"/>
              </a:rPr>
              <a:t>                                        </a:t>
            </a:r>
            <a:r>
              <a:rPr lang="pt-BR" sz="2400" b="1" i="1" dirty="0" err="1">
                <a:latin typeface="Sylfaen" panose="010A0502050306030303" pitchFamily="18" charset="0"/>
              </a:rPr>
              <a:t>seek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the</a:t>
            </a:r>
            <a:r>
              <a:rPr lang="pt-BR" sz="2400" b="1" i="1" dirty="0">
                <a:latin typeface="Sylfaen" panose="010A0502050306030303" pitchFamily="18" charset="0"/>
              </a:rPr>
              <a:t> path </a:t>
            </a:r>
            <a:r>
              <a:rPr lang="pt-BR" sz="2400" b="1" i="1" dirty="0" err="1">
                <a:latin typeface="Sylfaen" panose="010A0502050306030303" pitchFamily="18" charset="0"/>
              </a:rPr>
              <a:t>of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2400" b="1" i="1" dirty="0" err="1">
                <a:latin typeface="Sylfaen" panose="010A0502050306030303" pitchFamily="18" charset="0"/>
              </a:rPr>
              <a:t>return</a:t>
            </a:r>
            <a:r>
              <a:rPr lang="pt-BR" sz="2400" b="1" i="1" dirty="0">
                <a:latin typeface="Sylfaen" panose="010A0502050306030303" pitchFamily="18" charset="0"/>
              </a:rPr>
              <a:t> </a:t>
            </a:r>
            <a:r>
              <a:rPr lang="pt-BR" sz="1200" b="1" i="1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to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God</a:t>
            </a:r>
            <a:r>
              <a:rPr lang="pt-BR" sz="2400" dirty="0">
                <a:latin typeface="Sylfaen" panose="010A0502050306030303" pitchFamily="18" charset="0"/>
              </a:rPr>
              <a:t>. Cain </a:t>
            </a:r>
            <a:r>
              <a:rPr lang="pt-BR" sz="2400" dirty="0" err="1">
                <a:latin typeface="Sylfaen" panose="010A0502050306030303" pitchFamily="18" charset="0"/>
              </a:rPr>
              <a:t>rejected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these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opportunities</a:t>
            </a:r>
            <a:r>
              <a:rPr lang="pt-BR" sz="2400" dirty="0">
                <a:latin typeface="Sylfaen" panose="010A0502050306030303" pitchFamily="18" charset="0"/>
              </a:rPr>
              <a:t>  </a:t>
            </a:r>
          </a:p>
          <a:p>
            <a:r>
              <a:rPr lang="pt-BR" sz="2400" dirty="0">
                <a:latin typeface="Sylfaen" panose="010A0502050306030303" pitchFamily="18" charset="0"/>
              </a:rPr>
              <a:t>                                       </a:t>
            </a:r>
            <a:r>
              <a:rPr lang="pt-BR" sz="2400" dirty="0" err="1">
                <a:latin typeface="Sylfaen" panose="010A0502050306030303" pitchFamily="18" charset="0"/>
              </a:rPr>
              <a:t>given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by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God’s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grace</a:t>
            </a:r>
            <a:r>
              <a:rPr lang="pt-BR" sz="2400" dirty="0">
                <a:latin typeface="Sylfaen" panose="010A0502050306030303" pitchFamily="18" charset="0"/>
              </a:rPr>
              <a:t>; </a:t>
            </a:r>
            <a:r>
              <a:rPr lang="pt-BR" sz="2400" dirty="0" err="1">
                <a:latin typeface="Sylfaen" panose="010A0502050306030303" pitchFamily="18" charset="0"/>
              </a:rPr>
              <a:t>now</a:t>
            </a:r>
            <a:r>
              <a:rPr lang="pt-BR" sz="2400" dirty="0">
                <a:latin typeface="Sylfaen" panose="010A0502050306030303" pitchFamily="18" charset="0"/>
              </a:rPr>
              <a:t>, </a:t>
            </a:r>
            <a:r>
              <a:rPr lang="pt-BR" sz="2400" dirty="0" err="1">
                <a:latin typeface="Sylfaen" panose="010A0502050306030303" pitchFamily="18" charset="0"/>
              </a:rPr>
              <a:t>enough</a:t>
            </a:r>
            <a:r>
              <a:rPr lang="pt-BR" sz="2400" dirty="0">
                <a:latin typeface="Sylfaen" panose="010A0502050306030303" pitchFamily="18" charset="0"/>
              </a:rPr>
              <a:t>!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FC130-CE3A-42D0-B402-7FD4C60F7299}"/>
              </a:ext>
            </a:extLst>
          </p:cNvPr>
          <p:cNvSpPr txBox="1"/>
          <p:nvPr/>
        </p:nvSpPr>
        <p:spPr>
          <a:xfrm>
            <a:off x="212584" y="2668907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This is no longer a search for answers, but an “enough!” moment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2735D6-90F8-4D16-845B-8C77ADA44F82}"/>
              </a:ext>
            </a:extLst>
          </p:cNvPr>
          <p:cNvSpPr txBox="1"/>
          <p:nvPr/>
        </p:nvSpPr>
        <p:spPr>
          <a:xfrm>
            <a:off x="216583" y="2209728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He said, ‘What have you done?’” [v10]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6753769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1FC130-CE3A-42D0-B402-7FD4C60F7299}"/>
              </a:ext>
            </a:extLst>
          </p:cNvPr>
          <p:cNvSpPr txBox="1"/>
          <p:nvPr/>
        </p:nvSpPr>
        <p:spPr>
          <a:xfrm>
            <a:off x="212584" y="2668907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This is no longer a search for answers, but an “enough!” moment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2735D6-90F8-4D16-845B-8C77ADA44F82}"/>
              </a:ext>
            </a:extLst>
          </p:cNvPr>
          <p:cNvSpPr txBox="1"/>
          <p:nvPr/>
        </p:nvSpPr>
        <p:spPr>
          <a:xfrm>
            <a:off x="216583" y="2209728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He said, ‘What have you done?’” [v10]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3DA525-E311-43E0-A816-6A92D8B08CFD}"/>
              </a:ext>
            </a:extLst>
          </p:cNvPr>
          <p:cNvSpPr txBox="1"/>
          <p:nvPr/>
        </p:nvSpPr>
        <p:spPr>
          <a:xfrm>
            <a:off x="219212" y="3086349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“The</a:t>
            </a:r>
            <a:r>
              <a:rPr lang="en-US" sz="1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voice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6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of your brother’s blood</a:t>
            </a:r>
            <a:r>
              <a:rPr lang="en-US" sz="1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cries out to Me </a:t>
            </a:r>
            <a:r>
              <a:rPr lang="en-US" sz="6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from the ground” [v10]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3645E9-7B0E-425C-BAC1-341EA3C594DB}"/>
              </a:ext>
            </a:extLst>
          </p:cNvPr>
          <p:cNvSpPr txBox="1"/>
          <p:nvPr/>
        </p:nvSpPr>
        <p:spPr>
          <a:xfrm>
            <a:off x="519108" y="3500766"/>
            <a:ext cx="11245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Before announcing punishment on unjust Cain, God declares something interesting  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about righteous Abel: 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EFFC0ED4-9472-4EA7-A1D5-F2C2109C68C1}"/>
              </a:ext>
            </a:extLst>
          </p:cNvPr>
          <p:cNvSpPr txBox="1"/>
          <p:nvPr/>
        </p:nvSpPr>
        <p:spPr>
          <a:xfrm>
            <a:off x="3631096" y="3956182"/>
            <a:ext cx="8127956" cy="200054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lvl="0" algn="just"/>
            <a:endParaRPr lang="pt-BR" sz="2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Together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first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death in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Bible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get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first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glimpse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hope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life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after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one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declares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in some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way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Abel still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communicates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Him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Heb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11:4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says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Abel,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through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faith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, “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being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dead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, still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speaks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.” The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faithful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(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who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“do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well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”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“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live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by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faith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”)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have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relationship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even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after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physical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body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has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died</a:t>
            </a:r>
            <a:r>
              <a:rPr lang="pt-BR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! 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[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cp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Rv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6:9-10;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etc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]</a:t>
            </a:r>
          </a:p>
          <a:p>
            <a:pPr lvl="0" algn="just"/>
            <a:endParaRPr lang="pt-BR" sz="200" b="1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67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1754605"/>
            <a:ext cx="119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This is further evidence that Adam and Eve accepted the punishment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[cp 3:20]</a:t>
            </a:r>
            <a:endParaRPr lang="en-US" sz="28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201562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Eve said, “I have acquired a man from the Lord” [4:1; </a:t>
            </a:r>
            <a:r>
              <a:rPr lang="en-US" sz="2400" i="1" dirty="0">
                <a:latin typeface="Sylfaen" panose="010A0502050306030303" pitchFamily="18" charset="0"/>
                <a:sym typeface="Wingdings" panose="05000000000000000000" pitchFamily="2" charset="2"/>
              </a:rPr>
              <a:t>“Cain” sounds like “acquired”, Hb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]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2561618"/>
            <a:ext cx="11037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she seems to be thinking of the promise as her first son is born; could this one be 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THE seed? [cp Gen 3:15]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3297115"/>
            <a:ext cx="110375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cp Lamech’s similar consideration in Genesis 5:28-29 when Noah is born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0579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6" grpId="0"/>
      <p:bldP spid="13" grpId="0"/>
      <p:bldP spid="16" grpId="0"/>
      <p:bldP spid="11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2735D6-90F8-4D16-845B-8C77ADA44F82}"/>
              </a:ext>
            </a:extLst>
          </p:cNvPr>
          <p:cNvSpPr txBox="1"/>
          <p:nvPr/>
        </p:nvSpPr>
        <p:spPr>
          <a:xfrm>
            <a:off x="216583" y="2209728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He said, ‘What have you done?’” [v10]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3DA525-E311-43E0-A816-6A92D8B08CFD}"/>
              </a:ext>
            </a:extLst>
          </p:cNvPr>
          <p:cNvSpPr txBox="1"/>
          <p:nvPr/>
        </p:nvSpPr>
        <p:spPr>
          <a:xfrm>
            <a:off x="219212" y="312610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God now curses Cain himself, just as He had cursed the serpent [cp 3:14]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3645E9-7B0E-425C-BAC1-341EA3C594DB}"/>
              </a:ext>
            </a:extLst>
          </p:cNvPr>
          <p:cNvSpPr txBox="1"/>
          <p:nvPr/>
        </p:nvSpPr>
        <p:spPr>
          <a:xfrm>
            <a:off x="519108" y="3540522"/>
            <a:ext cx="1124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 has shown himself to be “seed” of the serpent; therefore receives the same curse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9CAB26-74DB-4F8F-8A2E-C4736AF21FE2}"/>
              </a:ext>
            </a:extLst>
          </p:cNvPr>
          <p:cNvSpPr txBox="1"/>
          <p:nvPr/>
        </p:nvSpPr>
        <p:spPr>
          <a:xfrm>
            <a:off x="223211" y="2666924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now</a:t>
            </a:r>
            <a:r>
              <a:rPr lang="en-US" sz="1600" dirty="0">
                <a:latin typeface="Sylfaen" panose="010A0502050306030303" pitchFamily="18" charset="0"/>
              </a:rPr>
              <a:t> </a:t>
            </a:r>
            <a:r>
              <a:rPr lang="en-US" sz="3200" b="1" i="1" dirty="0">
                <a:latin typeface="Sylfaen" panose="010A0502050306030303" pitchFamily="18" charset="0"/>
              </a:rPr>
              <a:t>you are cursed </a:t>
            </a:r>
            <a:r>
              <a:rPr lang="en-US" sz="2400" b="1" i="1" dirty="0">
                <a:latin typeface="Sylfaen" panose="010A0502050306030303" pitchFamily="18" charset="0"/>
              </a:rPr>
              <a:t> </a:t>
            </a:r>
            <a:r>
              <a:rPr lang="en-US" sz="3200" dirty="0">
                <a:latin typeface="Sylfaen" panose="010A0502050306030303" pitchFamily="18" charset="0"/>
              </a:rPr>
              <a:t>from the earth…” [v11]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959BE6-C838-481B-8351-D4FB24B16EF8}"/>
              </a:ext>
            </a:extLst>
          </p:cNvPr>
          <p:cNvSpPr txBox="1"/>
          <p:nvPr/>
        </p:nvSpPr>
        <p:spPr>
          <a:xfrm>
            <a:off x="521380" y="3897641"/>
            <a:ext cx="1124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all who insist on disobeying the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voice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of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God</a:t>
            </a:r>
            <a:r>
              <a:rPr lang="pt-BR" sz="2400" dirty="0">
                <a:latin typeface="Sylfaen" panose="010A0502050306030303" pitchFamily="18" charset="0"/>
              </a:rPr>
              <a:t> are </a:t>
            </a:r>
            <a:r>
              <a:rPr lang="pt-BR" sz="2400" dirty="0" err="1">
                <a:latin typeface="Sylfaen" panose="010A0502050306030303" pitchFamily="18" charset="0"/>
              </a:rPr>
              <a:t>doomed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to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the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same</a:t>
            </a:r>
            <a:r>
              <a:rPr lang="pt-BR" sz="2400" dirty="0">
                <a:latin typeface="Sylfaen" panose="010A0502050306030303" pitchFamily="18" charset="0"/>
              </a:rPr>
              <a:t> </a:t>
            </a:r>
            <a:r>
              <a:rPr lang="pt-BR" sz="2400" dirty="0" err="1">
                <a:latin typeface="Sylfaen" panose="010A0502050306030303" pitchFamily="18" charset="0"/>
              </a:rPr>
              <a:t>fate</a:t>
            </a:r>
            <a:r>
              <a:rPr lang="pt-BR" sz="2400" dirty="0">
                <a:latin typeface="Sylfaen" panose="010A0502050306030303" pitchFamily="18" charset="0"/>
              </a:rPr>
              <a:t>...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28991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19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Cain talked with Abel his brother...” [v8]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4:8-12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17763D6-5498-44BD-B417-36F35717E0A5}"/>
              </a:ext>
            </a:extLst>
          </p:cNvPr>
          <p:cNvSpPr txBox="1"/>
          <p:nvPr/>
        </p:nvSpPr>
        <p:spPr>
          <a:xfrm>
            <a:off x="209955" y="1752529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the Lord said to Cain, ‘Where is Abel your brother?’” [v9]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2735D6-90F8-4D16-845B-8C77ADA44F82}"/>
              </a:ext>
            </a:extLst>
          </p:cNvPr>
          <p:cNvSpPr txBox="1"/>
          <p:nvPr/>
        </p:nvSpPr>
        <p:spPr>
          <a:xfrm>
            <a:off x="216583" y="2209728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He said, ‘What have you done?’” [v10]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C3DA525-E311-43E0-A816-6A92D8B08CFD}"/>
              </a:ext>
            </a:extLst>
          </p:cNvPr>
          <p:cNvSpPr txBox="1"/>
          <p:nvPr/>
        </p:nvSpPr>
        <p:spPr>
          <a:xfrm>
            <a:off x="219212" y="312610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God now curses Cain himself, just as He had cursed the serpent [cp 3:14]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D9CAB26-74DB-4F8F-8A2E-C4736AF21FE2}"/>
              </a:ext>
            </a:extLst>
          </p:cNvPr>
          <p:cNvSpPr txBox="1"/>
          <p:nvPr/>
        </p:nvSpPr>
        <p:spPr>
          <a:xfrm>
            <a:off x="223211" y="2666924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“So now</a:t>
            </a:r>
            <a:r>
              <a:rPr lang="en-US" sz="1600" dirty="0">
                <a:latin typeface="Sylfaen" panose="010A0502050306030303" pitchFamily="18" charset="0"/>
              </a:rPr>
              <a:t> </a:t>
            </a:r>
            <a:r>
              <a:rPr lang="en-US" sz="3200" b="1" i="1" dirty="0">
                <a:latin typeface="Sylfaen" panose="010A0502050306030303" pitchFamily="18" charset="0"/>
              </a:rPr>
              <a:t>you are cursed </a:t>
            </a:r>
            <a:r>
              <a:rPr lang="en-US" sz="2400" b="1" i="1" dirty="0">
                <a:latin typeface="Sylfaen" panose="010A0502050306030303" pitchFamily="18" charset="0"/>
              </a:rPr>
              <a:t> </a:t>
            </a:r>
            <a:r>
              <a:rPr lang="en-US" sz="3200" dirty="0">
                <a:latin typeface="Sylfaen" panose="010A0502050306030303" pitchFamily="18" charset="0"/>
              </a:rPr>
              <a:t>from the earth…” [v11]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959BE6-C838-481B-8351-D4FB24B16EF8}"/>
              </a:ext>
            </a:extLst>
          </p:cNvPr>
          <p:cNvSpPr txBox="1"/>
          <p:nvPr/>
        </p:nvSpPr>
        <p:spPr>
          <a:xfrm>
            <a:off x="3143729" y="4388366"/>
            <a:ext cx="8632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It is a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double curse</a:t>
            </a:r>
            <a:r>
              <a:rPr lang="en-US" sz="12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: cursed hands working in a cursed earth are   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useless! Cain will become “a fugitive and a vagabond”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2AA3AD0-F34C-409A-8A87-9DF302CCFB56}"/>
              </a:ext>
            </a:extLst>
          </p:cNvPr>
          <p:cNvSpPr txBox="1"/>
          <p:nvPr/>
        </p:nvSpPr>
        <p:spPr>
          <a:xfrm>
            <a:off x="225840" y="3530296"/>
            <a:ext cx="11771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As a result of this curse, the earth, which was already hardened and thorny,        </a:t>
            </a:r>
          </a:p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  will not “yield its strength” to Cain, no matter how hard he works! [v12]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804066C-6F76-4F38-83D5-B6C8F5CAF5BA}"/>
              </a:ext>
            </a:extLst>
          </p:cNvPr>
          <p:cNvSpPr txBox="1"/>
          <p:nvPr/>
        </p:nvSpPr>
        <p:spPr>
          <a:xfrm>
            <a:off x="3150356" y="5123862"/>
            <a:ext cx="8847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In 4:16, we’ll see God’s curse did not include the “fugitive” aspect;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He speaks prophetically, knowing Cain will not accept correction</a:t>
            </a:r>
          </a:p>
        </p:txBody>
      </p:sp>
    </p:spTree>
    <p:extLst>
      <p:ext uri="{BB962C8B-B14F-4D97-AF65-F5344CB8AC3E}">
        <p14:creationId xmlns:p14="http://schemas.microsoft.com/office/powerpoint/2010/main" val="20910736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7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Segoe Print" panose="02000600000000000000" pitchFamily="2" charset="0"/>
              </a:rPr>
              <a:t>A World Marred by Sin</a:t>
            </a:r>
            <a:endParaRPr lang="en-US" sz="5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Genesis 4</a:t>
            </a:r>
            <a:endParaRPr lang="en-US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bg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8E0DA5D-D3FC-452E-9926-29B8F32C7D36}"/>
              </a:ext>
            </a:extLst>
          </p:cNvPr>
          <p:cNvSpPr txBox="1"/>
          <p:nvPr/>
        </p:nvSpPr>
        <p:spPr>
          <a:xfrm>
            <a:off x="-2878" y="927406"/>
            <a:ext cx="121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Print" panose="02000600000000000000" pitchFamily="2" charset="0"/>
              </a:rPr>
              <a:t>The Longsuffering Grace of God</a:t>
            </a:r>
            <a:endParaRPr lang="en-US" sz="36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115736CC-A76B-4C5C-ACA5-29BC0B874681}"/>
              </a:ext>
            </a:extLst>
          </p:cNvPr>
          <p:cNvSpPr txBox="1"/>
          <p:nvPr/>
        </p:nvSpPr>
        <p:spPr>
          <a:xfrm>
            <a:off x="436480" y="2056655"/>
            <a:ext cx="1135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did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not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simply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b="1" i="1" dirty="0" err="1">
                <a:solidFill>
                  <a:srgbClr val="FFFF00"/>
                </a:solidFill>
                <a:latin typeface="Georgia" panose="02040502050405020303" pitchFamily="18" charset="0"/>
              </a:rPr>
              <a:t>kill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 more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than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deserves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death;</a:t>
            </a:r>
          </a:p>
          <a:p>
            <a:pPr algn="ctr"/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after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all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he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killed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Abel, a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and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righteous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person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that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was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pleasing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to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... </a:t>
            </a:r>
            <a:endParaRPr lang="pt-BR" sz="2400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29" name="CaixaDeTexto 16">
            <a:extLst>
              <a:ext uri="{FF2B5EF4-FFF2-40B4-BE49-F238E27FC236}">
                <a16:creationId xmlns:a16="http://schemas.microsoft.com/office/drawing/2014/main" id="{0B350A38-01F9-4660-A656-0256530CA0E5}"/>
              </a:ext>
            </a:extLst>
          </p:cNvPr>
          <p:cNvSpPr txBox="1"/>
          <p:nvPr/>
        </p:nvSpPr>
        <p:spPr>
          <a:xfrm>
            <a:off x="2183399" y="1582796"/>
            <a:ext cx="7848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Georgia" panose="02040502050405020303" pitchFamily="18" charset="0"/>
              </a:rPr>
              <a:t>In </a:t>
            </a:r>
            <a:r>
              <a:rPr lang="pt-BR" sz="2400" dirty="0" err="1">
                <a:latin typeface="Georgia" panose="02040502050405020303" pitchFamily="18" charset="0"/>
              </a:rPr>
              <a:t>God's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place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b="1" i="1" dirty="0">
                <a:latin typeface="Georgia" panose="02040502050405020303" pitchFamily="18" charset="0"/>
              </a:rPr>
              <a:t>WHAT WOULD YOU HAVE DONE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30" name="Estrela de 16 pontas 4">
            <a:extLst>
              <a:ext uri="{FF2B5EF4-FFF2-40B4-BE49-F238E27FC236}">
                <a16:creationId xmlns:a16="http://schemas.microsoft.com/office/drawing/2014/main" id="{BA1BDA57-3A00-4CAA-B12B-5E11E97F3CE9}"/>
              </a:ext>
            </a:extLst>
          </p:cNvPr>
          <p:cNvSpPr/>
          <p:nvPr/>
        </p:nvSpPr>
        <p:spPr>
          <a:xfrm rot="489913">
            <a:off x="8793599" y="-132670"/>
            <a:ext cx="4125496" cy="2363792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What</a:t>
            </a:r>
            <a:r>
              <a:rPr lang="pt-BR" sz="2400" b="1" dirty="0">
                <a:solidFill>
                  <a:schemeClr val="bg1"/>
                </a:solidFill>
              </a:rPr>
              <a:t> a </a:t>
            </a:r>
            <a:r>
              <a:rPr lang="pt-BR" sz="2400" b="1" dirty="0" err="1">
                <a:solidFill>
                  <a:schemeClr val="bg1"/>
                </a:solidFill>
              </a:rPr>
              <a:t>blessing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that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God</a:t>
            </a:r>
            <a:r>
              <a:rPr lang="pt-BR" sz="2400" b="1" dirty="0">
                <a:solidFill>
                  <a:schemeClr val="bg1"/>
                </a:solidFill>
              </a:rPr>
              <a:t> does </a:t>
            </a:r>
            <a:r>
              <a:rPr lang="pt-BR" sz="2400" b="1" dirty="0" err="1">
                <a:solidFill>
                  <a:schemeClr val="bg1"/>
                </a:solidFill>
              </a:rPr>
              <a:t>not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think</a:t>
            </a:r>
            <a:r>
              <a:rPr lang="pt-BR" sz="2400" b="1" dirty="0">
                <a:solidFill>
                  <a:schemeClr val="bg1"/>
                </a:solidFill>
              </a:rPr>
              <a:t> as </a:t>
            </a:r>
            <a:r>
              <a:rPr lang="pt-BR" sz="2400" b="1" dirty="0" err="1">
                <a:solidFill>
                  <a:schemeClr val="bg1"/>
                </a:solidFill>
              </a:rPr>
              <a:t>man</a:t>
            </a:r>
            <a:r>
              <a:rPr lang="pt-BR" sz="2400" b="1" dirty="0">
                <a:solidFill>
                  <a:schemeClr val="bg1"/>
                </a:solidFill>
              </a:rPr>
              <a:t> does!</a:t>
            </a:r>
          </a:p>
        </p:txBody>
      </p:sp>
    </p:spTree>
    <p:extLst>
      <p:ext uri="{BB962C8B-B14F-4D97-AF65-F5344CB8AC3E}">
        <p14:creationId xmlns:p14="http://schemas.microsoft.com/office/powerpoint/2010/main" val="81337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 animBg="1"/>
      <p:bldP spid="3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Segoe Print" panose="02000600000000000000" pitchFamily="2" charset="0"/>
              </a:rPr>
              <a:t>A World Marred by Sin</a:t>
            </a:r>
            <a:endParaRPr lang="en-US" sz="5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Genesis 4</a:t>
            </a:r>
            <a:endParaRPr lang="en-US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bg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8E0DA5D-D3FC-452E-9926-29B8F32C7D36}"/>
              </a:ext>
            </a:extLst>
          </p:cNvPr>
          <p:cNvSpPr txBox="1"/>
          <p:nvPr/>
        </p:nvSpPr>
        <p:spPr>
          <a:xfrm>
            <a:off x="-2878" y="927406"/>
            <a:ext cx="121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Print" panose="02000600000000000000" pitchFamily="2" charset="0"/>
              </a:rPr>
              <a:t>The Longsuffering Grace of God</a:t>
            </a:r>
            <a:endParaRPr lang="en-US" sz="36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115736CC-A76B-4C5C-ACA5-29BC0B874681}"/>
              </a:ext>
            </a:extLst>
          </p:cNvPr>
          <p:cNvSpPr txBox="1"/>
          <p:nvPr/>
        </p:nvSpPr>
        <p:spPr>
          <a:xfrm>
            <a:off x="436480" y="2056655"/>
            <a:ext cx="1135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did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not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simply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b="1" i="1" dirty="0" err="1">
                <a:solidFill>
                  <a:srgbClr val="FFFF00"/>
                </a:solidFill>
                <a:latin typeface="Georgia" panose="02040502050405020303" pitchFamily="18" charset="0"/>
              </a:rPr>
              <a:t>kill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>
                <a:latin typeface="Georgia" panose="02040502050405020303" pitchFamily="18" charset="0"/>
              </a:rPr>
              <a:t>Cain more </a:t>
            </a:r>
            <a:r>
              <a:rPr lang="pt-BR" sz="2400" dirty="0" err="1">
                <a:latin typeface="Georgia" panose="02040502050405020303" pitchFamily="18" charset="0"/>
              </a:rPr>
              <a:t>than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deserves</a:t>
            </a:r>
            <a:r>
              <a:rPr lang="pt-BR" sz="2400" dirty="0">
                <a:latin typeface="Georgia" panose="02040502050405020303" pitchFamily="18" charset="0"/>
              </a:rPr>
              <a:t> death;</a:t>
            </a:r>
          </a:p>
          <a:p>
            <a:pPr algn="ctr"/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after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all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dirty="0" err="1">
                <a:latin typeface="Georgia" panose="02040502050405020303" pitchFamily="18" charset="0"/>
              </a:rPr>
              <a:t>he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killed</a:t>
            </a:r>
            <a:r>
              <a:rPr lang="pt-BR" sz="2400" dirty="0">
                <a:latin typeface="Georgia" panose="02040502050405020303" pitchFamily="18" charset="0"/>
              </a:rPr>
              <a:t> Abel, a </a:t>
            </a:r>
            <a:r>
              <a:rPr lang="pt-BR" sz="2400" dirty="0" err="1">
                <a:latin typeface="Georgia" panose="02040502050405020303" pitchFamily="18" charset="0"/>
              </a:rPr>
              <a:t>good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righteous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person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that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was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pleasing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... 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29" name="CaixaDeTexto 16">
            <a:extLst>
              <a:ext uri="{FF2B5EF4-FFF2-40B4-BE49-F238E27FC236}">
                <a16:creationId xmlns:a16="http://schemas.microsoft.com/office/drawing/2014/main" id="{0B350A38-01F9-4660-A656-0256530CA0E5}"/>
              </a:ext>
            </a:extLst>
          </p:cNvPr>
          <p:cNvSpPr txBox="1"/>
          <p:nvPr/>
        </p:nvSpPr>
        <p:spPr>
          <a:xfrm>
            <a:off x="2183399" y="1582796"/>
            <a:ext cx="7848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Georgia" panose="02040502050405020303" pitchFamily="18" charset="0"/>
              </a:rPr>
              <a:t>In </a:t>
            </a:r>
            <a:r>
              <a:rPr lang="pt-BR" sz="2400" dirty="0" err="1">
                <a:latin typeface="Georgia" panose="02040502050405020303" pitchFamily="18" charset="0"/>
              </a:rPr>
              <a:t>God's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place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b="1" i="1" dirty="0">
                <a:latin typeface="Georgia" panose="02040502050405020303" pitchFamily="18" charset="0"/>
              </a:rPr>
              <a:t>WHAT WOULD YOU HAVE DONE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30" name="Estrela de 16 pontas 4">
            <a:extLst>
              <a:ext uri="{FF2B5EF4-FFF2-40B4-BE49-F238E27FC236}">
                <a16:creationId xmlns:a16="http://schemas.microsoft.com/office/drawing/2014/main" id="{BA1BDA57-3A00-4CAA-B12B-5E11E97F3CE9}"/>
              </a:ext>
            </a:extLst>
          </p:cNvPr>
          <p:cNvSpPr/>
          <p:nvPr/>
        </p:nvSpPr>
        <p:spPr>
          <a:xfrm rot="489913">
            <a:off x="8793599" y="-132670"/>
            <a:ext cx="4125496" cy="2363792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What</a:t>
            </a:r>
            <a:r>
              <a:rPr lang="pt-BR" sz="2400" b="1" dirty="0">
                <a:solidFill>
                  <a:schemeClr val="bg1"/>
                </a:solidFill>
              </a:rPr>
              <a:t> a </a:t>
            </a:r>
            <a:r>
              <a:rPr lang="pt-BR" sz="2400" b="1" dirty="0" err="1">
                <a:solidFill>
                  <a:schemeClr val="bg1"/>
                </a:solidFill>
              </a:rPr>
              <a:t>blessing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that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God</a:t>
            </a:r>
            <a:r>
              <a:rPr lang="pt-BR" sz="2400" b="1" dirty="0">
                <a:solidFill>
                  <a:schemeClr val="bg1"/>
                </a:solidFill>
              </a:rPr>
              <a:t> does </a:t>
            </a:r>
            <a:r>
              <a:rPr lang="pt-BR" sz="2400" b="1" dirty="0" err="1">
                <a:solidFill>
                  <a:schemeClr val="bg1"/>
                </a:solidFill>
              </a:rPr>
              <a:t>not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think</a:t>
            </a:r>
            <a:r>
              <a:rPr lang="pt-BR" sz="2400" b="1" dirty="0">
                <a:solidFill>
                  <a:schemeClr val="bg1"/>
                </a:solidFill>
              </a:rPr>
              <a:t> as </a:t>
            </a:r>
            <a:r>
              <a:rPr lang="pt-BR" sz="2400" b="1" dirty="0" err="1">
                <a:solidFill>
                  <a:schemeClr val="bg1"/>
                </a:solidFill>
              </a:rPr>
              <a:t>man</a:t>
            </a:r>
            <a:r>
              <a:rPr lang="pt-BR" sz="2400" b="1" dirty="0">
                <a:solidFill>
                  <a:schemeClr val="bg1"/>
                </a:solidFill>
              </a:rPr>
              <a:t> does!</a:t>
            </a:r>
          </a:p>
        </p:txBody>
      </p:sp>
      <p:sp>
        <p:nvSpPr>
          <p:cNvPr id="31" name="CaixaDeTexto 12">
            <a:extLst>
              <a:ext uri="{FF2B5EF4-FFF2-40B4-BE49-F238E27FC236}">
                <a16:creationId xmlns:a16="http://schemas.microsoft.com/office/drawing/2014/main" id="{90B1D98C-88B2-4550-AB35-768014DBB460}"/>
              </a:ext>
            </a:extLst>
          </p:cNvPr>
          <p:cNvSpPr txBox="1"/>
          <p:nvPr/>
        </p:nvSpPr>
        <p:spPr>
          <a:xfrm>
            <a:off x="3220870" y="2910392"/>
            <a:ext cx="8529169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Georgia" panose="02040502050405020303" pitchFamily="18" charset="0"/>
              </a:rPr>
              <a:t>(1) </a:t>
            </a:r>
            <a:r>
              <a:rPr lang="pt-BR" sz="2000" b="1" i="1" dirty="0">
                <a:latin typeface="Georgia" panose="02040502050405020303" pitchFamily="18" charset="0"/>
              </a:rPr>
              <a:t>In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bushes, </a:t>
            </a:r>
            <a:r>
              <a:rPr lang="pt-BR" sz="2000" b="1" i="1" dirty="0" err="1">
                <a:latin typeface="Georgia" panose="02040502050405020303" pitchFamily="18" charset="0"/>
              </a:rPr>
              <a:t>among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thorns</a:t>
            </a:r>
            <a:r>
              <a:rPr lang="pt-BR" sz="2000" dirty="0">
                <a:latin typeface="Georgia" panose="02040502050405020303" pitchFamily="18" charset="0"/>
              </a:rPr>
              <a:t>. </a:t>
            </a:r>
            <a:r>
              <a:rPr lang="pt-BR" sz="2000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provides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food</a:t>
            </a:r>
            <a:r>
              <a:rPr lang="pt-BR" sz="2000" dirty="0">
                <a:latin typeface="Georgia" panose="02040502050405020303" pitchFamily="18" charset="0"/>
              </a:rPr>
              <a:t> for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animals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which</a:t>
            </a:r>
            <a:r>
              <a:rPr lang="pt-BR" sz="2000" dirty="0">
                <a:latin typeface="Georgia" panose="02040502050405020303" pitchFamily="18" charset="0"/>
              </a:rPr>
              <a:t> do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till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cultivate</a:t>
            </a:r>
            <a:r>
              <a:rPr lang="pt-BR" sz="2000" dirty="0">
                <a:latin typeface="Georgia" panose="02040502050405020303" pitchFamily="18" charset="0"/>
              </a:rPr>
              <a:t>. It </a:t>
            </a:r>
            <a:r>
              <a:rPr lang="pt-BR" sz="2000" dirty="0" err="1">
                <a:latin typeface="Georgia" panose="02040502050405020303" pitchFamily="18" charset="0"/>
              </a:rPr>
              <a:t>would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humbling</a:t>
            </a:r>
            <a:r>
              <a:rPr lang="pt-BR" sz="2000" dirty="0">
                <a:latin typeface="Georgia" panose="02040502050405020303" pitchFamily="18" charset="0"/>
              </a:rPr>
              <a:t> for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ex-farmer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have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find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food</a:t>
            </a:r>
            <a:r>
              <a:rPr lang="pt-BR" sz="2000" dirty="0">
                <a:latin typeface="Georgia" panose="02040502050405020303" pitchFamily="18" charset="0"/>
              </a:rPr>
              <a:t> in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bush </a:t>
            </a:r>
            <a:r>
              <a:rPr lang="pt-BR" sz="2000" dirty="0" err="1">
                <a:latin typeface="Georgia" panose="02040502050405020303" pitchFamily="18" charset="0"/>
              </a:rPr>
              <a:t>and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eat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like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</a:t>
            </a:r>
            <a:r>
              <a:rPr lang="pt-BR" sz="2000" dirty="0">
                <a:latin typeface="Georgia" panose="02040502050405020303" pitchFamily="18" charset="0"/>
              </a:rPr>
              <a:t> animal, </a:t>
            </a:r>
            <a:r>
              <a:rPr lang="pt-BR" sz="2000" dirty="0" err="1">
                <a:latin typeface="Georgia" panose="02040502050405020303" pitchFamily="18" charset="0"/>
              </a:rPr>
              <a:t>but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even</a:t>
            </a:r>
            <a:r>
              <a:rPr lang="pt-BR" sz="2000" dirty="0">
                <a:latin typeface="Georgia" panose="02040502050405020303" pitchFamily="18" charset="0"/>
              </a:rPr>
              <a:t> in </a:t>
            </a:r>
            <a:r>
              <a:rPr lang="pt-BR" sz="2000" dirty="0" err="1">
                <a:latin typeface="Georgia" panose="02040502050405020303" pitchFamily="18" charset="0"/>
              </a:rPr>
              <a:t>this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good</a:t>
            </a:r>
            <a:r>
              <a:rPr lang="pt-BR" sz="2000" dirty="0">
                <a:latin typeface="Georgia" panose="02040502050405020303" pitchFamily="18" charset="0"/>
              </a:rPr>
              <a:t>. (</a:t>
            </a:r>
            <a:r>
              <a:rPr lang="pt-BR" sz="2000" dirty="0" err="1">
                <a:latin typeface="Georgia" panose="02040502050405020303" pitchFamily="18" charset="0"/>
              </a:rPr>
              <a:t>This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similar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serpent's</a:t>
            </a:r>
            <a:r>
              <a:rPr lang="pt-BR" sz="2000" dirty="0">
                <a:latin typeface="Georgia" panose="02040502050405020303" pitchFamily="18" charset="0"/>
              </a:rPr>
              <a:t> curse, in </a:t>
            </a:r>
            <a:r>
              <a:rPr lang="pt-BR" sz="2000" dirty="0" err="1">
                <a:latin typeface="Georgia" panose="02040502050405020303" pitchFamily="18" charset="0"/>
              </a:rPr>
              <a:t>which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humbled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to</a:t>
            </a:r>
            <a:r>
              <a:rPr lang="pt-BR" sz="2000" dirty="0">
                <a:latin typeface="Georgia" panose="02040502050405020303" pitchFamily="18" charset="0"/>
              </a:rPr>
              <a:t> “</a:t>
            </a:r>
            <a:r>
              <a:rPr lang="pt-BR" sz="2000" dirty="0" err="1">
                <a:latin typeface="Georgia" panose="02040502050405020303" pitchFamily="18" charset="0"/>
              </a:rPr>
              <a:t>eat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dust</a:t>
            </a:r>
            <a:r>
              <a:rPr lang="pt-BR" sz="2000" dirty="0">
                <a:latin typeface="Georgia" panose="02040502050405020303" pitchFamily="18" charset="0"/>
              </a:rPr>
              <a:t>” </a:t>
            </a:r>
            <a:r>
              <a:rPr lang="pt-BR" sz="2000" dirty="0" err="1">
                <a:latin typeface="Georgia" panose="02040502050405020303" pitchFamily="18" charset="0"/>
              </a:rPr>
              <a:t>instead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of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green</a:t>
            </a:r>
            <a:r>
              <a:rPr lang="pt-BR" sz="2000" dirty="0">
                <a:latin typeface="Georgia" panose="02040502050405020303" pitchFamily="18" charset="0"/>
              </a:rPr>
              <a:t> herb... </a:t>
            </a:r>
            <a:r>
              <a:rPr lang="pt-BR" sz="2000" i="1" dirty="0">
                <a:latin typeface="Georgia" panose="02040502050405020303" pitchFamily="18" charset="0"/>
              </a:rPr>
              <a:t>[</a:t>
            </a:r>
            <a:r>
              <a:rPr lang="pt-BR" sz="2000" i="1" dirty="0" err="1">
                <a:latin typeface="Georgia" panose="02040502050405020303" pitchFamily="18" charset="0"/>
              </a:rPr>
              <a:t>cp</a:t>
            </a:r>
            <a:r>
              <a:rPr lang="pt-BR" sz="2000" i="1" dirty="0">
                <a:latin typeface="Georgia" panose="02040502050405020303" pitchFamily="18" charset="0"/>
              </a:rPr>
              <a:t> </a:t>
            </a:r>
            <a:r>
              <a:rPr lang="pt-BR" sz="2000" i="1" dirty="0" err="1">
                <a:latin typeface="Georgia" panose="02040502050405020303" pitchFamily="18" charset="0"/>
              </a:rPr>
              <a:t>Gen</a:t>
            </a:r>
            <a:r>
              <a:rPr lang="pt-BR" sz="2000" i="1" dirty="0">
                <a:latin typeface="Georgia" panose="02040502050405020303" pitchFamily="18" charset="0"/>
              </a:rPr>
              <a:t> 3:14]</a:t>
            </a:r>
            <a:r>
              <a:rPr lang="pt-BR" sz="2000" dirty="0">
                <a:latin typeface="Georgia" panose="02040502050405020303" pitchFamily="18" charset="0"/>
              </a:rPr>
              <a:t>)</a:t>
            </a:r>
            <a:endParaRPr lang="pt-BR" sz="2000" i="1" dirty="0">
              <a:latin typeface="Georgia" panose="02040502050405020303" pitchFamily="18" charset="0"/>
            </a:endParaRPr>
          </a:p>
        </p:txBody>
      </p:sp>
      <p:sp>
        <p:nvSpPr>
          <p:cNvPr id="32" name="CaixaDeTexto 13">
            <a:extLst>
              <a:ext uri="{FF2B5EF4-FFF2-40B4-BE49-F238E27FC236}">
                <a16:creationId xmlns:a16="http://schemas.microsoft.com/office/drawing/2014/main" id="{4340A26E-1427-488C-B394-D864115FBBE9}"/>
              </a:ext>
            </a:extLst>
          </p:cNvPr>
          <p:cNvSpPr txBox="1"/>
          <p:nvPr/>
        </p:nvSpPr>
        <p:spPr>
          <a:xfrm>
            <a:off x="1540520" y="2461501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If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earth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no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longer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yield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to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him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where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can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get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food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endParaRPr lang="pt-BR" sz="2400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11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Segoe Print" panose="02000600000000000000" pitchFamily="2" charset="0"/>
              </a:rPr>
              <a:t>A World Marred by Sin</a:t>
            </a:r>
            <a:endParaRPr lang="en-US" sz="5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Genesis 4</a:t>
            </a:r>
            <a:endParaRPr lang="en-US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bg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8E0DA5D-D3FC-452E-9926-29B8F32C7D36}"/>
              </a:ext>
            </a:extLst>
          </p:cNvPr>
          <p:cNvSpPr txBox="1"/>
          <p:nvPr/>
        </p:nvSpPr>
        <p:spPr>
          <a:xfrm>
            <a:off x="-2878" y="927406"/>
            <a:ext cx="121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Print" panose="02000600000000000000" pitchFamily="2" charset="0"/>
              </a:rPr>
              <a:t>The Longsuffering Grace of God</a:t>
            </a:r>
            <a:endParaRPr lang="en-US" sz="36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115736CC-A76B-4C5C-ACA5-29BC0B874681}"/>
              </a:ext>
            </a:extLst>
          </p:cNvPr>
          <p:cNvSpPr txBox="1"/>
          <p:nvPr/>
        </p:nvSpPr>
        <p:spPr>
          <a:xfrm>
            <a:off x="436480" y="2056655"/>
            <a:ext cx="1135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did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not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simply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b="1" i="1" dirty="0" err="1">
                <a:solidFill>
                  <a:srgbClr val="FFFF00"/>
                </a:solidFill>
                <a:latin typeface="Georgia" panose="02040502050405020303" pitchFamily="18" charset="0"/>
              </a:rPr>
              <a:t>kill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>
                <a:latin typeface="Georgia" panose="02040502050405020303" pitchFamily="18" charset="0"/>
              </a:rPr>
              <a:t>Cain more </a:t>
            </a:r>
            <a:r>
              <a:rPr lang="pt-BR" sz="2400" dirty="0" err="1">
                <a:latin typeface="Georgia" panose="02040502050405020303" pitchFamily="18" charset="0"/>
              </a:rPr>
              <a:t>than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deserves</a:t>
            </a:r>
            <a:r>
              <a:rPr lang="pt-BR" sz="2400" dirty="0">
                <a:latin typeface="Georgia" panose="02040502050405020303" pitchFamily="18" charset="0"/>
              </a:rPr>
              <a:t> death;</a:t>
            </a:r>
          </a:p>
          <a:p>
            <a:pPr algn="ctr"/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after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all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dirty="0" err="1">
                <a:latin typeface="Georgia" panose="02040502050405020303" pitchFamily="18" charset="0"/>
              </a:rPr>
              <a:t>he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killed</a:t>
            </a:r>
            <a:r>
              <a:rPr lang="pt-BR" sz="2400" dirty="0">
                <a:latin typeface="Georgia" panose="02040502050405020303" pitchFamily="18" charset="0"/>
              </a:rPr>
              <a:t> Abel, a </a:t>
            </a:r>
            <a:r>
              <a:rPr lang="pt-BR" sz="2400" dirty="0" err="1">
                <a:latin typeface="Georgia" panose="02040502050405020303" pitchFamily="18" charset="0"/>
              </a:rPr>
              <a:t>good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righteous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person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that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was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pleasing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... 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29" name="CaixaDeTexto 16">
            <a:extLst>
              <a:ext uri="{FF2B5EF4-FFF2-40B4-BE49-F238E27FC236}">
                <a16:creationId xmlns:a16="http://schemas.microsoft.com/office/drawing/2014/main" id="{0B350A38-01F9-4660-A656-0256530CA0E5}"/>
              </a:ext>
            </a:extLst>
          </p:cNvPr>
          <p:cNvSpPr txBox="1"/>
          <p:nvPr/>
        </p:nvSpPr>
        <p:spPr>
          <a:xfrm>
            <a:off x="2183399" y="1582796"/>
            <a:ext cx="7848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Georgia" panose="02040502050405020303" pitchFamily="18" charset="0"/>
              </a:rPr>
              <a:t>In </a:t>
            </a:r>
            <a:r>
              <a:rPr lang="pt-BR" sz="2400" dirty="0" err="1">
                <a:latin typeface="Georgia" panose="02040502050405020303" pitchFamily="18" charset="0"/>
              </a:rPr>
              <a:t>God's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place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b="1" i="1" dirty="0">
                <a:latin typeface="Georgia" panose="02040502050405020303" pitchFamily="18" charset="0"/>
              </a:rPr>
              <a:t>WHAT WOULD YOU HAVE DONE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30" name="Estrela de 16 pontas 4">
            <a:extLst>
              <a:ext uri="{FF2B5EF4-FFF2-40B4-BE49-F238E27FC236}">
                <a16:creationId xmlns:a16="http://schemas.microsoft.com/office/drawing/2014/main" id="{BA1BDA57-3A00-4CAA-B12B-5E11E97F3CE9}"/>
              </a:ext>
            </a:extLst>
          </p:cNvPr>
          <p:cNvSpPr/>
          <p:nvPr/>
        </p:nvSpPr>
        <p:spPr>
          <a:xfrm rot="489913">
            <a:off x="8793599" y="-132670"/>
            <a:ext cx="4125496" cy="2363792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What</a:t>
            </a:r>
            <a:r>
              <a:rPr lang="pt-BR" sz="2400" b="1" dirty="0">
                <a:solidFill>
                  <a:schemeClr val="bg1"/>
                </a:solidFill>
              </a:rPr>
              <a:t> a </a:t>
            </a:r>
            <a:r>
              <a:rPr lang="pt-BR" sz="2400" b="1" dirty="0" err="1">
                <a:solidFill>
                  <a:schemeClr val="bg1"/>
                </a:solidFill>
              </a:rPr>
              <a:t>blessing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that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God</a:t>
            </a:r>
            <a:r>
              <a:rPr lang="pt-BR" sz="2400" b="1" dirty="0">
                <a:solidFill>
                  <a:schemeClr val="bg1"/>
                </a:solidFill>
              </a:rPr>
              <a:t> does </a:t>
            </a:r>
            <a:r>
              <a:rPr lang="pt-BR" sz="2400" b="1" dirty="0" err="1">
                <a:solidFill>
                  <a:schemeClr val="bg1"/>
                </a:solidFill>
              </a:rPr>
              <a:t>not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think</a:t>
            </a:r>
            <a:r>
              <a:rPr lang="pt-BR" sz="2400" b="1" dirty="0">
                <a:solidFill>
                  <a:schemeClr val="bg1"/>
                </a:solidFill>
              </a:rPr>
              <a:t> as </a:t>
            </a:r>
            <a:r>
              <a:rPr lang="pt-BR" sz="2400" b="1" dirty="0" err="1">
                <a:solidFill>
                  <a:schemeClr val="bg1"/>
                </a:solidFill>
              </a:rPr>
              <a:t>man</a:t>
            </a:r>
            <a:r>
              <a:rPr lang="pt-BR" sz="2400" b="1" dirty="0">
                <a:solidFill>
                  <a:schemeClr val="bg1"/>
                </a:solidFill>
              </a:rPr>
              <a:t> does!</a:t>
            </a:r>
          </a:p>
        </p:txBody>
      </p:sp>
      <p:sp>
        <p:nvSpPr>
          <p:cNvPr id="31" name="CaixaDeTexto 12">
            <a:extLst>
              <a:ext uri="{FF2B5EF4-FFF2-40B4-BE49-F238E27FC236}">
                <a16:creationId xmlns:a16="http://schemas.microsoft.com/office/drawing/2014/main" id="{90B1D98C-88B2-4550-AB35-768014DBB460}"/>
              </a:ext>
            </a:extLst>
          </p:cNvPr>
          <p:cNvSpPr txBox="1"/>
          <p:nvPr/>
        </p:nvSpPr>
        <p:spPr>
          <a:xfrm>
            <a:off x="3220870" y="2910392"/>
            <a:ext cx="85291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Georgia" panose="02040502050405020303" pitchFamily="18" charset="0"/>
              </a:rPr>
              <a:t>(1) </a:t>
            </a:r>
            <a:r>
              <a:rPr lang="pt-BR" sz="2000" b="1" i="1" dirty="0">
                <a:latin typeface="Georgia" panose="02040502050405020303" pitchFamily="18" charset="0"/>
              </a:rPr>
              <a:t>In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bushes, </a:t>
            </a:r>
            <a:r>
              <a:rPr lang="pt-BR" sz="2000" b="1" i="1" dirty="0" err="1">
                <a:latin typeface="Georgia" panose="02040502050405020303" pitchFamily="18" charset="0"/>
              </a:rPr>
              <a:t>among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thorns</a:t>
            </a:r>
            <a:r>
              <a:rPr lang="pt-BR" sz="2000" dirty="0">
                <a:latin typeface="Georgia" panose="02040502050405020303" pitchFamily="18" charset="0"/>
              </a:rPr>
              <a:t>. [</a:t>
            </a:r>
            <a:r>
              <a:rPr lang="pt-BR" sz="2000" dirty="0" err="1">
                <a:latin typeface="Georgia" panose="02040502050405020303" pitchFamily="18" charset="0"/>
              </a:rPr>
              <a:t>cp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Gen</a:t>
            </a:r>
            <a:r>
              <a:rPr lang="pt-BR" sz="2000" dirty="0">
                <a:latin typeface="Georgia" panose="02040502050405020303" pitchFamily="18" charset="0"/>
              </a:rPr>
              <a:t> 3:14]</a:t>
            </a:r>
            <a:endParaRPr lang="pt-BR" sz="2000" i="1" dirty="0">
              <a:latin typeface="Georgia" panose="02040502050405020303" pitchFamily="18" charset="0"/>
            </a:endParaRPr>
          </a:p>
        </p:txBody>
      </p:sp>
      <p:sp>
        <p:nvSpPr>
          <p:cNvPr id="32" name="CaixaDeTexto 13">
            <a:extLst>
              <a:ext uri="{FF2B5EF4-FFF2-40B4-BE49-F238E27FC236}">
                <a16:creationId xmlns:a16="http://schemas.microsoft.com/office/drawing/2014/main" id="{4340A26E-1427-488C-B394-D864115FBBE9}"/>
              </a:ext>
            </a:extLst>
          </p:cNvPr>
          <p:cNvSpPr txBox="1"/>
          <p:nvPr/>
        </p:nvSpPr>
        <p:spPr>
          <a:xfrm>
            <a:off x="1540520" y="2461501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If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earth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no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longer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yield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to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him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where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can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get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food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endParaRPr lang="pt-BR" sz="2400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CaixaDeTexto 12">
            <a:extLst>
              <a:ext uri="{FF2B5EF4-FFF2-40B4-BE49-F238E27FC236}">
                <a16:creationId xmlns:a16="http://schemas.microsoft.com/office/drawing/2014/main" id="{CDE03B5A-B3A0-4D7F-8E52-096CA295AD84}"/>
              </a:ext>
            </a:extLst>
          </p:cNvPr>
          <p:cNvSpPr txBox="1"/>
          <p:nvPr/>
        </p:nvSpPr>
        <p:spPr>
          <a:xfrm>
            <a:off x="3220870" y="3388066"/>
            <a:ext cx="8529169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(2)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From other people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, far from Adam's family. He would need to steal from others or perform some service for them in order to receive his pay in food. [we will see that this will end up being his choice, which will make him become "a fugitive and a vagabond"... </a:t>
            </a:r>
            <a:r>
              <a:rPr lang="en-US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(cp Gen 4:12)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4238980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Segoe Print" panose="02000600000000000000" pitchFamily="2" charset="0"/>
              </a:rPr>
              <a:t>A World Marred by Sin</a:t>
            </a:r>
            <a:endParaRPr lang="en-US" sz="5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Genesis 4</a:t>
            </a:r>
            <a:endParaRPr lang="en-US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bg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8E0DA5D-D3FC-452E-9926-29B8F32C7D36}"/>
              </a:ext>
            </a:extLst>
          </p:cNvPr>
          <p:cNvSpPr txBox="1"/>
          <p:nvPr/>
        </p:nvSpPr>
        <p:spPr>
          <a:xfrm>
            <a:off x="-2878" y="927406"/>
            <a:ext cx="121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Print" panose="02000600000000000000" pitchFamily="2" charset="0"/>
              </a:rPr>
              <a:t>The Longsuffering Grace of God</a:t>
            </a:r>
            <a:endParaRPr lang="en-US" sz="36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115736CC-A76B-4C5C-ACA5-29BC0B874681}"/>
              </a:ext>
            </a:extLst>
          </p:cNvPr>
          <p:cNvSpPr txBox="1"/>
          <p:nvPr/>
        </p:nvSpPr>
        <p:spPr>
          <a:xfrm>
            <a:off x="436480" y="2056655"/>
            <a:ext cx="1135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did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not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simply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b="1" i="1" dirty="0" err="1">
                <a:solidFill>
                  <a:srgbClr val="FFFF00"/>
                </a:solidFill>
                <a:latin typeface="Georgia" panose="02040502050405020303" pitchFamily="18" charset="0"/>
              </a:rPr>
              <a:t>kill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>
                <a:latin typeface="Georgia" panose="02040502050405020303" pitchFamily="18" charset="0"/>
              </a:rPr>
              <a:t>Cain more </a:t>
            </a:r>
            <a:r>
              <a:rPr lang="pt-BR" sz="2400" dirty="0" err="1">
                <a:latin typeface="Georgia" panose="02040502050405020303" pitchFamily="18" charset="0"/>
              </a:rPr>
              <a:t>than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deserves</a:t>
            </a:r>
            <a:r>
              <a:rPr lang="pt-BR" sz="2400" dirty="0">
                <a:latin typeface="Georgia" panose="02040502050405020303" pitchFamily="18" charset="0"/>
              </a:rPr>
              <a:t> death;</a:t>
            </a:r>
          </a:p>
          <a:p>
            <a:pPr algn="ctr"/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after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all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dirty="0" err="1">
                <a:latin typeface="Georgia" panose="02040502050405020303" pitchFamily="18" charset="0"/>
              </a:rPr>
              <a:t>he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killed</a:t>
            </a:r>
            <a:r>
              <a:rPr lang="pt-BR" sz="2400" dirty="0">
                <a:latin typeface="Georgia" panose="02040502050405020303" pitchFamily="18" charset="0"/>
              </a:rPr>
              <a:t> Abel, a </a:t>
            </a:r>
            <a:r>
              <a:rPr lang="pt-BR" sz="2400" dirty="0" err="1">
                <a:latin typeface="Georgia" panose="02040502050405020303" pitchFamily="18" charset="0"/>
              </a:rPr>
              <a:t>good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righteous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person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that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was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pleasing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... 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29" name="CaixaDeTexto 16">
            <a:extLst>
              <a:ext uri="{FF2B5EF4-FFF2-40B4-BE49-F238E27FC236}">
                <a16:creationId xmlns:a16="http://schemas.microsoft.com/office/drawing/2014/main" id="{0B350A38-01F9-4660-A656-0256530CA0E5}"/>
              </a:ext>
            </a:extLst>
          </p:cNvPr>
          <p:cNvSpPr txBox="1"/>
          <p:nvPr/>
        </p:nvSpPr>
        <p:spPr>
          <a:xfrm>
            <a:off x="2183399" y="1582796"/>
            <a:ext cx="7848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Georgia" panose="02040502050405020303" pitchFamily="18" charset="0"/>
              </a:rPr>
              <a:t>In </a:t>
            </a:r>
            <a:r>
              <a:rPr lang="pt-BR" sz="2400" dirty="0" err="1">
                <a:latin typeface="Georgia" panose="02040502050405020303" pitchFamily="18" charset="0"/>
              </a:rPr>
              <a:t>God's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place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b="1" i="1" dirty="0">
                <a:latin typeface="Georgia" panose="02040502050405020303" pitchFamily="18" charset="0"/>
              </a:rPr>
              <a:t>WHAT WOULD YOU HAVE DONE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30" name="Estrela de 16 pontas 4">
            <a:extLst>
              <a:ext uri="{FF2B5EF4-FFF2-40B4-BE49-F238E27FC236}">
                <a16:creationId xmlns:a16="http://schemas.microsoft.com/office/drawing/2014/main" id="{BA1BDA57-3A00-4CAA-B12B-5E11E97F3CE9}"/>
              </a:ext>
            </a:extLst>
          </p:cNvPr>
          <p:cNvSpPr/>
          <p:nvPr/>
        </p:nvSpPr>
        <p:spPr>
          <a:xfrm rot="489913">
            <a:off x="8793599" y="-132670"/>
            <a:ext cx="4125496" cy="2363792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What</a:t>
            </a:r>
            <a:r>
              <a:rPr lang="pt-BR" sz="2400" b="1" dirty="0">
                <a:solidFill>
                  <a:schemeClr val="bg1"/>
                </a:solidFill>
              </a:rPr>
              <a:t> a </a:t>
            </a:r>
            <a:r>
              <a:rPr lang="pt-BR" sz="2400" b="1" dirty="0" err="1">
                <a:solidFill>
                  <a:schemeClr val="bg1"/>
                </a:solidFill>
              </a:rPr>
              <a:t>blessing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that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God</a:t>
            </a:r>
            <a:r>
              <a:rPr lang="pt-BR" sz="2400" b="1" dirty="0">
                <a:solidFill>
                  <a:schemeClr val="bg1"/>
                </a:solidFill>
              </a:rPr>
              <a:t> does </a:t>
            </a:r>
            <a:r>
              <a:rPr lang="pt-BR" sz="2400" b="1" dirty="0" err="1">
                <a:solidFill>
                  <a:schemeClr val="bg1"/>
                </a:solidFill>
              </a:rPr>
              <a:t>not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think</a:t>
            </a:r>
            <a:r>
              <a:rPr lang="pt-BR" sz="2400" b="1" dirty="0">
                <a:solidFill>
                  <a:schemeClr val="bg1"/>
                </a:solidFill>
              </a:rPr>
              <a:t> as </a:t>
            </a:r>
            <a:r>
              <a:rPr lang="pt-BR" sz="2400" b="1" dirty="0" err="1">
                <a:solidFill>
                  <a:schemeClr val="bg1"/>
                </a:solidFill>
              </a:rPr>
              <a:t>man</a:t>
            </a:r>
            <a:r>
              <a:rPr lang="pt-BR" sz="2400" b="1" dirty="0">
                <a:solidFill>
                  <a:schemeClr val="bg1"/>
                </a:solidFill>
              </a:rPr>
              <a:t> does!</a:t>
            </a:r>
          </a:p>
        </p:txBody>
      </p:sp>
      <p:sp>
        <p:nvSpPr>
          <p:cNvPr id="31" name="CaixaDeTexto 12">
            <a:extLst>
              <a:ext uri="{FF2B5EF4-FFF2-40B4-BE49-F238E27FC236}">
                <a16:creationId xmlns:a16="http://schemas.microsoft.com/office/drawing/2014/main" id="{90B1D98C-88B2-4550-AB35-768014DBB460}"/>
              </a:ext>
            </a:extLst>
          </p:cNvPr>
          <p:cNvSpPr txBox="1"/>
          <p:nvPr/>
        </p:nvSpPr>
        <p:spPr>
          <a:xfrm>
            <a:off x="3220870" y="2910392"/>
            <a:ext cx="85291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Georgia" panose="02040502050405020303" pitchFamily="18" charset="0"/>
              </a:rPr>
              <a:t>(1) </a:t>
            </a:r>
            <a:r>
              <a:rPr lang="pt-BR" sz="2000" b="1" i="1" dirty="0">
                <a:latin typeface="Georgia" panose="02040502050405020303" pitchFamily="18" charset="0"/>
              </a:rPr>
              <a:t>In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bushes, </a:t>
            </a:r>
            <a:r>
              <a:rPr lang="pt-BR" sz="2000" b="1" i="1" dirty="0" err="1">
                <a:latin typeface="Georgia" panose="02040502050405020303" pitchFamily="18" charset="0"/>
              </a:rPr>
              <a:t>among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thorns</a:t>
            </a:r>
            <a:r>
              <a:rPr lang="pt-BR" sz="2000" dirty="0">
                <a:latin typeface="Georgia" panose="02040502050405020303" pitchFamily="18" charset="0"/>
              </a:rPr>
              <a:t>. [</a:t>
            </a:r>
            <a:r>
              <a:rPr lang="pt-BR" sz="2000" dirty="0" err="1">
                <a:latin typeface="Georgia" panose="02040502050405020303" pitchFamily="18" charset="0"/>
              </a:rPr>
              <a:t>cp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Gen</a:t>
            </a:r>
            <a:r>
              <a:rPr lang="pt-BR" sz="2000" dirty="0">
                <a:latin typeface="Georgia" panose="02040502050405020303" pitchFamily="18" charset="0"/>
              </a:rPr>
              <a:t> 3:14]</a:t>
            </a:r>
            <a:endParaRPr lang="pt-BR" sz="2000" i="1" dirty="0">
              <a:latin typeface="Georgia" panose="02040502050405020303" pitchFamily="18" charset="0"/>
            </a:endParaRPr>
          </a:p>
        </p:txBody>
      </p:sp>
      <p:sp>
        <p:nvSpPr>
          <p:cNvPr id="32" name="CaixaDeTexto 13">
            <a:extLst>
              <a:ext uri="{FF2B5EF4-FFF2-40B4-BE49-F238E27FC236}">
                <a16:creationId xmlns:a16="http://schemas.microsoft.com/office/drawing/2014/main" id="{4340A26E-1427-488C-B394-D864115FBBE9}"/>
              </a:ext>
            </a:extLst>
          </p:cNvPr>
          <p:cNvSpPr txBox="1"/>
          <p:nvPr/>
        </p:nvSpPr>
        <p:spPr>
          <a:xfrm>
            <a:off x="1540520" y="2461501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If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earth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no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longer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yield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to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him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where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can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get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food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endParaRPr lang="pt-BR" sz="2400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CaixaDeTexto 12">
            <a:extLst>
              <a:ext uri="{FF2B5EF4-FFF2-40B4-BE49-F238E27FC236}">
                <a16:creationId xmlns:a16="http://schemas.microsoft.com/office/drawing/2014/main" id="{CDE03B5A-B3A0-4D7F-8E52-096CA295AD84}"/>
              </a:ext>
            </a:extLst>
          </p:cNvPr>
          <p:cNvSpPr txBox="1"/>
          <p:nvPr/>
        </p:nvSpPr>
        <p:spPr>
          <a:xfrm>
            <a:off x="3220870" y="3388066"/>
            <a:ext cx="8529169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(2)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From other people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, far from Adam's family. [cp Gen 4:12]</a:t>
            </a:r>
          </a:p>
        </p:txBody>
      </p:sp>
      <p:sp>
        <p:nvSpPr>
          <p:cNvPr id="17" name="CaixaDeTexto 12">
            <a:extLst>
              <a:ext uri="{FF2B5EF4-FFF2-40B4-BE49-F238E27FC236}">
                <a16:creationId xmlns:a16="http://schemas.microsoft.com/office/drawing/2014/main" id="{2A7E3C17-2347-4B8D-BEEC-D567DA346CA3}"/>
              </a:ext>
            </a:extLst>
          </p:cNvPr>
          <p:cNvSpPr txBox="1"/>
          <p:nvPr/>
        </p:nvSpPr>
        <p:spPr>
          <a:xfrm>
            <a:off x="3220870" y="3865740"/>
            <a:ext cx="8529169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(3)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From his father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. Adam is still alive and because of sin is a tiller of the ground. But Cain would have to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confess his sin 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and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ask forgiveness 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of his parents for having killed their son, his brother. But this possibility would bring him back toward the path of fellowship with God... [cp Gen 4:7] </a:t>
            </a:r>
          </a:p>
        </p:txBody>
      </p:sp>
    </p:spTree>
    <p:extLst>
      <p:ext uri="{BB962C8B-B14F-4D97-AF65-F5344CB8AC3E}">
        <p14:creationId xmlns:p14="http://schemas.microsoft.com/office/powerpoint/2010/main" val="218630966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Segoe Print" panose="02000600000000000000" pitchFamily="2" charset="0"/>
              </a:rPr>
              <a:t>A World Marred by Sin</a:t>
            </a:r>
            <a:endParaRPr lang="en-US" sz="54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bg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Segoe Print" panose="02000600000000000000" pitchFamily="2" charset="0"/>
              </a:rPr>
              <a:t>Genesis 4</a:t>
            </a:r>
            <a:endParaRPr lang="en-US" sz="40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bg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8E0DA5D-D3FC-452E-9926-29B8F32C7D36}"/>
              </a:ext>
            </a:extLst>
          </p:cNvPr>
          <p:cNvSpPr txBox="1"/>
          <p:nvPr/>
        </p:nvSpPr>
        <p:spPr>
          <a:xfrm>
            <a:off x="-2878" y="927406"/>
            <a:ext cx="121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Segoe Print" panose="02000600000000000000" pitchFamily="2" charset="0"/>
              </a:rPr>
              <a:t>The Longsuffering Grace of God</a:t>
            </a:r>
            <a:endParaRPr lang="en-US" sz="3600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28" name="CaixaDeTexto 11">
            <a:extLst>
              <a:ext uri="{FF2B5EF4-FFF2-40B4-BE49-F238E27FC236}">
                <a16:creationId xmlns:a16="http://schemas.microsoft.com/office/drawing/2014/main" id="{115736CC-A76B-4C5C-ACA5-29BC0B874681}"/>
              </a:ext>
            </a:extLst>
          </p:cNvPr>
          <p:cNvSpPr txBox="1"/>
          <p:nvPr/>
        </p:nvSpPr>
        <p:spPr>
          <a:xfrm>
            <a:off x="436480" y="2056655"/>
            <a:ext cx="1135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did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God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not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simply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b="1" i="1" dirty="0" err="1">
                <a:solidFill>
                  <a:srgbClr val="FFFF00"/>
                </a:solidFill>
                <a:latin typeface="Georgia" panose="02040502050405020303" pitchFamily="18" charset="0"/>
              </a:rPr>
              <a:t>kill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>
                <a:latin typeface="Georgia" panose="02040502050405020303" pitchFamily="18" charset="0"/>
              </a:rPr>
              <a:t>Cain more </a:t>
            </a:r>
            <a:r>
              <a:rPr lang="pt-BR" sz="2400" dirty="0" err="1">
                <a:latin typeface="Georgia" panose="02040502050405020303" pitchFamily="18" charset="0"/>
              </a:rPr>
              <a:t>than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deserves</a:t>
            </a:r>
            <a:r>
              <a:rPr lang="pt-BR" sz="2400" dirty="0">
                <a:latin typeface="Georgia" panose="02040502050405020303" pitchFamily="18" charset="0"/>
              </a:rPr>
              <a:t> death;</a:t>
            </a:r>
          </a:p>
          <a:p>
            <a:pPr algn="ctr"/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after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all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dirty="0" err="1">
                <a:latin typeface="Georgia" panose="02040502050405020303" pitchFamily="18" charset="0"/>
              </a:rPr>
              <a:t>he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killed</a:t>
            </a:r>
            <a:r>
              <a:rPr lang="pt-BR" sz="2400" dirty="0">
                <a:latin typeface="Georgia" panose="02040502050405020303" pitchFamily="18" charset="0"/>
              </a:rPr>
              <a:t> Abel, a </a:t>
            </a:r>
            <a:r>
              <a:rPr lang="pt-BR" sz="2400" dirty="0" err="1">
                <a:latin typeface="Georgia" panose="02040502050405020303" pitchFamily="18" charset="0"/>
              </a:rPr>
              <a:t>good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righteous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person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that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was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pleasing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... 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29" name="CaixaDeTexto 16">
            <a:extLst>
              <a:ext uri="{FF2B5EF4-FFF2-40B4-BE49-F238E27FC236}">
                <a16:creationId xmlns:a16="http://schemas.microsoft.com/office/drawing/2014/main" id="{0B350A38-01F9-4660-A656-0256530CA0E5}"/>
              </a:ext>
            </a:extLst>
          </p:cNvPr>
          <p:cNvSpPr txBox="1"/>
          <p:nvPr/>
        </p:nvSpPr>
        <p:spPr>
          <a:xfrm>
            <a:off x="2183399" y="1582796"/>
            <a:ext cx="7848872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Georgia" panose="02040502050405020303" pitchFamily="18" charset="0"/>
              </a:rPr>
              <a:t>In </a:t>
            </a:r>
            <a:r>
              <a:rPr lang="pt-BR" sz="2400" dirty="0" err="1">
                <a:latin typeface="Georgia" panose="02040502050405020303" pitchFamily="18" charset="0"/>
              </a:rPr>
              <a:t>God's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place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b="1" i="1" dirty="0">
                <a:latin typeface="Georgia" panose="02040502050405020303" pitchFamily="18" charset="0"/>
              </a:rPr>
              <a:t>WHAT WOULD YOU HAVE DONE</a:t>
            </a:r>
            <a:r>
              <a:rPr lang="en-US" sz="2400" dirty="0">
                <a:latin typeface="Georgia" panose="02040502050405020303" pitchFamily="18" charset="0"/>
              </a:rPr>
              <a:t>?</a:t>
            </a:r>
            <a:endParaRPr lang="pt-BR" sz="2400" i="1" dirty="0">
              <a:latin typeface="Georgia" panose="02040502050405020303" pitchFamily="18" charset="0"/>
            </a:endParaRPr>
          </a:p>
        </p:txBody>
      </p:sp>
      <p:sp>
        <p:nvSpPr>
          <p:cNvPr id="30" name="Estrela de 16 pontas 4">
            <a:extLst>
              <a:ext uri="{FF2B5EF4-FFF2-40B4-BE49-F238E27FC236}">
                <a16:creationId xmlns:a16="http://schemas.microsoft.com/office/drawing/2014/main" id="{BA1BDA57-3A00-4CAA-B12B-5E11E97F3CE9}"/>
              </a:ext>
            </a:extLst>
          </p:cNvPr>
          <p:cNvSpPr/>
          <p:nvPr/>
        </p:nvSpPr>
        <p:spPr>
          <a:xfrm rot="489913">
            <a:off x="8793599" y="-132670"/>
            <a:ext cx="4125496" cy="2363792"/>
          </a:xfrm>
          <a:prstGeom prst="star16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err="1">
                <a:solidFill>
                  <a:schemeClr val="bg1"/>
                </a:solidFill>
              </a:rPr>
              <a:t>What</a:t>
            </a:r>
            <a:r>
              <a:rPr lang="pt-BR" sz="2400" b="1" dirty="0">
                <a:solidFill>
                  <a:schemeClr val="bg1"/>
                </a:solidFill>
              </a:rPr>
              <a:t> a </a:t>
            </a:r>
            <a:r>
              <a:rPr lang="pt-BR" sz="2400" b="1" dirty="0" err="1">
                <a:solidFill>
                  <a:schemeClr val="bg1"/>
                </a:solidFill>
              </a:rPr>
              <a:t>blessing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that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God</a:t>
            </a:r>
            <a:r>
              <a:rPr lang="pt-BR" sz="2400" b="1" dirty="0">
                <a:solidFill>
                  <a:schemeClr val="bg1"/>
                </a:solidFill>
              </a:rPr>
              <a:t> does </a:t>
            </a:r>
            <a:r>
              <a:rPr lang="pt-BR" sz="2400" b="1" dirty="0" err="1">
                <a:solidFill>
                  <a:schemeClr val="bg1"/>
                </a:solidFill>
              </a:rPr>
              <a:t>not</a:t>
            </a:r>
            <a:r>
              <a:rPr lang="pt-BR" sz="2400" b="1" dirty="0">
                <a:solidFill>
                  <a:schemeClr val="bg1"/>
                </a:solidFill>
              </a:rPr>
              <a:t> </a:t>
            </a:r>
            <a:r>
              <a:rPr lang="pt-BR" sz="2400" b="1" dirty="0" err="1">
                <a:solidFill>
                  <a:schemeClr val="bg1"/>
                </a:solidFill>
              </a:rPr>
              <a:t>think</a:t>
            </a:r>
            <a:r>
              <a:rPr lang="pt-BR" sz="2400" b="1" dirty="0">
                <a:solidFill>
                  <a:schemeClr val="bg1"/>
                </a:solidFill>
              </a:rPr>
              <a:t> as </a:t>
            </a:r>
            <a:r>
              <a:rPr lang="pt-BR" sz="2400" b="1" dirty="0" err="1">
                <a:solidFill>
                  <a:schemeClr val="bg1"/>
                </a:solidFill>
              </a:rPr>
              <a:t>man</a:t>
            </a:r>
            <a:r>
              <a:rPr lang="pt-BR" sz="2400" b="1" dirty="0">
                <a:solidFill>
                  <a:schemeClr val="bg1"/>
                </a:solidFill>
              </a:rPr>
              <a:t> does!</a:t>
            </a:r>
          </a:p>
        </p:txBody>
      </p:sp>
      <p:sp>
        <p:nvSpPr>
          <p:cNvPr id="31" name="CaixaDeTexto 12">
            <a:extLst>
              <a:ext uri="{FF2B5EF4-FFF2-40B4-BE49-F238E27FC236}">
                <a16:creationId xmlns:a16="http://schemas.microsoft.com/office/drawing/2014/main" id="{90B1D98C-88B2-4550-AB35-768014DBB460}"/>
              </a:ext>
            </a:extLst>
          </p:cNvPr>
          <p:cNvSpPr txBox="1"/>
          <p:nvPr/>
        </p:nvSpPr>
        <p:spPr>
          <a:xfrm>
            <a:off x="3220870" y="2910392"/>
            <a:ext cx="8529169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Georgia" panose="02040502050405020303" pitchFamily="18" charset="0"/>
              </a:rPr>
              <a:t>(1) </a:t>
            </a:r>
            <a:r>
              <a:rPr lang="pt-BR" sz="2000" b="1" i="1" dirty="0">
                <a:latin typeface="Georgia" panose="02040502050405020303" pitchFamily="18" charset="0"/>
              </a:rPr>
              <a:t>In </a:t>
            </a:r>
            <a:r>
              <a:rPr lang="pt-BR" sz="2000" b="1" i="1" dirty="0" err="1"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latin typeface="Georgia" panose="02040502050405020303" pitchFamily="18" charset="0"/>
              </a:rPr>
              <a:t> bushes, </a:t>
            </a:r>
            <a:r>
              <a:rPr lang="pt-BR" sz="2000" b="1" i="1" dirty="0" err="1">
                <a:latin typeface="Georgia" panose="02040502050405020303" pitchFamily="18" charset="0"/>
              </a:rPr>
              <a:t>among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thorns</a:t>
            </a:r>
            <a:r>
              <a:rPr lang="pt-BR" sz="2000" dirty="0">
                <a:latin typeface="Georgia" panose="02040502050405020303" pitchFamily="18" charset="0"/>
              </a:rPr>
              <a:t>. [</a:t>
            </a:r>
            <a:r>
              <a:rPr lang="pt-BR" sz="2000" dirty="0" err="1">
                <a:latin typeface="Georgia" panose="02040502050405020303" pitchFamily="18" charset="0"/>
              </a:rPr>
              <a:t>cp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Gen</a:t>
            </a:r>
            <a:r>
              <a:rPr lang="pt-BR" sz="2000" dirty="0">
                <a:latin typeface="Georgia" panose="02040502050405020303" pitchFamily="18" charset="0"/>
              </a:rPr>
              <a:t> 3:14]</a:t>
            </a:r>
            <a:endParaRPr lang="pt-BR" sz="2000" i="1" dirty="0">
              <a:latin typeface="Georgia" panose="02040502050405020303" pitchFamily="18" charset="0"/>
            </a:endParaRPr>
          </a:p>
        </p:txBody>
      </p:sp>
      <p:sp>
        <p:nvSpPr>
          <p:cNvPr id="32" name="CaixaDeTexto 13">
            <a:extLst>
              <a:ext uri="{FF2B5EF4-FFF2-40B4-BE49-F238E27FC236}">
                <a16:creationId xmlns:a16="http://schemas.microsoft.com/office/drawing/2014/main" id="{4340A26E-1427-488C-B394-D864115FBBE9}"/>
              </a:ext>
            </a:extLst>
          </p:cNvPr>
          <p:cNvSpPr txBox="1"/>
          <p:nvPr/>
        </p:nvSpPr>
        <p:spPr>
          <a:xfrm>
            <a:off x="1540520" y="2461501"/>
            <a:ext cx="885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If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the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earth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will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no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longer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yield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to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him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,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where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can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Cain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get</a:t>
            </a:r>
            <a:r>
              <a:rPr lang="pt-BR" sz="2400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pt-BR" sz="2400" dirty="0" err="1">
                <a:solidFill>
                  <a:srgbClr val="FFFF00"/>
                </a:solidFill>
                <a:latin typeface="Georgia" panose="02040502050405020303" pitchFamily="18" charset="0"/>
              </a:rPr>
              <a:t>food</a:t>
            </a:r>
            <a:r>
              <a:rPr lang="en-US" sz="2400" dirty="0">
                <a:solidFill>
                  <a:srgbClr val="FFFF00"/>
                </a:solidFill>
                <a:latin typeface="Georgia" panose="02040502050405020303" pitchFamily="18" charset="0"/>
              </a:rPr>
              <a:t>?</a:t>
            </a:r>
            <a:endParaRPr lang="pt-BR" sz="2400" i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CaixaDeTexto 12">
            <a:extLst>
              <a:ext uri="{FF2B5EF4-FFF2-40B4-BE49-F238E27FC236}">
                <a16:creationId xmlns:a16="http://schemas.microsoft.com/office/drawing/2014/main" id="{CDE03B5A-B3A0-4D7F-8E52-096CA295AD84}"/>
              </a:ext>
            </a:extLst>
          </p:cNvPr>
          <p:cNvSpPr txBox="1"/>
          <p:nvPr/>
        </p:nvSpPr>
        <p:spPr>
          <a:xfrm>
            <a:off x="3220870" y="3388066"/>
            <a:ext cx="8529169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(2)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From other people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, far from Adam's family. [cp Gen 4:12]</a:t>
            </a:r>
          </a:p>
        </p:txBody>
      </p:sp>
      <p:sp>
        <p:nvSpPr>
          <p:cNvPr id="17" name="CaixaDeTexto 12">
            <a:extLst>
              <a:ext uri="{FF2B5EF4-FFF2-40B4-BE49-F238E27FC236}">
                <a16:creationId xmlns:a16="http://schemas.microsoft.com/office/drawing/2014/main" id="{2A7E3C17-2347-4B8D-BEEC-D567DA346CA3}"/>
              </a:ext>
            </a:extLst>
          </p:cNvPr>
          <p:cNvSpPr txBox="1"/>
          <p:nvPr/>
        </p:nvSpPr>
        <p:spPr>
          <a:xfrm>
            <a:off x="3220870" y="3865740"/>
            <a:ext cx="8529169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(3) </a:t>
            </a:r>
            <a:r>
              <a:rPr lang="en-US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From his father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. [cp Gen 4:7] </a:t>
            </a:r>
          </a:p>
        </p:txBody>
      </p:sp>
      <p:sp>
        <p:nvSpPr>
          <p:cNvPr id="16" name="Estrela de 16 pontas 14">
            <a:extLst>
              <a:ext uri="{FF2B5EF4-FFF2-40B4-BE49-F238E27FC236}">
                <a16:creationId xmlns:a16="http://schemas.microsoft.com/office/drawing/2014/main" id="{26304E0C-D006-4BE9-A217-1A0A1111F475}"/>
              </a:ext>
            </a:extLst>
          </p:cNvPr>
          <p:cNvSpPr/>
          <p:nvPr/>
        </p:nvSpPr>
        <p:spPr>
          <a:xfrm rot="21186363">
            <a:off x="4526164" y="3661995"/>
            <a:ext cx="9766593" cy="3004929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If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God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had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solidFill>
                  <a:schemeClr val="tx1"/>
                </a:solidFill>
                <a:latin typeface="Georgia" panose="02040502050405020303" pitchFamily="18" charset="0"/>
              </a:rPr>
              <a:t>killed</a:t>
            </a:r>
            <a:r>
              <a:rPr lang="pt-BR" sz="2200" b="1" i="1" dirty="0">
                <a:solidFill>
                  <a:schemeClr val="tx1"/>
                </a:solidFill>
                <a:latin typeface="Georgia" panose="02040502050405020303" pitchFamily="18" charset="0"/>
              </a:rPr>
              <a:t> Cain </a:t>
            </a:r>
          </a:p>
          <a:p>
            <a:pPr algn="ctr"/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from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the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beginning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, it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would</a:t>
            </a:r>
            <a:endParaRPr lang="pt-BR" sz="22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/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have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taken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away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his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opportunity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for </a:t>
            </a:r>
            <a:r>
              <a:rPr lang="pt-BR" sz="2200" b="1" i="1" dirty="0" err="1">
                <a:solidFill>
                  <a:schemeClr val="tx1"/>
                </a:solidFill>
                <a:latin typeface="Georgia" panose="02040502050405020303" pitchFamily="18" charset="0"/>
              </a:rPr>
              <a:t>repentance</a:t>
            </a:r>
            <a:r>
              <a:rPr lang="pt-BR" sz="22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solidFill>
                  <a:schemeClr val="tx1"/>
                </a:solidFill>
                <a:latin typeface="Georgia" panose="02040502050405020303" pitchFamily="18" charset="0"/>
              </a:rPr>
              <a:t>leading</a:t>
            </a:r>
            <a:r>
              <a:rPr lang="pt-BR" sz="22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solidFill>
                  <a:schemeClr val="tx1"/>
                </a:solidFill>
                <a:latin typeface="Georgia" panose="02040502050405020303" pitchFamily="18" charset="0"/>
              </a:rPr>
              <a:t>to</a:t>
            </a:r>
            <a:r>
              <a:rPr lang="pt-BR" sz="22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b="1" i="1" dirty="0" err="1">
                <a:solidFill>
                  <a:schemeClr val="tx1"/>
                </a:solidFill>
                <a:latin typeface="Georgia" panose="02040502050405020303" pitchFamily="18" charset="0"/>
              </a:rPr>
              <a:t>forgiveness</a:t>
            </a:r>
            <a:r>
              <a:rPr lang="pt-BR" sz="22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but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that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is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not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what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God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desires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!</a:t>
            </a:r>
          </a:p>
          <a:p>
            <a:pPr algn="ctr"/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[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cp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tx1"/>
                </a:solidFill>
                <a:latin typeface="Georgia" panose="02040502050405020303" pitchFamily="18" charset="0"/>
              </a:rPr>
              <a:t>Ezekiel</a:t>
            </a:r>
            <a:r>
              <a:rPr lang="pt-BR" sz="2200" dirty="0">
                <a:solidFill>
                  <a:schemeClr val="tx1"/>
                </a:solidFill>
                <a:latin typeface="Georgia" panose="02040502050405020303" pitchFamily="18" charset="0"/>
              </a:rPr>
              <a:t> 33:11]</a:t>
            </a:r>
          </a:p>
        </p:txBody>
      </p:sp>
    </p:spTree>
    <p:extLst>
      <p:ext uri="{BB962C8B-B14F-4D97-AF65-F5344CB8AC3E}">
        <p14:creationId xmlns:p14="http://schemas.microsoft.com/office/powerpoint/2010/main" val="37580918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1754605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Cain’s reaction is very different from Adam and Eve’s acceptance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“...My punishment is greater than I can bear!” [v13]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4:13-16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175058"/>
            <a:ext cx="1135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 does not accept his punishment, but complains to God He is too harsh and unfair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2548366"/>
            <a:ext cx="1114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in the midst of such incredible grace, Cain continues to act as a fool [cp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Pv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15:5;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etc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2912804"/>
            <a:ext cx="11140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Cain’s focus continues to be on himself and his own desires: in his complaint in       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Gen 4:13-14, Cain uses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My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”,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I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”, and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me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” a total of seven times together!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6365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3" grpId="0"/>
      <p:bldP spid="16" grpId="0"/>
      <p:bldP spid="11" grpId="0"/>
      <p:bldP spid="12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33967F2B-3AD2-4E6A-8B80-77A62774C24F}"/>
              </a:ext>
            </a:extLst>
          </p:cNvPr>
          <p:cNvSpPr/>
          <p:nvPr/>
        </p:nvSpPr>
        <p:spPr>
          <a:xfrm>
            <a:off x="713897" y="3047157"/>
            <a:ext cx="10152886" cy="158975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Sylfaen" panose="010A0502050306030303" pitchFamily="18" charset="0"/>
            </a:endParaRPr>
          </a:p>
          <a:p>
            <a:pPr algn="ctr"/>
            <a:endParaRPr lang="en-US" sz="800" dirty="0">
              <a:latin typeface="Sylfaen" panose="010A0502050306030303" pitchFamily="18" charset="0"/>
            </a:endParaRPr>
          </a:p>
          <a:p>
            <a:pPr algn="ctr"/>
            <a:r>
              <a:rPr lang="en-US" sz="2800" dirty="0">
                <a:latin typeface="Sylfaen" panose="010A0502050306030303" pitchFamily="18" charset="0"/>
              </a:rPr>
              <a:t>Truth is, God didn’t </a:t>
            </a:r>
            <a:r>
              <a:rPr lang="en-US" sz="2800" b="1" i="1" dirty="0">
                <a:latin typeface="Georgia" panose="02040502050405020303" pitchFamily="18" charset="0"/>
              </a:rPr>
              <a:t>command</a:t>
            </a:r>
            <a:r>
              <a:rPr lang="en-US" sz="2800" dirty="0">
                <a:latin typeface="Sylfaen" panose="010A0502050306030303" pitchFamily="18" charset="0"/>
              </a:rPr>
              <a:t> any of this… it is Cain’s sin and his lack of repentance that cause these horrible conditions… 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2205179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 blames God for all the terrible things that he is about to suffer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“...My punishment is greater than I can bear!” [v13]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4:13-16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625632"/>
            <a:ext cx="1135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However, as he complains he ends up revealing the one who is truly to blame!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2998940"/>
            <a:ext cx="1114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I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shall be hidden from Your face” [cp Isaiah 59:2; hidden is the same word]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3363378"/>
            <a:ext cx="1114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I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shall be a fugitive and a vagabond” [cp 4:16 – “</a:t>
            </a:r>
            <a:r>
              <a:rPr lang="en-US" sz="2400" b="1" i="1" dirty="0">
                <a:latin typeface="Georgia" panose="02040502050405020303" pitchFamily="18" charset="0"/>
                <a:sym typeface="Wingdings" panose="05000000000000000000" pitchFamily="2" charset="2"/>
              </a:rPr>
              <a:t>Cain went out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...”]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C1CA176-F6BB-4190-83CE-9843C67AA12A}"/>
              </a:ext>
            </a:extLst>
          </p:cNvPr>
          <p:cNvSpPr txBox="1"/>
          <p:nvPr/>
        </p:nvSpPr>
        <p:spPr>
          <a:xfrm>
            <a:off x="216583" y="1745905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“Surely You have driven me out...” [v14]</a:t>
            </a:r>
          </a:p>
        </p:txBody>
      </p:sp>
    </p:spTree>
    <p:extLst>
      <p:ext uri="{BB962C8B-B14F-4D97-AF65-F5344CB8AC3E}">
        <p14:creationId xmlns:p14="http://schemas.microsoft.com/office/powerpoint/2010/main" val="20553342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6" grpId="0"/>
      <p:bldP spid="11" grpId="0"/>
      <p:bldP spid="12" grpId="0"/>
      <p:bldP spid="14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2205179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 blames God for all the terrible things that he is about to suffer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“...My punishment is greater than I can bear!” [v13]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4:13-16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036454"/>
            <a:ext cx="1135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As Cain is making his excuses and complaints, he stumbles upon a fearful concern!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8" y="3409762"/>
            <a:ext cx="1114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Sin carries with it the fear of death [cp Gen 2:17; Heb 2:14-15; Rom 6:23;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etc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D3A889-9C6D-4FCD-9DE2-4CE05684CEC6}"/>
              </a:ext>
            </a:extLst>
          </p:cNvPr>
          <p:cNvSpPr txBox="1"/>
          <p:nvPr/>
        </p:nvSpPr>
        <p:spPr>
          <a:xfrm>
            <a:off x="733775" y="4105501"/>
            <a:ext cx="11140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Even in this,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 continues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show </a:t>
            </a:r>
            <a:r>
              <a:rPr lang="pt-BR" sz="2400" dirty="0" err="1">
                <a:latin typeface="Georgia" panose="02040502050405020303" pitchFamily="18" charset="0"/>
              </a:rPr>
              <a:t>absolute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patience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mercy</a:t>
            </a:r>
            <a:r>
              <a:rPr lang="pt-BR" sz="2400">
                <a:latin typeface="Georgia" panose="02040502050405020303" pitchFamily="18" charset="0"/>
              </a:rPr>
              <a:t>; </a:t>
            </a:r>
            <a:r>
              <a:rPr lang="pt-BR" sz="2400" dirty="0" err="1">
                <a:latin typeface="Georgia" panose="02040502050405020303" pitchFamily="18" charset="0"/>
              </a:rPr>
              <a:t>though</a:t>
            </a:r>
            <a:r>
              <a:rPr lang="pt-BR" sz="2400" dirty="0">
                <a:latin typeface="Georgia" panose="02040502050405020303" pitchFamily="18" charset="0"/>
              </a:rPr>
              <a:t> Cain           </a:t>
            </a:r>
          </a:p>
          <a:p>
            <a:r>
              <a:rPr lang="pt-BR" sz="2400" dirty="0">
                <a:latin typeface="Georgia" panose="02040502050405020303" pitchFamily="18" charset="0"/>
              </a:rPr>
              <a:t>                                 </a:t>
            </a:r>
            <a:r>
              <a:rPr lang="pt-BR" sz="2400" dirty="0" err="1">
                <a:latin typeface="Georgia" panose="02040502050405020303" pitchFamily="18" charset="0"/>
              </a:rPr>
              <a:t>accuses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Him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of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being</a:t>
            </a:r>
            <a:r>
              <a:rPr lang="pt-BR" sz="2400" dirty="0">
                <a:latin typeface="Georgia" panose="02040502050405020303" pitchFamily="18" charset="0"/>
              </a:rPr>
              <a:t> too </a:t>
            </a:r>
            <a:r>
              <a:rPr lang="pt-BR" sz="2400" dirty="0" err="1">
                <a:latin typeface="Georgia" panose="02040502050405020303" pitchFamily="18" charset="0"/>
              </a:rPr>
              <a:t>harsh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and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blames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Him</a:t>
            </a:r>
            <a:r>
              <a:rPr lang="pt-BR" sz="2400" dirty="0">
                <a:latin typeface="Georgia" panose="02040502050405020303" pitchFamily="18" charset="0"/>
              </a:rPr>
              <a:t> for </a:t>
            </a:r>
            <a:r>
              <a:rPr lang="pt-BR" sz="2400" dirty="0" err="1">
                <a:latin typeface="Georgia" panose="02040502050405020303" pitchFamily="18" charset="0"/>
              </a:rPr>
              <a:t>his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awful</a:t>
            </a:r>
            <a:r>
              <a:rPr lang="pt-BR" sz="2400" dirty="0">
                <a:latin typeface="Georgia" panose="02040502050405020303" pitchFamily="18" charset="0"/>
              </a:rPr>
              <a:t>       </a:t>
            </a:r>
          </a:p>
          <a:p>
            <a:r>
              <a:rPr lang="pt-BR" sz="2400" dirty="0">
                <a:latin typeface="Georgia" panose="02040502050405020303" pitchFamily="18" charset="0"/>
              </a:rPr>
              <a:t>                                 </a:t>
            </a:r>
            <a:r>
              <a:rPr lang="pt-BR" sz="2400" dirty="0" err="1">
                <a:latin typeface="Georgia" panose="02040502050405020303" pitchFamily="18" charset="0"/>
              </a:rPr>
              <a:t>condition</a:t>
            </a:r>
            <a:r>
              <a:rPr lang="pt-BR" sz="2400" dirty="0">
                <a:latin typeface="Georgia" panose="02040502050405020303" pitchFamily="18" charset="0"/>
              </a:rPr>
              <a:t>, </a:t>
            </a:r>
            <a:r>
              <a:rPr lang="pt-BR" sz="2400" dirty="0" err="1">
                <a:latin typeface="Georgia" panose="02040502050405020303" pitchFamily="18" charset="0"/>
              </a:rPr>
              <a:t>God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offers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compassion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to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protect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him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from</a:t>
            </a:r>
            <a:r>
              <a:rPr lang="pt-BR" sz="2400" dirty="0">
                <a:latin typeface="Georgia" panose="02040502050405020303" pitchFamily="18" charset="0"/>
              </a:rPr>
              <a:t> </a:t>
            </a:r>
            <a:r>
              <a:rPr lang="pt-BR" sz="2400" dirty="0" err="1">
                <a:latin typeface="Georgia" panose="02040502050405020303" pitchFamily="18" charset="0"/>
              </a:rPr>
              <a:t>evil</a:t>
            </a:r>
            <a:r>
              <a:rPr lang="pt-BR" sz="2400" dirty="0">
                <a:latin typeface="Georgia" panose="02040502050405020303" pitchFamily="18" charset="0"/>
              </a:rPr>
              <a:t>! </a:t>
            </a:r>
            <a:r>
              <a:rPr lang="pt-BR" sz="2400" dirty="0" err="1">
                <a:latin typeface="Georgia" panose="02040502050405020303" pitchFamily="18" charset="0"/>
              </a:rPr>
              <a:t>men</a:t>
            </a:r>
            <a:r>
              <a:rPr lang="pt-BR" sz="2400" dirty="0">
                <a:latin typeface="Georgia" panose="02040502050405020303" pitchFamily="18" charset="0"/>
              </a:rPr>
              <a:t>... </a:t>
            </a:r>
            <a:endParaRPr lang="pt-BR" sz="2400" i="1" dirty="0">
              <a:latin typeface="Georgia" panose="02040502050405020303" pitchFamily="18" charset="0"/>
            </a:endParaRPr>
          </a:p>
          <a:p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8BEE8C-558D-4C55-AD14-D0FD03B80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C1CA176-F6BB-4190-83CE-9843C67AA12A}"/>
              </a:ext>
            </a:extLst>
          </p:cNvPr>
          <p:cNvSpPr txBox="1"/>
          <p:nvPr/>
        </p:nvSpPr>
        <p:spPr>
          <a:xfrm>
            <a:off x="216583" y="1745905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“Surely You have driven me out...” [v14]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18CF70-0D77-4F98-BF1E-6CBA4C5448A3}"/>
              </a:ext>
            </a:extLst>
          </p:cNvPr>
          <p:cNvSpPr txBox="1"/>
          <p:nvPr/>
        </p:nvSpPr>
        <p:spPr>
          <a:xfrm>
            <a:off x="216940" y="2622622"/>
            <a:ext cx="11771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“...it will happen that anyone who finds me will kill me” [v14]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D43C9A-3F86-4CA3-B0B1-0041409E077A}"/>
              </a:ext>
            </a:extLst>
          </p:cNvPr>
          <p:cNvSpPr txBox="1"/>
          <p:nvPr/>
        </p:nvSpPr>
        <p:spPr>
          <a:xfrm>
            <a:off x="973539" y="3759397"/>
            <a:ext cx="107765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Georgia" panose="02040502050405020303" pitchFamily="18" charset="0"/>
                <a:sym typeface="Wingdings" panose="05000000000000000000" pitchFamily="2" charset="2"/>
              </a:rPr>
              <a:t>-</a:t>
            </a:r>
            <a:r>
              <a:rPr lang="en-US" sz="2200" dirty="0">
                <a:latin typeface="Sylfaen" panose="010A0502050306030303" pitchFamily="18" charset="0"/>
                <a:sym typeface="Wingdings" panose="05000000000000000000" pitchFamily="2" charset="2"/>
              </a:rPr>
              <a:t> interestingly, up to this point it is only Cain who knows about </a:t>
            </a:r>
            <a:r>
              <a:rPr lang="en-US" sz="2200" b="1" i="1" dirty="0">
                <a:latin typeface="Georgia" panose="02040502050405020303" pitchFamily="18" charset="0"/>
                <a:sym typeface="Wingdings" panose="05000000000000000000" pitchFamily="2" charset="2"/>
              </a:rPr>
              <a:t>murder</a:t>
            </a:r>
            <a:r>
              <a:rPr lang="en-US" sz="2200" dirty="0">
                <a:latin typeface="Sylfaen" panose="010A0502050306030303" pitchFamily="18" charset="0"/>
                <a:sym typeface="Wingdings" panose="05000000000000000000" pitchFamily="2" charset="2"/>
              </a:rPr>
              <a:t>! [cp Prov 28:1] </a:t>
            </a:r>
            <a:endParaRPr lang="en-US" sz="2200" dirty="0">
              <a:latin typeface="Sylfaen" panose="010A0502050306030303" pitchFamily="18" charset="0"/>
            </a:endParaRPr>
          </a:p>
        </p:txBody>
      </p:sp>
      <p:sp>
        <p:nvSpPr>
          <p:cNvPr id="24" name="CaixaDeTexto 12">
            <a:extLst>
              <a:ext uri="{FF2B5EF4-FFF2-40B4-BE49-F238E27FC236}">
                <a16:creationId xmlns:a16="http://schemas.microsoft.com/office/drawing/2014/main" id="{01165D71-C6F9-49C2-ACDE-A45CDAA04F80}"/>
              </a:ext>
            </a:extLst>
          </p:cNvPr>
          <p:cNvSpPr txBox="1"/>
          <p:nvPr/>
        </p:nvSpPr>
        <p:spPr>
          <a:xfrm>
            <a:off x="3220870" y="5312404"/>
            <a:ext cx="8529169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i="1" dirty="0">
                <a:latin typeface="Georgia" panose="02040502050405020303" pitchFamily="18" charset="0"/>
              </a:rPr>
              <a:t>WHY </a:t>
            </a:r>
            <a:r>
              <a:rPr lang="pt-BR" sz="2000" b="1" i="1" dirty="0" err="1">
                <a:latin typeface="Georgia" panose="02040502050405020303" pitchFamily="18" charset="0"/>
              </a:rPr>
              <a:t>would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God</a:t>
            </a:r>
            <a:r>
              <a:rPr lang="pt-BR" sz="2000" b="1" i="1" dirty="0">
                <a:latin typeface="Georgia" panose="02040502050405020303" pitchFamily="18" charset="0"/>
              </a:rPr>
              <a:t> show </a:t>
            </a:r>
            <a:r>
              <a:rPr lang="pt-BR" sz="2000" b="1" i="1" dirty="0" err="1">
                <a:latin typeface="Georgia" panose="02040502050405020303" pitchFamily="18" charset="0"/>
              </a:rPr>
              <a:t>compassion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to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such</a:t>
            </a:r>
            <a:r>
              <a:rPr lang="pt-BR" sz="2000" b="1" i="1" dirty="0">
                <a:latin typeface="Georgia" panose="02040502050405020303" pitchFamily="18" charset="0"/>
              </a:rPr>
              <a:t> a </a:t>
            </a:r>
            <a:r>
              <a:rPr lang="pt-BR" sz="2000" b="1" i="1" dirty="0" err="1">
                <a:latin typeface="Georgia" panose="02040502050405020303" pitchFamily="18" charset="0"/>
              </a:rPr>
              <a:t>horrible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person</a:t>
            </a:r>
            <a:r>
              <a:rPr lang="pt-BR" sz="2000" b="1" i="1" dirty="0">
                <a:latin typeface="Georgia" panose="02040502050405020303" pitchFamily="18" charset="0"/>
              </a:rPr>
              <a:t>? </a:t>
            </a:r>
            <a:r>
              <a:rPr lang="pt-BR" sz="2000" dirty="0" err="1">
                <a:latin typeface="Georgia" panose="02040502050405020303" pitchFamily="18" charset="0"/>
              </a:rPr>
              <a:t>Because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like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man</a:t>
            </a:r>
            <a:r>
              <a:rPr lang="pt-BR" sz="2000" dirty="0">
                <a:latin typeface="Georgia" panose="02040502050405020303" pitchFamily="18" charset="0"/>
              </a:rPr>
              <a:t>! </a:t>
            </a:r>
            <a:r>
              <a:rPr lang="pt-BR" sz="2000" dirty="0" err="1">
                <a:latin typeface="Georgia" panose="02040502050405020303" pitchFamily="18" charset="0"/>
              </a:rPr>
              <a:t>Instead</a:t>
            </a:r>
            <a:r>
              <a:rPr lang="pt-BR" sz="2000" dirty="0">
                <a:latin typeface="Georgia" panose="02040502050405020303" pitchFamily="18" charset="0"/>
              </a:rPr>
              <a:t>, “The </a:t>
            </a:r>
            <a:r>
              <a:rPr lang="pt-BR" sz="2000" dirty="0" err="1">
                <a:latin typeface="Georgia" panose="02040502050405020303" pitchFamily="18" charset="0"/>
              </a:rPr>
              <a:t>Lord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slack </a:t>
            </a:r>
            <a:r>
              <a:rPr lang="pt-BR" sz="2000" dirty="0" err="1">
                <a:latin typeface="Georgia" panose="02040502050405020303" pitchFamily="18" charset="0"/>
              </a:rPr>
              <a:t>concerning</a:t>
            </a:r>
            <a:r>
              <a:rPr lang="pt-BR" sz="2000" dirty="0">
                <a:latin typeface="Georgia" panose="02040502050405020303" pitchFamily="18" charset="0"/>
              </a:rPr>
              <a:t> His </a:t>
            </a:r>
            <a:r>
              <a:rPr lang="pt-BR" sz="2000" dirty="0" err="1">
                <a:latin typeface="Georgia" panose="02040502050405020303" pitchFamily="18" charset="0"/>
              </a:rPr>
              <a:t>promise</a:t>
            </a:r>
            <a:r>
              <a:rPr lang="pt-BR" sz="2000" dirty="0">
                <a:latin typeface="Georgia" panose="02040502050405020303" pitchFamily="18" charset="0"/>
              </a:rPr>
              <a:t>... </a:t>
            </a:r>
            <a:r>
              <a:rPr lang="pt-BR" sz="2000" dirty="0" err="1">
                <a:latin typeface="Georgia" panose="02040502050405020303" pitchFamily="18" charset="0"/>
              </a:rPr>
              <a:t>but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longsuffering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toward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us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not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willing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should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perish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but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all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should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>
                <a:latin typeface="Georgia" panose="02040502050405020303" pitchFamily="18" charset="0"/>
              </a:rPr>
              <a:t>come </a:t>
            </a:r>
            <a:r>
              <a:rPr lang="pt-BR" sz="2000" b="1" i="1" dirty="0" err="1">
                <a:latin typeface="Georgia" panose="02040502050405020303" pitchFamily="18" charset="0"/>
              </a:rPr>
              <a:t>to</a:t>
            </a:r>
            <a:r>
              <a:rPr lang="pt-BR" sz="2000" b="1" i="1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repentance</a:t>
            </a:r>
            <a:r>
              <a:rPr lang="pt-BR" sz="2000" dirty="0">
                <a:latin typeface="Georgia" panose="02040502050405020303" pitchFamily="18" charset="0"/>
              </a:rPr>
              <a:t>.” [2 Peter 3:9] </a:t>
            </a:r>
            <a:endParaRPr lang="pt-BR" sz="2000" i="1" dirty="0">
              <a:latin typeface="Georgia" panose="02040502050405020303" pitchFamily="18" charset="0"/>
            </a:endParaRPr>
          </a:p>
        </p:txBody>
      </p:sp>
      <p:sp>
        <p:nvSpPr>
          <p:cNvPr id="2" name="Star: 24 Points 1">
            <a:extLst>
              <a:ext uri="{FF2B5EF4-FFF2-40B4-BE49-F238E27FC236}">
                <a16:creationId xmlns:a16="http://schemas.microsoft.com/office/drawing/2014/main" id="{32032472-5100-426D-A80A-66AF45F9EF1B}"/>
              </a:ext>
            </a:extLst>
          </p:cNvPr>
          <p:cNvSpPr/>
          <p:nvPr/>
        </p:nvSpPr>
        <p:spPr>
          <a:xfrm>
            <a:off x="702365" y="-397563"/>
            <a:ext cx="10800522" cy="584759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>
                <a:latin typeface="Georgia" panose="02040502050405020303" pitchFamily="18" charset="0"/>
              </a:rPr>
              <a:t>God has shown </a:t>
            </a:r>
            <a:r>
              <a:rPr lang="en-US" sz="3200" b="1" i="1" dirty="0">
                <a:latin typeface="Georgia" panose="02040502050405020303" pitchFamily="18" charset="0"/>
              </a:rPr>
              <a:t>incredible</a:t>
            </a:r>
            <a:r>
              <a:rPr lang="en-US" sz="3200" b="1" dirty="0">
                <a:latin typeface="Georgia" panose="02040502050405020303" pitchFamily="18" charset="0"/>
              </a:rPr>
              <a:t> compassion to us!</a:t>
            </a:r>
          </a:p>
          <a:p>
            <a:pPr algn="ctr"/>
            <a:r>
              <a:rPr lang="en-US" sz="3200" b="1" dirty="0">
                <a:latin typeface="Georgia" panose="02040502050405020303" pitchFamily="18" charset="0"/>
              </a:rPr>
              <a:t>Jesus gave His life for us, while we were yet sinners!</a:t>
            </a:r>
          </a:p>
          <a:p>
            <a:pPr algn="ctr"/>
            <a:r>
              <a:rPr lang="en-US" sz="3200" b="1" dirty="0">
                <a:latin typeface="Georgia" panose="02040502050405020303" pitchFamily="18" charset="0"/>
              </a:rPr>
              <a:t>[Romans 5:8]</a:t>
            </a:r>
          </a:p>
          <a:p>
            <a:pPr algn="ctr"/>
            <a:r>
              <a:rPr lang="en-US" sz="3200" b="1" dirty="0">
                <a:latin typeface="Georgia" panose="02040502050405020303" pitchFamily="18" charset="0"/>
              </a:rPr>
              <a:t>Would you repent and give your life to Him?</a:t>
            </a:r>
          </a:p>
        </p:txBody>
      </p:sp>
    </p:spTree>
    <p:extLst>
      <p:ext uri="{BB962C8B-B14F-4D97-AF65-F5344CB8AC3E}">
        <p14:creationId xmlns:p14="http://schemas.microsoft.com/office/powerpoint/2010/main" val="33693823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9" grpId="0"/>
      <p:bldP spid="23" grpId="0"/>
      <p:bldP spid="2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2218430"/>
            <a:ext cx="11975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Adam and Eve obey God’s command to “be fruitful and multiply”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[cp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Gn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1:28]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2665387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“Now Abel was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a keeper of sheep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, but Cain was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a tiller of the ground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.” [v2]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39F4E5-B8EA-4E41-9FC4-412562319B24}"/>
              </a:ext>
            </a:extLst>
          </p:cNvPr>
          <p:cNvSpPr txBox="1"/>
          <p:nvPr/>
        </p:nvSpPr>
        <p:spPr>
          <a:xfrm>
            <a:off x="727147" y="3025443"/>
            <a:ext cx="11252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anose="02040502050405020303" pitchFamily="18" charset="0"/>
                <a:sym typeface="Wingdings" panose="05000000000000000000" pitchFamily="2" charset="2"/>
              </a:rPr>
              <a:t>•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their sons, born into a world that has been cursed by sin, are soon recognized by the</a:t>
            </a:r>
          </a:p>
          <a:p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  hard labor they must do to produce what is needed for survival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7" name="CaixaDeTexto 14">
            <a:extLst>
              <a:ext uri="{FF2B5EF4-FFF2-40B4-BE49-F238E27FC236}">
                <a16:creationId xmlns:a16="http://schemas.microsoft.com/office/drawing/2014/main" id="{E62731FA-7667-4A43-AD5F-13060A9E98CF}"/>
              </a:ext>
            </a:extLst>
          </p:cNvPr>
          <p:cNvSpPr txBox="1"/>
          <p:nvPr/>
        </p:nvSpPr>
        <p:spPr>
          <a:xfrm>
            <a:off x="7421222" y="4008561"/>
            <a:ext cx="4392488" cy="197746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Cain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tiller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ground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just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like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his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father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Adam, Cain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would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have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work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hard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cursed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earth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clearing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thorns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thistles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provide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food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his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family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pt-BR" sz="205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8" name="CaixaDeTexto 16">
            <a:extLst>
              <a:ext uri="{FF2B5EF4-FFF2-40B4-BE49-F238E27FC236}">
                <a16:creationId xmlns:a16="http://schemas.microsoft.com/office/drawing/2014/main" id="{86A653C7-554C-45BA-AF31-FB038DAFECA8}"/>
              </a:ext>
            </a:extLst>
          </p:cNvPr>
          <p:cNvSpPr txBox="1"/>
          <p:nvPr/>
        </p:nvSpPr>
        <p:spPr>
          <a:xfrm>
            <a:off x="3320278" y="4006820"/>
            <a:ext cx="4027454" cy="198515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Abel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keeper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sheep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: in a world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marred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by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sin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there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need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clothing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;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wool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there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would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no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need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kill</a:t>
            </a:r>
            <a:r>
              <a:rPr lang="pt-BR" sz="2050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animal for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clothes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. [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Meat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isn’t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given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as </a:t>
            </a:r>
            <a:r>
              <a:rPr lang="pt-BR" sz="205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food</a:t>
            </a:r>
            <a:r>
              <a:rPr lang="pt-BR" sz="205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till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50" dirty="0" err="1">
                <a:solidFill>
                  <a:schemeClr val="bg1"/>
                </a:solidFill>
                <a:latin typeface="Georgia" panose="02040502050405020303" pitchFamily="18" charset="0"/>
              </a:rPr>
              <a:t>Gn</a:t>
            </a:r>
            <a:r>
              <a:rPr lang="pt-BR" sz="2050" dirty="0">
                <a:solidFill>
                  <a:schemeClr val="bg1"/>
                </a:solidFill>
                <a:latin typeface="Georgia" panose="02040502050405020303" pitchFamily="18" charset="0"/>
              </a:rPr>
              <a:t> 9:2-4]</a:t>
            </a:r>
            <a:endParaRPr lang="pt-BR" sz="205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F4F913-1C7B-421F-8687-11AF97078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58136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12" grpId="0"/>
      <p:bldP spid="15" grpId="0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2682257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This is the first account of an external act of worship recorded in the Bible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102710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these men brought their “gifts” “to the Lord” [worship is “approaching” God; cp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Lv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1:2]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EE180-AEF6-4E15-B3F8-B602668664AE}"/>
              </a:ext>
            </a:extLst>
          </p:cNvPr>
          <p:cNvSpPr txBox="1"/>
          <p:nvPr/>
        </p:nvSpPr>
        <p:spPr>
          <a:xfrm>
            <a:off x="523463" y="3467142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does what each man offers make sense?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60980" y="3900013"/>
            <a:ext cx="8389060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They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offered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up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fruit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their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own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labors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all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they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had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offer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. It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makes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perfect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sense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must realize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did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reveal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(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us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)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what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He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expected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as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an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offering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from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them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;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cannot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affirm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Cain’s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error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offering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200" dirty="0" err="1">
                <a:solidFill>
                  <a:schemeClr val="bg1"/>
                </a:solidFill>
                <a:latin typeface="Georgia" panose="02040502050405020303" pitchFamily="18" charset="0"/>
              </a:rPr>
              <a:t>grains</a:t>
            </a:r>
            <a:r>
              <a:rPr lang="pt-BR" sz="22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3388206-8D2D-4711-8193-DC5249B54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5895727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19" grpId="0"/>
      <p:bldP spid="23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2682257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This is the first account of an external act of worship recorded in the Bible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102710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these men brought their “gifts” “to the Lord” [worship is “approaching” God; cp </a:t>
            </a:r>
            <a:r>
              <a:rPr lang="en-US" sz="2400" dirty="0" err="1">
                <a:latin typeface="Sylfaen" panose="010A0502050306030303" pitchFamily="18" charset="0"/>
                <a:sym typeface="Wingdings" panose="05000000000000000000" pitchFamily="2" charset="2"/>
              </a:rPr>
              <a:t>Lv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1:2]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EE180-AEF6-4E15-B3F8-B602668664AE}"/>
              </a:ext>
            </a:extLst>
          </p:cNvPr>
          <p:cNvSpPr txBox="1"/>
          <p:nvPr/>
        </p:nvSpPr>
        <p:spPr>
          <a:xfrm>
            <a:off x="523463" y="3467142"/>
            <a:ext cx="5572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does what each man offers make sense?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3F5394-B7EC-4A24-B8C0-C749000A6CEA}"/>
              </a:ext>
            </a:extLst>
          </p:cNvPr>
          <p:cNvSpPr txBox="1"/>
          <p:nvPr/>
        </p:nvSpPr>
        <p:spPr>
          <a:xfrm>
            <a:off x="5989990" y="3460517"/>
            <a:ext cx="577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beyond material, any other differences?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8" name="CaixaDeTexto 14">
            <a:extLst>
              <a:ext uri="{FF2B5EF4-FFF2-40B4-BE49-F238E27FC236}">
                <a16:creationId xmlns:a16="http://schemas.microsoft.com/office/drawing/2014/main" id="{7D723DCF-A69C-4A5F-A80F-8C9E5D853401}"/>
              </a:ext>
            </a:extLst>
          </p:cNvPr>
          <p:cNvSpPr txBox="1"/>
          <p:nvPr/>
        </p:nvSpPr>
        <p:spPr>
          <a:xfrm>
            <a:off x="7421222" y="3995309"/>
            <a:ext cx="4392488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Abel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brought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‘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firstborn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’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‘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their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fat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’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seems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have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chosen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first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best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for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offering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Lord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only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then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keeping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himself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pt-BR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5" name="CaixaDeTexto 16">
            <a:extLst>
              <a:ext uri="{FF2B5EF4-FFF2-40B4-BE49-F238E27FC236}">
                <a16:creationId xmlns:a16="http://schemas.microsoft.com/office/drawing/2014/main" id="{9499CFFE-8CD2-4C85-A98A-F24A762037CF}"/>
              </a:ext>
            </a:extLst>
          </p:cNvPr>
          <p:cNvSpPr txBox="1"/>
          <p:nvPr/>
        </p:nvSpPr>
        <p:spPr>
          <a:xfrm>
            <a:off x="3320278" y="3993568"/>
            <a:ext cx="4027454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Cain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brought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his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offering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‘in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process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time’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: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translational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possibility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refers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time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after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reaping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once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farmer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has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wants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 The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rest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given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!?</a:t>
            </a:r>
            <a:endParaRPr lang="pt-BR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52B6189-EE47-40FB-A14E-97B9BED6A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303205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3119578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Note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Abel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was respected by God, and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therefore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his gift was also accepted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540031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God looks first at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 </a:t>
            </a:r>
            <a:r>
              <a:rPr lang="en-US" sz="2400" b="1" i="1" dirty="0" err="1">
                <a:latin typeface="Sylfaen" panose="010A0502050306030303" pitchFamily="18" charset="0"/>
                <a:sym typeface="Wingdings" panose="05000000000000000000" pitchFamily="2" charset="2"/>
              </a:rPr>
              <a:t>offerer</a:t>
            </a:r>
            <a:r>
              <a:rPr lang="en-US" sz="10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, and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then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at the offering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EE180-AEF6-4E15-B3F8-B602668664AE}"/>
              </a:ext>
            </a:extLst>
          </p:cNvPr>
          <p:cNvSpPr txBox="1"/>
          <p:nvPr/>
        </p:nvSpPr>
        <p:spPr>
          <a:xfrm>
            <a:off x="523463" y="3904463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because God did not respect Cain, He also therefore did not respect his offering!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60980" y="4363842"/>
            <a:ext cx="8389060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looking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first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a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relationship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His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creation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just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transfer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goods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!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Religion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teaches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manipulated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pacified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gifts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;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Bible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teaches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seeking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for  “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true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worshipers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” --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those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“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worship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Father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in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spirit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truth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.” [John 4:23-24]</a:t>
            </a:r>
            <a:endParaRPr lang="pt-BR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FC6B53E-1B20-4569-A286-C469D2E50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668989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23" grpId="0"/>
      <p:bldP spid="24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3119578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Note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Abel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was respected by God, and </a:t>
            </a:r>
            <a:r>
              <a:rPr lang="en-US" sz="28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therefore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his gift was also accepted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540031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God looks first at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 </a:t>
            </a:r>
            <a:r>
              <a:rPr lang="en-US" sz="2400" b="1" i="1" dirty="0" err="1">
                <a:latin typeface="Sylfaen" panose="010A0502050306030303" pitchFamily="18" charset="0"/>
                <a:sym typeface="Wingdings" panose="05000000000000000000" pitchFamily="2" charset="2"/>
              </a:rPr>
              <a:t>offerer</a:t>
            </a:r>
            <a:r>
              <a:rPr lang="en-US" sz="1000" b="1" i="1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, and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then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at the offering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EE180-AEF6-4E15-B3F8-B602668664AE}"/>
              </a:ext>
            </a:extLst>
          </p:cNvPr>
          <p:cNvSpPr txBox="1"/>
          <p:nvPr/>
        </p:nvSpPr>
        <p:spPr>
          <a:xfrm>
            <a:off x="523463" y="3904463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because God did not respect Cain, He also therefore did not respect his offering!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60980" y="4363842"/>
            <a:ext cx="8389060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looking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first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for 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a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relationship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His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creation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just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transfer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of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goods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!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Religion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teaches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manipulated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pacified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gifts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;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Bible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teaches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that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seeking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for  “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true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worshipers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” --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those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“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will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worship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solidFill>
                  <a:schemeClr val="bg1"/>
                </a:solidFill>
                <a:latin typeface="Georgia" panose="02040502050405020303" pitchFamily="18" charset="0"/>
              </a:rPr>
              <a:t>Father</a:t>
            </a:r>
            <a:r>
              <a:rPr lang="pt-BR" sz="2000" b="1" i="1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in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spirit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truth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.” [John 4:23-24]</a:t>
            </a:r>
            <a:endParaRPr lang="pt-BR" sz="20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Estrela de 16 pontas 1">
            <a:extLst>
              <a:ext uri="{FF2B5EF4-FFF2-40B4-BE49-F238E27FC236}">
                <a16:creationId xmlns:a16="http://schemas.microsoft.com/office/drawing/2014/main" id="{D68FD1B6-5BC8-42B4-9C94-15E7829DA247}"/>
              </a:ext>
            </a:extLst>
          </p:cNvPr>
          <p:cNvSpPr/>
          <p:nvPr/>
        </p:nvSpPr>
        <p:spPr>
          <a:xfrm rot="290348">
            <a:off x="1160139" y="587996"/>
            <a:ext cx="11526545" cy="4368031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" dirty="0">
              <a:solidFill>
                <a:schemeClr val="tx1"/>
              </a:solidFill>
            </a:endParaRPr>
          </a:p>
          <a:p>
            <a:pPr algn="ctr"/>
            <a:r>
              <a:rPr lang="pt-BR" sz="2400" dirty="0" err="1">
                <a:solidFill>
                  <a:schemeClr val="tx1"/>
                </a:solidFill>
              </a:rPr>
              <a:t>Although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God</a:t>
            </a:r>
            <a:r>
              <a:rPr lang="pt-BR" sz="2400" dirty="0">
                <a:solidFill>
                  <a:schemeClr val="tx1"/>
                </a:solidFill>
              </a:rPr>
              <a:t> does </a:t>
            </a:r>
            <a:r>
              <a:rPr lang="pt-BR" sz="2400" dirty="0" err="1">
                <a:solidFill>
                  <a:schemeClr val="tx1"/>
                </a:solidFill>
              </a:rPr>
              <a:t>not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need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i="1" dirty="0" err="1">
                <a:solidFill>
                  <a:schemeClr val="tx1"/>
                </a:solidFill>
              </a:rPr>
              <a:t>the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i="1" dirty="0" err="1">
                <a:solidFill>
                  <a:schemeClr val="tx1"/>
                </a:solidFill>
              </a:rPr>
              <a:t>things</a:t>
            </a:r>
            <a:endParaRPr lang="pt-BR" sz="2400" i="1" dirty="0">
              <a:solidFill>
                <a:schemeClr val="tx1"/>
              </a:solidFill>
            </a:endParaRPr>
          </a:p>
          <a:p>
            <a:pPr algn="ctr"/>
            <a:r>
              <a:rPr lang="pt-BR" sz="2400" dirty="0" err="1">
                <a:solidFill>
                  <a:schemeClr val="tx1"/>
                </a:solidFill>
              </a:rPr>
              <a:t>we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offer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Him</a:t>
            </a:r>
            <a:r>
              <a:rPr lang="pt-BR" sz="2400" dirty="0">
                <a:solidFill>
                  <a:schemeClr val="tx1"/>
                </a:solidFill>
              </a:rPr>
              <a:t> (He </a:t>
            </a:r>
            <a:r>
              <a:rPr lang="pt-BR" sz="2400" dirty="0" err="1">
                <a:solidFill>
                  <a:schemeClr val="tx1"/>
                </a:solidFill>
              </a:rPr>
              <a:t>can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create</a:t>
            </a:r>
            <a:r>
              <a:rPr lang="pt-BR" sz="2400" dirty="0">
                <a:solidFill>
                  <a:schemeClr val="tx1"/>
                </a:solidFill>
              </a:rPr>
              <a:t> as </a:t>
            </a:r>
            <a:r>
              <a:rPr lang="pt-BR" sz="2400" dirty="0" err="1">
                <a:solidFill>
                  <a:schemeClr val="tx1"/>
                </a:solidFill>
              </a:rPr>
              <a:t>many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sheep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or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grains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or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coins</a:t>
            </a:r>
            <a:r>
              <a:rPr lang="pt-BR" sz="2400" dirty="0">
                <a:solidFill>
                  <a:schemeClr val="tx1"/>
                </a:solidFill>
              </a:rPr>
              <a:t> as He </a:t>
            </a:r>
            <a:r>
              <a:rPr lang="pt-BR" sz="2400" dirty="0" err="1">
                <a:solidFill>
                  <a:schemeClr val="tx1"/>
                </a:solidFill>
              </a:rPr>
              <a:t>likes</a:t>
            </a:r>
            <a:r>
              <a:rPr lang="pt-BR" sz="2400" dirty="0">
                <a:solidFill>
                  <a:schemeClr val="tx1"/>
                </a:solidFill>
              </a:rPr>
              <a:t>!), </a:t>
            </a:r>
            <a:r>
              <a:rPr lang="pt-BR" sz="2400" b="1" i="1" dirty="0" err="1">
                <a:solidFill>
                  <a:schemeClr val="tx1"/>
                </a:solidFill>
              </a:rPr>
              <a:t>the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gift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reveals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the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heart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of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the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giver</a:t>
            </a:r>
            <a:r>
              <a:rPr lang="pt-BR" sz="2400" dirty="0">
                <a:solidFill>
                  <a:schemeClr val="tx1"/>
                </a:solidFill>
              </a:rPr>
              <a:t> – </a:t>
            </a:r>
            <a:r>
              <a:rPr lang="pt-BR" sz="2400" dirty="0" err="1">
                <a:solidFill>
                  <a:schemeClr val="tx1"/>
                </a:solidFill>
              </a:rPr>
              <a:t>and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>
                <a:solidFill>
                  <a:schemeClr val="tx1"/>
                </a:solidFill>
              </a:rPr>
              <a:t>it </a:t>
            </a:r>
            <a:r>
              <a:rPr lang="pt-BR" sz="2400" b="1" i="1" dirty="0" err="1">
                <a:solidFill>
                  <a:schemeClr val="tx1"/>
                </a:solidFill>
              </a:rPr>
              <a:t>is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that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heart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Lord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is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seeking</a:t>
            </a:r>
            <a:r>
              <a:rPr lang="pt-BR" sz="2400" dirty="0">
                <a:solidFill>
                  <a:schemeClr val="tx1"/>
                </a:solidFill>
              </a:rPr>
              <a:t>: “...</a:t>
            </a:r>
            <a:r>
              <a:rPr lang="pt-BR" sz="2400" dirty="0" err="1">
                <a:solidFill>
                  <a:schemeClr val="tx1"/>
                </a:solidFill>
              </a:rPr>
              <a:t>they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first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gave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themselves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Lord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and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then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us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by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will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of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God</a:t>
            </a:r>
            <a:r>
              <a:rPr lang="pt-BR" sz="2400" dirty="0">
                <a:solidFill>
                  <a:schemeClr val="tx1"/>
                </a:solidFill>
              </a:rPr>
              <a:t>.” </a:t>
            </a: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[2 Cor 8:5; </a:t>
            </a:r>
            <a:r>
              <a:rPr lang="pt-BR" sz="2400" dirty="0" err="1">
                <a:solidFill>
                  <a:schemeClr val="tx1"/>
                </a:solidFill>
              </a:rPr>
              <a:t>cp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Rm</a:t>
            </a:r>
            <a:r>
              <a:rPr lang="pt-BR" sz="2400" dirty="0">
                <a:solidFill>
                  <a:schemeClr val="tx1"/>
                </a:solidFill>
              </a:rPr>
              <a:t> 12:1-2; </a:t>
            </a:r>
            <a:r>
              <a:rPr lang="pt-BR" sz="2400" i="1" dirty="0" err="1">
                <a:solidFill>
                  <a:schemeClr val="tx1"/>
                </a:solidFill>
              </a:rPr>
              <a:t>Ps</a:t>
            </a:r>
            <a:r>
              <a:rPr lang="pt-BR" sz="2400" i="1" dirty="0">
                <a:solidFill>
                  <a:schemeClr val="tx1"/>
                </a:solidFill>
              </a:rPr>
              <a:t> 40:6-8</a:t>
            </a:r>
            <a:r>
              <a:rPr lang="pt-BR" sz="2400" dirty="0">
                <a:solidFill>
                  <a:schemeClr val="tx1"/>
                </a:solidFill>
              </a:rPr>
              <a:t>]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4AED6C3-F2AC-4535-A861-562A10EFCB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827856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3570147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 felt rejected – and even more in seeing Abel’s gift be accepted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990600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Cain’s all-too-common reaction was to become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visibly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upset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60980" y="4469858"/>
            <a:ext cx="838906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upset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Isn't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One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are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seeking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our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gifts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our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service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? If He doesn't like our offering for some reason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right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find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out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WE ERRED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try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again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! </a:t>
            </a:r>
          </a:p>
          <a:p>
            <a:pPr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5" name="CaixaDeTexto 25">
            <a:extLst>
              <a:ext uri="{FF2B5EF4-FFF2-40B4-BE49-F238E27FC236}">
                <a16:creationId xmlns:a16="http://schemas.microsoft.com/office/drawing/2014/main" id="{3EDD83FC-0666-40E7-9CC2-FA059A2C55B5}"/>
              </a:ext>
            </a:extLst>
          </p:cNvPr>
          <p:cNvSpPr txBox="1"/>
          <p:nvPr/>
        </p:nvSpPr>
        <p:spPr>
          <a:xfrm>
            <a:off x="3367608" y="5602917"/>
            <a:ext cx="838906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latin typeface="Georgia" panose="02040502050405020303" pitchFamily="18" charset="0"/>
            </a:endParaRPr>
          </a:p>
          <a:p>
            <a:pPr algn="just"/>
            <a:r>
              <a:rPr lang="pt-BR" sz="2000" dirty="0">
                <a:latin typeface="Georgia" panose="02040502050405020303" pitchFamily="18" charset="0"/>
              </a:rPr>
              <a:t>Quite </a:t>
            </a:r>
            <a:r>
              <a:rPr lang="pt-BR" sz="2000" dirty="0" err="1">
                <a:latin typeface="Georgia" panose="02040502050405020303" pitchFamily="18" charset="0"/>
              </a:rPr>
              <a:t>often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our</a:t>
            </a:r>
            <a:r>
              <a:rPr lang="pt-BR" sz="2000" dirty="0">
                <a:latin typeface="Georgia" panose="02040502050405020303" pitchFamily="18" charset="0"/>
              </a:rPr>
              <a:t> “</a:t>
            </a:r>
            <a:r>
              <a:rPr lang="pt-BR" sz="2000" dirty="0" err="1">
                <a:latin typeface="Georgia" panose="02040502050405020303" pitchFamily="18" charset="0"/>
              </a:rPr>
              <a:t>worship</a:t>
            </a:r>
            <a:r>
              <a:rPr lang="pt-BR" sz="2000" dirty="0">
                <a:latin typeface="Georgia" panose="02040502050405020303" pitchFamily="18" charset="0"/>
              </a:rPr>
              <a:t>”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really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nothing</a:t>
            </a:r>
            <a:r>
              <a:rPr lang="pt-BR" sz="2000" dirty="0">
                <a:latin typeface="Georgia" panose="02040502050405020303" pitchFamily="18" charset="0"/>
              </a:rPr>
              <a:t> more </a:t>
            </a:r>
            <a:r>
              <a:rPr lang="pt-BR" sz="2000" dirty="0" err="1">
                <a:latin typeface="Georgia" panose="02040502050405020303" pitchFamily="18" charset="0"/>
              </a:rPr>
              <a:t>than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selfishness</a:t>
            </a:r>
            <a:r>
              <a:rPr lang="pt-BR" sz="2000" dirty="0">
                <a:latin typeface="Georgia" panose="02040502050405020303" pitchFamily="18" charset="0"/>
              </a:rPr>
              <a:t>. </a:t>
            </a:r>
            <a:r>
              <a:rPr lang="pt-BR" sz="2000" dirty="0" err="1">
                <a:latin typeface="Georgia" panose="02040502050405020303" pitchFamily="18" charset="0"/>
              </a:rPr>
              <a:t>If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things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don't</a:t>
            </a:r>
            <a:r>
              <a:rPr lang="pt-BR" sz="2000" dirty="0">
                <a:latin typeface="Georgia" panose="02040502050405020303" pitchFamily="18" charset="0"/>
              </a:rPr>
              <a:t> go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we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want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we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become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upset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seek</a:t>
            </a:r>
            <a:r>
              <a:rPr lang="pt-BR" sz="2000" dirty="0">
                <a:latin typeface="Georgia" panose="02040502050405020303" pitchFamily="18" charset="0"/>
              </a:rPr>
              <a:t> for </a:t>
            </a:r>
            <a:r>
              <a:rPr lang="pt-BR" sz="2000" dirty="0" err="1">
                <a:latin typeface="Georgia" panose="02040502050405020303" pitchFamily="18" charset="0"/>
              </a:rPr>
              <a:t>another</a:t>
            </a:r>
            <a:r>
              <a:rPr lang="pt-BR" sz="2000" dirty="0">
                <a:latin typeface="Georgia" panose="02040502050405020303" pitchFamily="18" charset="0"/>
              </a:rPr>
              <a:t> "</a:t>
            </a:r>
            <a:r>
              <a:rPr lang="pt-BR" sz="2000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" </a:t>
            </a:r>
            <a:r>
              <a:rPr lang="pt-BR" sz="2000" dirty="0" err="1">
                <a:latin typeface="Georgia" panose="02040502050405020303" pitchFamily="18" charset="0"/>
              </a:rPr>
              <a:t>who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will</a:t>
            </a:r>
            <a:r>
              <a:rPr lang="pt-BR" sz="2000" dirty="0">
                <a:latin typeface="Georgia" panose="02040502050405020303" pitchFamily="18" charset="0"/>
              </a:rPr>
              <a:t> do </a:t>
            </a:r>
            <a:r>
              <a:rPr lang="pt-BR" sz="2000" dirty="0" err="1">
                <a:latin typeface="Georgia" panose="02040502050405020303" pitchFamily="18" charset="0"/>
              </a:rPr>
              <a:t>things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pleases</a:t>
            </a:r>
            <a:r>
              <a:rPr lang="pt-BR" sz="2000" b="1" i="1" dirty="0">
                <a:latin typeface="Georgia" panose="02040502050405020303" pitchFamily="18" charset="0"/>
              </a:rPr>
              <a:t> US</a:t>
            </a:r>
            <a:r>
              <a:rPr lang="pt-BR" sz="2000" dirty="0">
                <a:latin typeface="Georgia" panose="02040502050405020303" pitchFamily="18" charset="0"/>
              </a:rPr>
              <a:t>!</a:t>
            </a:r>
          </a:p>
          <a:p>
            <a:pPr algn="just"/>
            <a:endParaRPr lang="pt-BR" sz="200" i="1" dirty="0">
              <a:latin typeface="Georgia" panose="02040502050405020303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BB2FECB-9AAF-498B-98B6-544F5794E0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985209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11" grpId="0"/>
      <p:bldP spid="24" grpId="0" animBg="1"/>
      <p:bldP spid="18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1EE602-7FCB-4915-8F70-CBB627EFC5B9}"/>
              </a:ext>
            </a:extLst>
          </p:cNvPr>
          <p:cNvCxnSpPr/>
          <p:nvPr/>
        </p:nvCxnSpPr>
        <p:spPr>
          <a:xfrm flipH="1">
            <a:off x="393192" y="6069974"/>
            <a:ext cx="11356848" cy="0"/>
          </a:xfrm>
          <a:prstGeom prst="line">
            <a:avLst/>
          </a:prstGeom>
          <a:ln w="254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270AD0-C457-4D88-A029-68851147F447}"/>
              </a:ext>
            </a:extLst>
          </p:cNvPr>
          <p:cNvSpPr txBox="1"/>
          <p:nvPr/>
        </p:nvSpPr>
        <p:spPr>
          <a:xfrm>
            <a:off x="-1" y="125896"/>
            <a:ext cx="12191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Segoe Print" panose="02000600000000000000" pitchFamily="2" charset="0"/>
              </a:rPr>
              <a:t>A World Marred by Sin</a:t>
            </a:r>
            <a:endParaRPr lang="en-US" sz="5400" dirty="0">
              <a:latin typeface="Segoe Print" panose="020006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7D5F6-833C-4DE8-A9D6-716012171136}"/>
              </a:ext>
            </a:extLst>
          </p:cNvPr>
          <p:cNvSpPr txBox="1"/>
          <p:nvPr/>
        </p:nvSpPr>
        <p:spPr>
          <a:xfrm>
            <a:off x="-6625" y="6096818"/>
            <a:ext cx="12191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Segoe Print" panose="02000600000000000000" pitchFamily="2" charset="0"/>
              </a:rPr>
              <a:t>Genesis 4</a:t>
            </a:r>
            <a:endParaRPr lang="en-US" sz="4000" dirty="0">
              <a:latin typeface="Segoe Print" panose="02000600000000000000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8FFF6-C1F4-4B28-8D0C-A2131F39BAB4}"/>
              </a:ext>
            </a:extLst>
          </p:cNvPr>
          <p:cNvCxnSpPr/>
          <p:nvPr/>
        </p:nvCxnSpPr>
        <p:spPr>
          <a:xfrm flipH="1">
            <a:off x="393287" y="556591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none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084F11-42F5-4312-9DE3-25BE31EF1D53}"/>
              </a:ext>
            </a:extLst>
          </p:cNvPr>
          <p:cNvCxnSpPr/>
          <p:nvPr/>
        </p:nvCxnSpPr>
        <p:spPr>
          <a:xfrm flipH="1">
            <a:off x="10210205" y="557784"/>
            <a:ext cx="1554480" cy="0"/>
          </a:xfrm>
          <a:prstGeom prst="line">
            <a:avLst/>
          </a:prstGeom>
          <a:ln w="44450">
            <a:solidFill>
              <a:schemeClr val="tx1"/>
            </a:solidFill>
            <a:headEnd type="diamond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4DB6C4F-3504-4E92-896E-E6DB019F576B}"/>
              </a:ext>
            </a:extLst>
          </p:cNvPr>
          <p:cNvSpPr txBox="1"/>
          <p:nvPr/>
        </p:nvSpPr>
        <p:spPr>
          <a:xfrm>
            <a:off x="210312" y="3570147"/>
            <a:ext cx="11758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ylfaen" panose="010A0502050306030303" pitchFamily="18" charset="0"/>
                <a:sym typeface="Wingdings" panose="05000000000000000000" pitchFamily="2" charset="2"/>
              </a:rPr>
              <a:t> Cain felt rejected – and even more in seeing Abel’s gift be accepted</a:t>
            </a:r>
            <a:endParaRPr lang="en-US" sz="2400" dirty="0">
              <a:latin typeface="Sylfaen" panose="010A0502050306030303" pitchFamily="18" charset="0"/>
              <a:sym typeface="Wingdings" panose="05000000000000000000" pitchFamily="2" charset="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16749ED-569D-4A3E-8E11-42F2C9ABAAFE}"/>
              </a:ext>
            </a:extLst>
          </p:cNvPr>
          <p:cNvSpPr txBox="1"/>
          <p:nvPr/>
        </p:nvSpPr>
        <p:spPr>
          <a:xfrm>
            <a:off x="209955" y="128870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“Now Adam knew Eve his wife, and she conceived...” [v1]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907C68-0709-4C17-90C7-6B42ACE22377}"/>
              </a:ext>
            </a:extLst>
          </p:cNvPr>
          <p:cNvSpPr txBox="1"/>
          <p:nvPr/>
        </p:nvSpPr>
        <p:spPr>
          <a:xfrm>
            <a:off x="212035" y="787996"/>
            <a:ext cx="11370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>
                <a:latin typeface="Sylfaen" panose="010A0502050306030303" pitchFamily="18" charset="0"/>
              </a:rPr>
              <a:t>Genesis 4:1-7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2EDD15-8D20-4AA6-9FA8-629D5603161C}"/>
              </a:ext>
            </a:extLst>
          </p:cNvPr>
          <p:cNvSpPr txBox="1"/>
          <p:nvPr/>
        </p:nvSpPr>
        <p:spPr>
          <a:xfrm>
            <a:off x="516835" y="3990600"/>
            <a:ext cx="11668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lfaen" panose="010A0502050306030303" pitchFamily="18" charset="0"/>
                <a:sym typeface="Wingdings" panose="05000000000000000000" pitchFamily="2" charset="2"/>
              </a:rPr>
              <a:t>-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Cain’s all-too-common reaction was to become </a:t>
            </a:r>
            <a:r>
              <a:rPr lang="en-US" sz="2400" b="1" i="1" dirty="0">
                <a:latin typeface="Sylfaen" panose="010A0502050306030303" pitchFamily="18" charset="0"/>
                <a:sym typeface="Wingdings" panose="05000000000000000000" pitchFamily="2" charset="2"/>
              </a:rPr>
              <a:t>visibly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1200" dirty="0">
                <a:latin typeface="Sylfaen" panose="010A0502050306030303" pitchFamily="18" charset="0"/>
                <a:sym typeface="Wingdings" panose="05000000000000000000" pitchFamily="2" charset="2"/>
              </a:rPr>
              <a:t> </a:t>
            </a:r>
            <a:r>
              <a:rPr lang="en-US" sz="2400" dirty="0">
                <a:latin typeface="Sylfaen" panose="010A0502050306030303" pitchFamily="18" charset="0"/>
                <a:sym typeface="Wingdings" panose="05000000000000000000" pitchFamily="2" charset="2"/>
              </a:rPr>
              <a:t>upset </a:t>
            </a:r>
            <a:endParaRPr lang="en-US" sz="2400" i="1" dirty="0">
              <a:latin typeface="Sylfaen" panose="010A050205030603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C71864-9938-431B-84AB-C1A832F02781}"/>
              </a:ext>
            </a:extLst>
          </p:cNvPr>
          <p:cNvSpPr txBox="1"/>
          <p:nvPr/>
        </p:nvSpPr>
        <p:spPr>
          <a:xfrm>
            <a:off x="216583" y="1759156"/>
            <a:ext cx="115601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“Then she bore again, this time his brother Abel.” [v2]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78877-FA54-4B4B-B136-D32F8096D346}"/>
              </a:ext>
            </a:extLst>
          </p:cNvPr>
          <p:cNvSpPr txBox="1"/>
          <p:nvPr/>
        </p:nvSpPr>
        <p:spPr>
          <a:xfrm>
            <a:off x="223210" y="221635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“...Cain brought an offering... Abel also brought…” [vv3-4]</a:t>
            </a:r>
          </a:p>
        </p:txBody>
      </p:sp>
      <p:sp>
        <p:nvSpPr>
          <p:cNvPr id="24" name="CaixaDeTexto 25">
            <a:extLst>
              <a:ext uri="{FF2B5EF4-FFF2-40B4-BE49-F238E27FC236}">
                <a16:creationId xmlns:a16="http://schemas.microsoft.com/office/drawing/2014/main" id="{89A4C6D1-2CC0-4B07-BA99-67421F90D4C2}"/>
              </a:ext>
            </a:extLst>
          </p:cNvPr>
          <p:cNvSpPr txBox="1"/>
          <p:nvPr/>
        </p:nvSpPr>
        <p:spPr>
          <a:xfrm>
            <a:off x="3360980" y="4469858"/>
            <a:ext cx="838906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just"/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be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upset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God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Isn't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One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are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seeking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with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our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gifts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our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service</a:t>
            </a:r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? If He doesn't like our offering for some reason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right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thing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to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do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is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find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out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where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i="1" dirty="0">
                <a:solidFill>
                  <a:schemeClr val="bg1"/>
                </a:solidFill>
                <a:latin typeface="Georgia" panose="02040502050405020303" pitchFamily="18" charset="0"/>
              </a:rPr>
              <a:t>WE ERRED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,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and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try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pt-BR" sz="2000" dirty="0" err="1">
                <a:solidFill>
                  <a:schemeClr val="bg1"/>
                </a:solidFill>
                <a:latin typeface="Georgia" panose="02040502050405020303" pitchFamily="18" charset="0"/>
              </a:rPr>
              <a:t>again</a:t>
            </a:r>
            <a:r>
              <a:rPr lang="pt-BR" sz="2000" dirty="0">
                <a:solidFill>
                  <a:schemeClr val="bg1"/>
                </a:solidFill>
                <a:latin typeface="Georgia" panose="02040502050405020303" pitchFamily="18" charset="0"/>
              </a:rPr>
              <a:t>! </a:t>
            </a:r>
          </a:p>
          <a:p>
            <a:pPr algn="just"/>
            <a:endParaRPr lang="pt-BR" sz="200" i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E69BC-FFAE-4B11-8164-1A919D249F40}"/>
              </a:ext>
            </a:extLst>
          </p:cNvPr>
          <p:cNvSpPr txBox="1"/>
          <p:nvPr/>
        </p:nvSpPr>
        <p:spPr>
          <a:xfrm>
            <a:off x="229838" y="2673546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the Lord respected Abel and his offering, but…” [vv4-5]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8D57E6-5D9B-43E9-9DA9-D0D3550A1CD7}"/>
              </a:ext>
            </a:extLst>
          </p:cNvPr>
          <p:cNvSpPr txBox="1"/>
          <p:nvPr/>
        </p:nvSpPr>
        <p:spPr>
          <a:xfrm>
            <a:off x="236466" y="3117490"/>
            <a:ext cx="11860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Sylfaen" panose="010A0502050306030303" pitchFamily="18" charset="0"/>
              </a:rPr>
              <a:t>“And Cain was very angry, and his countenance fell.” [v5]</a:t>
            </a:r>
          </a:p>
        </p:txBody>
      </p:sp>
      <p:sp>
        <p:nvSpPr>
          <p:cNvPr id="25" name="CaixaDeTexto 25">
            <a:extLst>
              <a:ext uri="{FF2B5EF4-FFF2-40B4-BE49-F238E27FC236}">
                <a16:creationId xmlns:a16="http://schemas.microsoft.com/office/drawing/2014/main" id="{3EDD83FC-0666-40E7-9CC2-FA059A2C55B5}"/>
              </a:ext>
            </a:extLst>
          </p:cNvPr>
          <p:cNvSpPr txBox="1"/>
          <p:nvPr/>
        </p:nvSpPr>
        <p:spPr>
          <a:xfrm>
            <a:off x="3367608" y="5602917"/>
            <a:ext cx="838906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endParaRPr lang="pt-BR" sz="200" dirty="0">
              <a:latin typeface="Georgia" panose="02040502050405020303" pitchFamily="18" charset="0"/>
            </a:endParaRPr>
          </a:p>
          <a:p>
            <a:pPr algn="just"/>
            <a:r>
              <a:rPr lang="pt-BR" sz="2000" dirty="0">
                <a:latin typeface="Georgia" panose="02040502050405020303" pitchFamily="18" charset="0"/>
              </a:rPr>
              <a:t>Quite </a:t>
            </a:r>
            <a:r>
              <a:rPr lang="pt-BR" sz="2000" dirty="0" err="1">
                <a:latin typeface="Georgia" panose="02040502050405020303" pitchFamily="18" charset="0"/>
              </a:rPr>
              <a:t>often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our</a:t>
            </a:r>
            <a:r>
              <a:rPr lang="pt-BR" sz="2000" dirty="0">
                <a:latin typeface="Georgia" panose="02040502050405020303" pitchFamily="18" charset="0"/>
              </a:rPr>
              <a:t> “</a:t>
            </a:r>
            <a:r>
              <a:rPr lang="pt-BR" sz="2000" dirty="0" err="1">
                <a:latin typeface="Georgia" panose="02040502050405020303" pitchFamily="18" charset="0"/>
              </a:rPr>
              <a:t>worship</a:t>
            </a:r>
            <a:r>
              <a:rPr lang="pt-BR" sz="2000" dirty="0">
                <a:latin typeface="Georgia" panose="02040502050405020303" pitchFamily="18" charset="0"/>
              </a:rPr>
              <a:t>” </a:t>
            </a:r>
            <a:r>
              <a:rPr lang="pt-BR" sz="2000" dirty="0" err="1">
                <a:latin typeface="Georgia" panose="02040502050405020303" pitchFamily="18" charset="0"/>
              </a:rPr>
              <a:t>is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really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nothing</a:t>
            </a:r>
            <a:r>
              <a:rPr lang="pt-BR" sz="2000" dirty="0">
                <a:latin typeface="Georgia" panose="02040502050405020303" pitchFamily="18" charset="0"/>
              </a:rPr>
              <a:t> more </a:t>
            </a:r>
            <a:r>
              <a:rPr lang="pt-BR" sz="2000" dirty="0" err="1">
                <a:latin typeface="Georgia" panose="02040502050405020303" pitchFamily="18" charset="0"/>
              </a:rPr>
              <a:t>than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selfishness</a:t>
            </a:r>
            <a:r>
              <a:rPr lang="pt-BR" sz="2000" dirty="0">
                <a:latin typeface="Georgia" panose="02040502050405020303" pitchFamily="18" charset="0"/>
              </a:rPr>
              <a:t>. </a:t>
            </a:r>
            <a:r>
              <a:rPr lang="pt-BR" sz="2000" dirty="0" err="1">
                <a:latin typeface="Georgia" panose="02040502050405020303" pitchFamily="18" charset="0"/>
              </a:rPr>
              <a:t>If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things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don't</a:t>
            </a:r>
            <a:r>
              <a:rPr lang="pt-BR" sz="2000" dirty="0">
                <a:latin typeface="Georgia" panose="02040502050405020303" pitchFamily="18" charset="0"/>
              </a:rPr>
              <a:t> go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we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want</a:t>
            </a:r>
            <a:r>
              <a:rPr lang="pt-BR" sz="2000" dirty="0">
                <a:latin typeface="Georgia" panose="02040502050405020303" pitchFamily="18" charset="0"/>
              </a:rPr>
              <a:t>, </a:t>
            </a:r>
            <a:r>
              <a:rPr lang="pt-BR" sz="2000" dirty="0" err="1">
                <a:latin typeface="Georgia" panose="02040502050405020303" pitchFamily="18" charset="0"/>
              </a:rPr>
              <a:t>we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become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upset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and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seek</a:t>
            </a:r>
            <a:r>
              <a:rPr lang="pt-BR" sz="2000" dirty="0">
                <a:latin typeface="Georgia" panose="02040502050405020303" pitchFamily="18" charset="0"/>
              </a:rPr>
              <a:t> for </a:t>
            </a:r>
            <a:r>
              <a:rPr lang="pt-BR" sz="2000" dirty="0" err="1">
                <a:latin typeface="Georgia" panose="02040502050405020303" pitchFamily="18" charset="0"/>
              </a:rPr>
              <a:t>another</a:t>
            </a:r>
            <a:r>
              <a:rPr lang="pt-BR" sz="2000" dirty="0">
                <a:latin typeface="Georgia" panose="02040502050405020303" pitchFamily="18" charset="0"/>
              </a:rPr>
              <a:t> "</a:t>
            </a:r>
            <a:r>
              <a:rPr lang="pt-BR" sz="2000" dirty="0" err="1">
                <a:latin typeface="Georgia" panose="02040502050405020303" pitchFamily="18" charset="0"/>
              </a:rPr>
              <a:t>God</a:t>
            </a:r>
            <a:r>
              <a:rPr lang="pt-BR" sz="2000" dirty="0">
                <a:latin typeface="Georgia" panose="02040502050405020303" pitchFamily="18" charset="0"/>
              </a:rPr>
              <a:t>" </a:t>
            </a:r>
            <a:r>
              <a:rPr lang="pt-BR" sz="2000" dirty="0" err="1">
                <a:latin typeface="Georgia" panose="02040502050405020303" pitchFamily="18" charset="0"/>
              </a:rPr>
              <a:t>who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will</a:t>
            </a:r>
            <a:r>
              <a:rPr lang="pt-BR" sz="2000" dirty="0">
                <a:latin typeface="Georgia" panose="02040502050405020303" pitchFamily="18" charset="0"/>
              </a:rPr>
              <a:t> do </a:t>
            </a:r>
            <a:r>
              <a:rPr lang="pt-BR" sz="2000" dirty="0" err="1">
                <a:latin typeface="Georgia" panose="02040502050405020303" pitchFamily="18" charset="0"/>
              </a:rPr>
              <a:t>things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the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way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dirty="0" err="1">
                <a:latin typeface="Georgia" panose="02040502050405020303" pitchFamily="18" charset="0"/>
              </a:rPr>
              <a:t>that</a:t>
            </a:r>
            <a:r>
              <a:rPr lang="pt-BR" sz="2000" dirty="0">
                <a:latin typeface="Georgia" panose="02040502050405020303" pitchFamily="18" charset="0"/>
              </a:rPr>
              <a:t> </a:t>
            </a:r>
            <a:r>
              <a:rPr lang="pt-BR" sz="2000" b="1" i="1" dirty="0" err="1">
                <a:latin typeface="Georgia" panose="02040502050405020303" pitchFamily="18" charset="0"/>
              </a:rPr>
              <a:t>pleases</a:t>
            </a:r>
            <a:r>
              <a:rPr lang="pt-BR" sz="2000" b="1" i="1" dirty="0">
                <a:latin typeface="Georgia" panose="02040502050405020303" pitchFamily="18" charset="0"/>
              </a:rPr>
              <a:t> US</a:t>
            </a:r>
            <a:r>
              <a:rPr lang="pt-BR" sz="2000" dirty="0">
                <a:latin typeface="Georgia" panose="02040502050405020303" pitchFamily="18" charset="0"/>
              </a:rPr>
              <a:t>!</a:t>
            </a:r>
          </a:p>
          <a:p>
            <a:pPr algn="just"/>
            <a:endParaRPr lang="pt-BR" sz="200" i="1" dirty="0">
              <a:latin typeface="Georgia" panose="02040502050405020303" pitchFamily="18" charset="0"/>
            </a:endParaRPr>
          </a:p>
        </p:txBody>
      </p:sp>
      <p:sp>
        <p:nvSpPr>
          <p:cNvPr id="23" name="Estrela de 16 pontas 14">
            <a:extLst>
              <a:ext uri="{FF2B5EF4-FFF2-40B4-BE49-F238E27FC236}">
                <a16:creationId xmlns:a16="http://schemas.microsoft.com/office/drawing/2014/main" id="{83EAA812-1B8F-4A65-B091-5F9C1C525E92}"/>
              </a:ext>
            </a:extLst>
          </p:cNvPr>
          <p:cNvSpPr/>
          <p:nvPr/>
        </p:nvSpPr>
        <p:spPr>
          <a:xfrm rot="500129">
            <a:off x="1211780" y="732909"/>
            <a:ext cx="11907368" cy="3903427"/>
          </a:xfrm>
          <a:prstGeom prst="star16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err="1">
                <a:solidFill>
                  <a:schemeClr val="tx1"/>
                </a:solidFill>
              </a:rPr>
              <a:t>Cain's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reaction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is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wrong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but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very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2400" dirty="0">
                <a:solidFill>
                  <a:schemeClr val="tx1"/>
                </a:solidFill>
              </a:rPr>
              <a:t>common! As </a:t>
            </a:r>
            <a:r>
              <a:rPr lang="pt-BR" sz="2400" dirty="0" err="1">
                <a:solidFill>
                  <a:schemeClr val="tx1"/>
                </a:solidFill>
              </a:rPr>
              <a:t>we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study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Bible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and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discover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2400" dirty="0" err="1">
                <a:solidFill>
                  <a:schemeClr val="tx1"/>
                </a:solidFill>
              </a:rPr>
              <a:t>that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our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worship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is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not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pleasing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God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the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best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thing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do </a:t>
            </a:r>
            <a:r>
              <a:rPr lang="pt-BR" sz="2400" dirty="0" err="1">
                <a:solidFill>
                  <a:schemeClr val="tx1"/>
                </a:solidFill>
              </a:rPr>
              <a:t>is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to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learn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from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Him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what</a:t>
            </a:r>
            <a:r>
              <a:rPr lang="pt-BR" sz="2400" dirty="0">
                <a:solidFill>
                  <a:schemeClr val="tx1"/>
                </a:solidFill>
              </a:rPr>
              <a:t> He </a:t>
            </a:r>
            <a:r>
              <a:rPr lang="pt-BR" sz="2400" dirty="0" err="1">
                <a:solidFill>
                  <a:schemeClr val="tx1"/>
                </a:solidFill>
              </a:rPr>
              <a:t>desires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of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us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repent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of</a:t>
            </a:r>
            <a:r>
              <a:rPr lang="pt-BR" sz="2400" dirty="0">
                <a:solidFill>
                  <a:schemeClr val="tx1"/>
                </a:solidFill>
              </a:rPr>
              <a:t> OUR </a:t>
            </a:r>
            <a:r>
              <a:rPr lang="pt-BR" sz="2400" dirty="0" err="1">
                <a:solidFill>
                  <a:schemeClr val="tx1"/>
                </a:solidFill>
              </a:rPr>
              <a:t>error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ask</a:t>
            </a:r>
            <a:r>
              <a:rPr lang="pt-BR" sz="2400" dirty="0">
                <a:solidFill>
                  <a:schemeClr val="tx1"/>
                </a:solidFill>
              </a:rPr>
              <a:t> His </a:t>
            </a:r>
            <a:r>
              <a:rPr lang="pt-BR" sz="2400" dirty="0" err="1">
                <a:solidFill>
                  <a:schemeClr val="tx1"/>
                </a:solidFill>
              </a:rPr>
              <a:t>forgiveness</a:t>
            </a:r>
            <a:r>
              <a:rPr lang="pt-BR" sz="2400" dirty="0">
                <a:solidFill>
                  <a:schemeClr val="tx1"/>
                </a:solidFill>
              </a:rPr>
              <a:t>, </a:t>
            </a:r>
            <a:r>
              <a:rPr lang="pt-BR" sz="2400" dirty="0" err="1">
                <a:solidFill>
                  <a:schemeClr val="tx1"/>
                </a:solidFill>
              </a:rPr>
              <a:t>and</a:t>
            </a:r>
            <a:r>
              <a:rPr lang="pt-BR" sz="2400" dirty="0">
                <a:solidFill>
                  <a:schemeClr val="tx1"/>
                </a:solidFill>
              </a:rPr>
              <a:t> go </a:t>
            </a:r>
            <a:r>
              <a:rPr lang="pt-BR" sz="2400" dirty="0" err="1">
                <a:solidFill>
                  <a:schemeClr val="tx1"/>
                </a:solidFill>
              </a:rPr>
              <a:t>forward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doing</a:t>
            </a:r>
            <a:r>
              <a:rPr lang="pt-BR" sz="2400" dirty="0">
                <a:solidFill>
                  <a:schemeClr val="tx1"/>
                </a:solidFill>
              </a:rPr>
              <a:t> His </a:t>
            </a:r>
            <a:r>
              <a:rPr lang="pt-BR" sz="2400" dirty="0" err="1">
                <a:solidFill>
                  <a:schemeClr val="tx1"/>
                </a:solidFill>
              </a:rPr>
              <a:t>will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dirty="0" err="1">
                <a:solidFill>
                  <a:schemeClr val="tx1"/>
                </a:solidFill>
              </a:rPr>
              <a:t>and</a:t>
            </a:r>
            <a:endParaRPr lang="pt-BR" sz="2400" dirty="0">
              <a:solidFill>
                <a:schemeClr val="tx1"/>
              </a:solidFill>
            </a:endParaRPr>
          </a:p>
          <a:p>
            <a:pPr algn="ctr"/>
            <a:r>
              <a:rPr lang="pt-BR" sz="2400" b="1" i="1" dirty="0" err="1">
                <a:solidFill>
                  <a:schemeClr val="tx1"/>
                </a:solidFill>
              </a:rPr>
              <a:t>not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our</a:t>
            </a:r>
            <a:r>
              <a:rPr lang="pt-BR" sz="2400" b="1" i="1" dirty="0">
                <a:solidFill>
                  <a:schemeClr val="tx1"/>
                </a:solidFill>
              </a:rPr>
              <a:t> </a:t>
            </a:r>
            <a:r>
              <a:rPr lang="pt-BR" sz="2400" b="1" i="1" dirty="0" err="1">
                <a:solidFill>
                  <a:schemeClr val="tx1"/>
                </a:solidFill>
              </a:rPr>
              <a:t>own</a:t>
            </a:r>
            <a:r>
              <a:rPr lang="pt-BR" sz="2400" dirty="0">
                <a:solidFill>
                  <a:schemeClr val="tx1"/>
                </a:solidFill>
              </a:rPr>
              <a:t>...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1A49B4A-2D2A-4117-91AC-BA5980A059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94" y="4547198"/>
            <a:ext cx="2838297" cy="21945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698512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5423</TotalTime>
  <Words>4983</Words>
  <Application>Microsoft Office PowerPoint</Application>
  <PresentationFormat>Widescreen</PresentationFormat>
  <Paragraphs>354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Georgia</vt:lpstr>
      <vt:lpstr>Segoe Print</vt:lpstr>
      <vt:lpstr>Sylfaen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Ballard</dc:creator>
  <cp:lastModifiedBy>carldballard</cp:lastModifiedBy>
  <cp:revision>293</cp:revision>
  <dcterms:created xsi:type="dcterms:W3CDTF">2018-03-26T15:20:55Z</dcterms:created>
  <dcterms:modified xsi:type="dcterms:W3CDTF">2018-06-08T15:21:54Z</dcterms:modified>
</cp:coreProperties>
</file>