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4" r:id="rId2"/>
    <p:sldId id="269" r:id="rId3"/>
    <p:sldId id="282" r:id="rId4"/>
    <p:sldId id="283" r:id="rId5"/>
    <p:sldId id="284" r:id="rId6"/>
    <p:sldId id="281" r:id="rId7"/>
    <p:sldId id="271" r:id="rId8"/>
    <p:sldId id="272" r:id="rId9"/>
    <p:sldId id="273" r:id="rId10"/>
    <p:sldId id="286" r:id="rId11"/>
    <p:sldId id="287" r:id="rId12"/>
    <p:sldId id="274" r:id="rId13"/>
    <p:sldId id="288" r:id="rId14"/>
    <p:sldId id="275" r:id="rId15"/>
    <p:sldId id="290" r:id="rId16"/>
    <p:sldId id="276" r:id="rId17"/>
    <p:sldId id="277" r:id="rId18"/>
    <p:sldId id="291" r:id="rId19"/>
    <p:sldId id="293" r:id="rId20"/>
    <p:sldId id="295" r:id="rId21"/>
    <p:sldId id="296" r:id="rId22"/>
    <p:sldId id="297" r:id="rId23"/>
    <p:sldId id="299"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E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1289-A5B7-466A-8B96-A863EF80D103}" type="datetimeFigureOut">
              <a:rPr lang="en-US" smtClean="0"/>
              <a:t>6/3/2018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DD296-5E86-46D0-80EA-130AE91BACB7}" type="slidenum">
              <a:rPr lang="en-US" smtClean="0"/>
              <a:t>‹#›</a:t>
            </a:fld>
            <a:endParaRPr lang="en-US"/>
          </a:p>
        </p:txBody>
      </p:sp>
    </p:spTree>
    <p:extLst>
      <p:ext uri="{BB962C8B-B14F-4D97-AF65-F5344CB8AC3E}">
        <p14:creationId xmlns:p14="http://schemas.microsoft.com/office/powerpoint/2010/main" val="226403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FACA-DCDD-466B-AD91-48C446F44E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456545-6A54-4CF2-AC98-16D741683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D03E1C-8FEB-4B00-B479-21E4D80EA87A}"/>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5" name="Footer Placeholder 4">
            <a:extLst>
              <a:ext uri="{FF2B5EF4-FFF2-40B4-BE49-F238E27FC236}">
                <a16:creationId xmlns:a16="http://schemas.microsoft.com/office/drawing/2014/main" id="{B9BA0029-D6BF-42F8-B2A0-56A28647A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6D0BE-64C3-4524-8A77-3AAF089DF153}"/>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19721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664-DE31-404D-81CA-082CF87E9C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22ACCD-FA9F-4402-A933-E9B5F34D67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974B9-94BF-4D52-94B2-22FEA4C26B1C}"/>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5" name="Footer Placeholder 4">
            <a:extLst>
              <a:ext uri="{FF2B5EF4-FFF2-40B4-BE49-F238E27FC236}">
                <a16:creationId xmlns:a16="http://schemas.microsoft.com/office/drawing/2014/main" id="{7D7DF387-AEA6-4D99-8210-A8FEEE94D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7B913-818F-480E-B3DA-F6C901F736BC}"/>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137016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90C8D-45DF-417C-885A-75A956B532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B5DDCC-38FD-409C-86DE-95E8BD63CA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DCB1C-A560-4B2E-8F71-31D633116902}"/>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5" name="Footer Placeholder 4">
            <a:extLst>
              <a:ext uri="{FF2B5EF4-FFF2-40B4-BE49-F238E27FC236}">
                <a16:creationId xmlns:a16="http://schemas.microsoft.com/office/drawing/2014/main" id="{92B8BFB6-F4AA-4AED-8DE1-AC509A3BE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A719-B69E-41F1-9A67-8B1EB4FDD1F3}"/>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60228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DB9D-9988-41B7-AF3F-08FE74A24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257A6B-F60B-43DD-9601-EBE8276E76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BE3B8-84AB-48A8-BBC1-431B37E7AD64}"/>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5" name="Footer Placeholder 4">
            <a:extLst>
              <a:ext uri="{FF2B5EF4-FFF2-40B4-BE49-F238E27FC236}">
                <a16:creationId xmlns:a16="http://schemas.microsoft.com/office/drawing/2014/main" id="{86299059-D431-4020-963C-F2E38103E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C8EE9-8AF9-4CD8-8B7D-737BCAC8077F}"/>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369057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5DD6-7A7E-4B47-BCD9-6EB8BBB8EA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AA7DE1-96A1-47DE-9E0E-CC2C6542CE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DD1C50-D88E-46C3-901F-31CEB8B1AED4}"/>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5" name="Footer Placeholder 4">
            <a:extLst>
              <a:ext uri="{FF2B5EF4-FFF2-40B4-BE49-F238E27FC236}">
                <a16:creationId xmlns:a16="http://schemas.microsoft.com/office/drawing/2014/main" id="{8A428F36-16D5-4A9E-98CD-799E77E16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55243-2DAA-4DEE-8D6E-E5A743FE0BE2}"/>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154288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B24B-1356-4E80-BA98-032BDF5A9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4756E-9016-48A8-BAA9-E56DB2D8F3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F15B2A-3DE7-4F69-9A89-F857996F35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5ABF68-CB7A-4719-9C32-BBFD7E2C7694}"/>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6" name="Footer Placeholder 5">
            <a:extLst>
              <a:ext uri="{FF2B5EF4-FFF2-40B4-BE49-F238E27FC236}">
                <a16:creationId xmlns:a16="http://schemas.microsoft.com/office/drawing/2014/main" id="{9300534B-2377-4CE4-8EDB-74DEEA24A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E86DE-38CE-4BF3-8754-339982B7940C}"/>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152442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D2D1-5ED2-440F-BB66-40B8F47E34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A115D-90FC-46DF-B1F9-65F5BD81D0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AFAF67-D651-48C9-B830-D9D28FEEBE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841F37-3123-44E3-8BB6-861BC6004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DF5C07-839B-4067-A810-FA9509EA4C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FE9391-26B8-4CED-B286-7CD3BFA6ACF4}"/>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8" name="Footer Placeholder 7">
            <a:extLst>
              <a:ext uri="{FF2B5EF4-FFF2-40B4-BE49-F238E27FC236}">
                <a16:creationId xmlns:a16="http://schemas.microsoft.com/office/drawing/2014/main" id="{CDD3DDB9-3DAE-4973-88C9-E6794FA518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FAF0F5-9D5D-4936-8E94-70EB880CB42D}"/>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29407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474C8-0D63-4AA4-8A78-BC6CA4B390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3A953E-7A01-4FED-9C73-A383A8FA2FBF}"/>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4" name="Footer Placeholder 3">
            <a:extLst>
              <a:ext uri="{FF2B5EF4-FFF2-40B4-BE49-F238E27FC236}">
                <a16:creationId xmlns:a16="http://schemas.microsoft.com/office/drawing/2014/main" id="{05A0104F-588B-440C-813A-37D12F64AF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85831F-21C7-441B-B489-B241FD73B4AC}"/>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326516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0D814-668E-4315-9F87-45B5105CD330}"/>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3" name="Footer Placeholder 2">
            <a:extLst>
              <a:ext uri="{FF2B5EF4-FFF2-40B4-BE49-F238E27FC236}">
                <a16:creationId xmlns:a16="http://schemas.microsoft.com/office/drawing/2014/main" id="{A8EB99C3-B881-4AF5-AC20-A3339CB65C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D8D0A8-DE1B-4B2F-8556-4F6824B88C50}"/>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88363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1A67-54EA-4813-8738-36896D1B2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FCFBB0-FDB7-483C-949C-B8DD453D9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459C6-0A26-478E-8CBD-0DACB36F2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04F27E-0943-4768-863E-ABDC58C49022}"/>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6" name="Footer Placeholder 5">
            <a:extLst>
              <a:ext uri="{FF2B5EF4-FFF2-40B4-BE49-F238E27FC236}">
                <a16:creationId xmlns:a16="http://schemas.microsoft.com/office/drawing/2014/main" id="{737376C2-C251-447D-8A71-4480B8C95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8009C3-CBEA-434F-A62B-89675A8D7426}"/>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426292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2ECA-2918-4440-96EF-697E3A679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AAF68E-8D1B-4C36-9FB8-26D6F373D0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7F9FD4-866A-438C-BAD6-5DB22991D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847632-6AC2-4629-8BB3-065D2E2B3FA3}"/>
              </a:ext>
            </a:extLst>
          </p:cNvPr>
          <p:cNvSpPr>
            <a:spLocks noGrp="1"/>
          </p:cNvSpPr>
          <p:nvPr>
            <p:ph type="dt" sz="half" idx="10"/>
          </p:nvPr>
        </p:nvSpPr>
        <p:spPr/>
        <p:txBody>
          <a:bodyPr/>
          <a:lstStyle/>
          <a:p>
            <a:fld id="{F06BBB00-1B35-4455-8F08-F73ACDA94BAD}" type="datetimeFigureOut">
              <a:rPr lang="en-US" smtClean="0"/>
              <a:t>6/3/2018</a:t>
            </a:fld>
            <a:endParaRPr lang="en-US"/>
          </a:p>
        </p:txBody>
      </p:sp>
      <p:sp>
        <p:nvSpPr>
          <p:cNvPr id="6" name="Footer Placeholder 5">
            <a:extLst>
              <a:ext uri="{FF2B5EF4-FFF2-40B4-BE49-F238E27FC236}">
                <a16:creationId xmlns:a16="http://schemas.microsoft.com/office/drawing/2014/main" id="{EA9487FC-814E-4B59-9977-7A48A5E1C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E2A81-523F-4D8E-AEAA-00107987EE71}"/>
              </a:ext>
            </a:extLst>
          </p:cNvPr>
          <p:cNvSpPr>
            <a:spLocks noGrp="1"/>
          </p:cNvSpPr>
          <p:nvPr>
            <p:ph type="sldNum" sz="quarter" idx="12"/>
          </p:nvPr>
        </p:nvSpPr>
        <p:spPr/>
        <p:txBody>
          <a:bodyPr/>
          <a:lstStyle/>
          <a:p>
            <a:fld id="{0C5B201F-BF57-4121-B348-05854E96AB4A}" type="slidenum">
              <a:rPr lang="en-US" smtClean="0"/>
              <a:t>‹#›</a:t>
            </a:fld>
            <a:endParaRPr lang="en-US"/>
          </a:p>
        </p:txBody>
      </p:sp>
    </p:spTree>
    <p:extLst>
      <p:ext uri="{BB962C8B-B14F-4D97-AF65-F5344CB8AC3E}">
        <p14:creationId xmlns:p14="http://schemas.microsoft.com/office/powerpoint/2010/main" val="375535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53A087-B74F-41F5-86EB-095D0A5FC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5003F-1A06-4BDF-BD45-EDA3929F4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9B9AE-F291-48FC-8C53-8BE3257F52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BBB00-1B35-4455-8F08-F73ACDA94BAD}" type="datetimeFigureOut">
              <a:rPr lang="en-US" smtClean="0"/>
              <a:t>6/3/2018</a:t>
            </a:fld>
            <a:endParaRPr lang="en-US"/>
          </a:p>
        </p:txBody>
      </p:sp>
      <p:sp>
        <p:nvSpPr>
          <p:cNvPr id="5" name="Footer Placeholder 4">
            <a:extLst>
              <a:ext uri="{FF2B5EF4-FFF2-40B4-BE49-F238E27FC236}">
                <a16:creationId xmlns:a16="http://schemas.microsoft.com/office/drawing/2014/main" id="{4CC80C58-2BD5-44F3-B96C-F6D0D738FF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F33608-A2DA-448B-958B-19FCD4CB36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B201F-BF57-4121-B348-05854E96AB4A}" type="slidenum">
              <a:rPr lang="en-US" smtClean="0"/>
              <a:t>‹#›</a:t>
            </a:fld>
            <a:endParaRPr lang="en-US"/>
          </a:p>
        </p:txBody>
      </p:sp>
    </p:spTree>
    <p:extLst>
      <p:ext uri="{BB962C8B-B14F-4D97-AF65-F5344CB8AC3E}">
        <p14:creationId xmlns:p14="http://schemas.microsoft.com/office/powerpoint/2010/main" val="2870724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W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F74C1E-48FF-4738-A5D7-28757D582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149"/>
            <a:ext cx="10705514" cy="6021852"/>
          </a:xfrm>
          <a:prstGeom prst="rect">
            <a:avLst/>
          </a:prstGeom>
        </p:spPr>
      </p:pic>
      <p:sp>
        <p:nvSpPr>
          <p:cNvPr id="8" name="TextBox 7">
            <a:extLst>
              <a:ext uri="{FF2B5EF4-FFF2-40B4-BE49-F238E27FC236}">
                <a16:creationId xmlns:a16="http://schemas.microsoft.com/office/drawing/2014/main" id="{2EB10A12-5AF7-4670-8EFB-929D4B26EEC5}"/>
              </a:ext>
            </a:extLst>
          </p:cNvPr>
          <p:cNvSpPr txBox="1"/>
          <p:nvPr/>
        </p:nvSpPr>
        <p:spPr>
          <a:xfrm>
            <a:off x="1988437" y="636107"/>
            <a:ext cx="8256104" cy="1261884"/>
          </a:xfrm>
          <a:prstGeom prst="rect">
            <a:avLst/>
          </a:prstGeom>
          <a:noFill/>
        </p:spPr>
        <p:txBody>
          <a:bodyPr wrap="square" rtlCol="0">
            <a:spAutoFit/>
          </a:bodyPr>
          <a:lstStyle/>
          <a:p>
            <a:pPr algn="ctr"/>
            <a:r>
              <a:rPr lang="en-US" sz="4800" dirty="0">
                <a:solidFill>
                  <a:schemeClr val="bg1"/>
                </a:solidFill>
                <a:latin typeface="Segoe Print" panose="02000600000000000000" pitchFamily="2" charset="0"/>
              </a:rPr>
              <a:t>“The Nature of God”</a:t>
            </a:r>
          </a:p>
          <a:p>
            <a:pPr algn="ctr"/>
            <a:r>
              <a:rPr lang="en-US" sz="2800" dirty="0">
                <a:solidFill>
                  <a:schemeClr val="bg1"/>
                </a:solidFill>
                <a:latin typeface="Segoe Print" panose="02000600000000000000" pitchFamily="2" charset="0"/>
              </a:rPr>
              <a:t>a study of Genesis 1 for evangelism</a:t>
            </a:r>
          </a:p>
        </p:txBody>
      </p:sp>
      <p:sp>
        <p:nvSpPr>
          <p:cNvPr id="9" name="TextBox 8">
            <a:extLst>
              <a:ext uri="{FF2B5EF4-FFF2-40B4-BE49-F238E27FC236}">
                <a16:creationId xmlns:a16="http://schemas.microsoft.com/office/drawing/2014/main" id="{531BDD46-89EF-47D3-A570-0FB018F74EE2}"/>
              </a:ext>
            </a:extLst>
          </p:cNvPr>
          <p:cNvSpPr txBox="1"/>
          <p:nvPr/>
        </p:nvSpPr>
        <p:spPr>
          <a:xfrm>
            <a:off x="6096000" y="3440770"/>
            <a:ext cx="5473148" cy="2369880"/>
          </a:xfrm>
          <a:prstGeom prst="rect">
            <a:avLst/>
          </a:prstGeom>
          <a:noFill/>
        </p:spPr>
        <p:txBody>
          <a:bodyPr wrap="square" rtlCol="0">
            <a:spAutoFit/>
          </a:bodyPr>
          <a:lstStyle/>
          <a:p>
            <a:pPr algn="ctr"/>
            <a:r>
              <a:rPr lang="en-US" sz="2800" dirty="0">
                <a:solidFill>
                  <a:schemeClr val="bg1"/>
                </a:solidFill>
                <a:latin typeface="Segoe Print" panose="02000600000000000000" pitchFamily="2" charset="0"/>
              </a:rPr>
              <a:t>part two:</a:t>
            </a:r>
          </a:p>
          <a:p>
            <a:pPr algn="ctr"/>
            <a:r>
              <a:rPr lang="en-US" sz="4000" dirty="0">
                <a:solidFill>
                  <a:schemeClr val="bg1"/>
                </a:solidFill>
                <a:latin typeface="Segoe Print" panose="02000600000000000000" pitchFamily="2" charset="0"/>
              </a:rPr>
              <a:t>“A God of Order”</a:t>
            </a:r>
          </a:p>
          <a:p>
            <a:pPr algn="ctr"/>
            <a:r>
              <a:rPr lang="en-US" sz="4000" dirty="0">
                <a:solidFill>
                  <a:schemeClr val="bg1"/>
                </a:solidFill>
                <a:latin typeface="Segoe Print" panose="02000600000000000000" pitchFamily="2" charset="0"/>
              </a:rPr>
              <a:t>Genesis</a:t>
            </a:r>
          </a:p>
          <a:p>
            <a:pPr algn="ctr"/>
            <a:r>
              <a:rPr lang="en-US" sz="4000" dirty="0">
                <a:solidFill>
                  <a:schemeClr val="bg1"/>
                </a:solidFill>
                <a:latin typeface="Segoe Print" panose="02000600000000000000" pitchFamily="2" charset="0"/>
              </a:rPr>
              <a:t>1:6-25</a:t>
            </a:r>
          </a:p>
        </p:txBody>
      </p:sp>
    </p:spTree>
    <p:extLst>
      <p:ext uri="{BB962C8B-B14F-4D97-AF65-F5344CB8AC3E}">
        <p14:creationId xmlns:p14="http://schemas.microsoft.com/office/powerpoint/2010/main" val="2354306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 name="Star: 24 Points 34">
            <a:extLst>
              <a:ext uri="{FF2B5EF4-FFF2-40B4-BE49-F238E27FC236}">
                <a16:creationId xmlns:a16="http://schemas.microsoft.com/office/drawing/2014/main" id="{D557B6AE-A1D3-4ECB-801D-0E59971EDDA8}"/>
              </a:ext>
            </a:extLst>
          </p:cNvPr>
          <p:cNvSpPr/>
          <p:nvPr/>
        </p:nvSpPr>
        <p:spPr>
          <a:xfrm>
            <a:off x="9145732" y="1938244"/>
            <a:ext cx="2353662" cy="2561625"/>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24 Points 31">
            <a:extLst>
              <a:ext uri="{FF2B5EF4-FFF2-40B4-BE49-F238E27FC236}">
                <a16:creationId xmlns:a16="http://schemas.microsoft.com/office/drawing/2014/main" id="{35044A32-C839-434F-9043-F60FD85DFEDC}"/>
              </a:ext>
            </a:extLst>
          </p:cNvPr>
          <p:cNvSpPr/>
          <p:nvPr/>
        </p:nvSpPr>
        <p:spPr>
          <a:xfrm>
            <a:off x="3353657" y="2290735"/>
            <a:ext cx="2353662" cy="2561625"/>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tar: 24 Points 1">
            <a:extLst>
              <a:ext uri="{FF2B5EF4-FFF2-40B4-BE49-F238E27FC236}">
                <a16:creationId xmlns:a16="http://schemas.microsoft.com/office/drawing/2014/main" id="{A34B9AC3-3FBF-4CAB-927B-BCD1BD2EBFF3}"/>
              </a:ext>
            </a:extLst>
          </p:cNvPr>
          <p:cNvSpPr/>
          <p:nvPr/>
        </p:nvSpPr>
        <p:spPr>
          <a:xfrm>
            <a:off x="6267678" y="1749699"/>
            <a:ext cx="2353662" cy="2561625"/>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a:ln>
            <a:noFill/>
          </a:ln>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noFill/>
          <a:ln>
            <a:noFill/>
          </a:ln>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pic>
        <p:nvPicPr>
          <p:cNvPr id="23" name="Imagem 2">
            <a:extLst>
              <a:ext uri="{FF2B5EF4-FFF2-40B4-BE49-F238E27FC236}">
                <a16:creationId xmlns:a16="http://schemas.microsoft.com/office/drawing/2014/main" id="{BAE8A8E3-B2F8-435F-A17B-ED4A9A194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38305" y="2209871"/>
            <a:ext cx="1897015" cy="1921029"/>
          </a:xfrm>
          <a:prstGeom prst="rect">
            <a:avLst/>
          </a:prstGeom>
        </p:spPr>
      </p:pic>
      <p:pic>
        <p:nvPicPr>
          <p:cNvPr id="25" name="Imagem 11">
            <a:extLst>
              <a:ext uri="{FF2B5EF4-FFF2-40B4-BE49-F238E27FC236}">
                <a16:creationId xmlns:a16="http://schemas.microsoft.com/office/drawing/2014/main" id="{D0B26E53-019C-41C8-8597-0820813AA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876" y="1655868"/>
            <a:ext cx="1715416" cy="2480120"/>
          </a:xfrm>
          <a:prstGeom prst="rect">
            <a:avLst/>
          </a:prstGeom>
        </p:spPr>
      </p:pic>
      <p:pic>
        <p:nvPicPr>
          <p:cNvPr id="28" name="Imagem 13">
            <a:extLst>
              <a:ext uri="{FF2B5EF4-FFF2-40B4-BE49-F238E27FC236}">
                <a16:creationId xmlns:a16="http://schemas.microsoft.com/office/drawing/2014/main" id="{E5B68508-337D-48C5-86CB-941FB1E7DF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4371" y="2570828"/>
            <a:ext cx="1672467" cy="1337973"/>
          </a:xfrm>
          <a:prstGeom prst="rect">
            <a:avLst/>
          </a:prstGeom>
        </p:spPr>
      </p:pic>
      <p:sp>
        <p:nvSpPr>
          <p:cNvPr id="31" name="Star: 24 Points 30">
            <a:extLst>
              <a:ext uri="{FF2B5EF4-FFF2-40B4-BE49-F238E27FC236}">
                <a16:creationId xmlns:a16="http://schemas.microsoft.com/office/drawing/2014/main" id="{2E59D54D-B819-42F9-9D7E-71C147063B52}"/>
              </a:ext>
            </a:extLst>
          </p:cNvPr>
          <p:cNvSpPr/>
          <p:nvPr/>
        </p:nvSpPr>
        <p:spPr>
          <a:xfrm>
            <a:off x="893918" y="3134551"/>
            <a:ext cx="2353662" cy="2561625"/>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agem 9">
            <a:extLst>
              <a:ext uri="{FF2B5EF4-FFF2-40B4-BE49-F238E27FC236}">
                <a16:creationId xmlns:a16="http://schemas.microsoft.com/office/drawing/2014/main" id="{0E31B9A6-2F1C-480F-964D-031E1E72DA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7211" y="2426633"/>
            <a:ext cx="1456673" cy="2913347"/>
          </a:xfrm>
          <a:prstGeom prst="rect">
            <a:avLst/>
          </a:prstGeom>
        </p:spPr>
      </p:pic>
      <p:sp>
        <p:nvSpPr>
          <p:cNvPr id="33" name="Star: 24 Points 32">
            <a:extLst>
              <a:ext uri="{FF2B5EF4-FFF2-40B4-BE49-F238E27FC236}">
                <a16:creationId xmlns:a16="http://schemas.microsoft.com/office/drawing/2014/main" id="{18159E67-5E57-404D-8B22-28B84FA84325}"/>
              </a:ext>
            </a:extLst>
          </p:cNvPr>
          <p:cNvSpPr/>
          <p:nvPr/>
        </p:nvSpPr>
        <p:spPr>
          <a:xfrm>
            <a:off x="7896681" y="4481288"/>
            <a:ext cx="4359300" cy="2047388"/>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Imagem 12">
            <a:extLst>
              <a:ext uri="{FF2B5EF4-FFF2-40B4-BE49-F238E27FC236}">
                <a16:creationId xmlns:a16="http://schemas.microsoft.com/office/drawing/2014/main" id="{915F83FC-E73F-4214-8192-6523A34664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8193" y="4953319"/>
            <a:ext cx="2994885" cy="1497442"/>
          </a:xfrm>
          <a:prstGeom prst="rect">
            <a:avLst/>
          </a:prstGeom>
        </p:spPr>
      </p:pic>
      <p:sp>
        <p:nvSpPr>
          <p:cNvPr id="3" name="Rectangle: Rounded Corners 2">
            <a:extLst>
              <a:ext uri="{FF2B5EF4-FFF2-40B4-BE49-F238E27FC236}">
                <a16:creationId xmlns:a16="http://schemas.microsoft.com/office/drawing/2014/main" id="{728D6341-71D2-4C4F-9D41-5D6216F6E96B}"/>
              </a:ext>
            </a:extLst>
          </p:cNvPr>
          <p:cNvSpPr/>
          <p:nvPr/>
        </p:nvSpPr>
        <p:spPr>
          <a:xfrm>
            <a:off x="2670876" y="3908801"/>
            <a:ext cx="6474855" cy="208241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Georgia" panose="02040502050405020303" pitchFamily="18" charset="0"/>
              </a:rPr>
              <a:t>If God’s word is so powerful</a:t>
            </a:r>
          </a:p>
          <a:p>
            <a:r>
              <a:rPr lang="en-US" sz="3200" dirty="0">
                <a:solidFill>
                  <a:schemeClr val="tx1"/>
                </a:solidFill>
                <a:latin typeface="Georgia" panose="02040502050405020303" pitchFamily="18" charset="0"/>
              </a:rPr>
              <a:t>  and is meant to bring </a:t>
            </a:r>
            <a:r>
              <a:rPr lang="en-US" sz="3200" b="1" i="1" dirty="0">
                <a:solidFill>
                  <a:schemeClr val="tx1"/>
                </a:solidFill>
                <a:latin typeface="Georgia" panose="02040502050405020303" pitchFamily="18" charset="0"/>
              </a:rPr>
              <a:t>order</a:t>
            </a:r>
            <a:r>
              <a:rPr lang="en-US" sz="3200" dirty="0">
                <a:solidFill>
                  <a:schemeClr val="tx1"/>
                </a:solidFill>
                <a:latin typeface="Georgia" panose="02040502050405020303" pitchFamily="18" charset="0"/>
              </a:rPr>
              <a:t>, </a:t>
            </a:r>
          </a:p>
          <a:p>
            <a:pPr algn="ctr"/>
            <a:r>
              <a:rPr lang="en-US" sz="3200" dirty="0">
                <a:solidFill>
                  <a:schemeClr val="tx1"/>
                </a:solidFill>
                <a:latin typeface="Georgia" panose="02040502050405020303" pitchFamily="18" charset="0"/>
              </a:rPr>
              <a:t>then why do we see so much </a:t>
            </a:r>
            <a:r>
              <a:rPr lang="en-US" sz="3200" b="1" i="1" dirty="0">
                <a:solidFill>
                  <a:schemeClr val="tx1"/>
                </a:solidFill>
                <a:latin typeface="Georgia" panose="02040502050405020303" pitchFamily="18" charset="0"/>
              </a:rPr>
              <a:t>DISORDER</a:t>
            </a:r>
            <a:r>
              <a:rPr lang="en-US" sz="3200" dirty="0">
                <a:solidFill>
                  <a:schemeClr val="tx1"/>
                </a:solidFill>
                <a:latin typeface="Georgia" panose="02040502050405020303" pitchFamily="18" charset="0"/>
              </a:rPr>
              <a:t>?</a:t>
            </a:r>
          </a:p>
        </p:txBody>
      </p:sp>
      <p:sp>
        <p:nvSpPr>
          <p:cNvPr id="26" name="TextBox 25">
            <a:extLst>
              <a:ext uri="{FF2B5EF4-FFF2-40B4-BE49-F238E27FC236}">
                <a16:creationId xmlns:a16="http://schemas.microsoft.com/office/drawing/2014/main" id="{2DAAC710-F149-4044-B6DD-E3526C20784E}"/>
              </a:ext>
            </a:extLst>
          </p:cNvPr>
          <p:cNvSpPr txBox="1"/>
          <p:nvPr/>
        </p:nvSpPr>
        <p:spPr>
          <a:xfrm>
            <a:off x="-2878" y="887650"/>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A God of Order</a:t>
            </a:r>
          </a:p>
        </p:txBody>
      </p:sp>
      <p:pic>
        <p:nvPicPr>
          <p:cNvPr id="6" name="Picture 5">
            <a:extLst>
              <a:ext uri="{FF2B5EF4-FFF2-40B4-BE49-F238E27FC236}">
                <a16:creationId xmlns:a16="http://schemas.microsoft.com/office/drawing/2014/main" id="{CA1E3C16-660F-4913-81FC-C48DA78F98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36811">
            <a:off x="8037805" y="3637403"/>
            <a:ext cx="1129479" cy="1010217"/>
          </a:xfrm>
          <a:prstGeom prst="rect">
            <a:avLst/>
          </a:prstGeom>
        </p:spPr>
      </p:pic>
    </p:spTree>
    <p:extLst>
      <p:ext uri="{BB962C8B-B14F-4D97-AF65-F5344CB8AC3E}">
        <p14:creationId xmlns:p14="http://schemas.microsoft.com/office/powerpoint/2010/main" val="12003384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1500"/>
                                        <p:tgtEl>
                                          <p:spTgt spid="2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par>
                          <p:cTn id="11" fill="hold">
                            <p:stCondLst>
                              <p:cond delay="2000"/>
                            </p:stCondLst>
                            <p:childTnLst>
                              <p:par>
                                <p:cTn id="12" presetID="9"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dissolve">
                                      <p:cBhvr>
                                        <p:cTn id="14" dur="1500"/>
                                        <p:tgtEl>
                                          <p:spTgt spid="24"/>
                                        </p:tgtEl>
                                      </p:cBhvr>
                                    </p:animEffect>
                                  </p:childTnLst>
                                </p:cTn>
                              </p:par>
                              <p:par>
                                <p:cTn id="15" presetID="6" presetClass="entr" presetSubtype="32"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out)">
                                      <p:cBhvr>
                                        <p:cTn id="17" dur="2000"/>
                                        <p:tgtEl>
                                          <p:spTgt spid="31"/>
                                        </p:tgtEl>
                                      </p:cBhvr>
                                    </p:animEffect>
                                  </p:childTnLst>
                                </p:cTn>
                              </p:par>
                            </p:childTnLst>
                          </p:cTn>
                        </p:par>
                        <p:par>
                          <p:cTn id="18" fill="hold">
                            <p:stCondLst>
                              <p:cond delay="4000"/>
                            </p:stCondLst>
                            <p:childTnLst>
                              <p:par>
                                <p:cTn id="19" presetID="9"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1500"/>
                                        <p:tgtEl>
                                          <p:spTgt spid="28"/>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out)">
                                      <p:cBhvr>
                                        <p:cTn id="24" dur="2000"/>
                                        <p:tgtEl>
                                          <p:spTgt spid="35"/>
                                        </p:tgtEl>
                                      </p:cBhvr>
                                    </p:animEffect>
                                  </p:childTnLst>
                                </p:cTn>
                              </p:par>
                            </p:childTnLst>
                          </p:cTn>
                        </p:par>
                        <p:par>
                          <p:cTn id="25" fill="hold">
                            <p:stCondLst>
                              <p:cond delay="6000"/>
                            </p:stCondLst>
                            <p:childTnLst>
                              <p:par>
                                <p:cTn id="26" presetID="9"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1500"/>
                                        <p:tgtEl>
                                          <p:spTgt spid="25"/>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ircle(out)">
                                      <p:cBhvr>
                                        <p:cTn id="31" dur="2000"/>
                                        <p:tgtEl>
                                          <p:spTgt spid="32"/>
                                        </p:tgtEl>
                                      </p:cBhvr>
                                    </p:animEffect>
                                  </p:childTnLst>
                                </p:cTn>
                              </p:par>
                            </p:childTnLst>
                          </p:cTn>
                        </p:par>
                        <p:par>
                          <p:cTn id="32" fill="hold">
                            <p:stCondLst>
                              <p:cond delay="8000"/>
                            </p:stCondLst>
                            <p:childTnLst>
                              <p:par>
                                <p:cTn id="33" presetID="9"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1500"/>
                                        <p:tgtEl>
                                          <p:spTgt spid="27"/>
                                        </p:tgtEl>
                                      </p:cBhvr>
                                    </p:animEffect>
                                  </p:childTnLst>
                                </p:cTn>
                              </p:par>
                              <p:par>
                                <p:cTn id="36" presetID="6" presetClass="entr" presetSubtype="32"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circle(out)">
                                      <p:cBhvr>
                                        <p:cTn id="38" dur="20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out)">
                                      <p:cBhvr>
                                        <p:cTn id="43" dur="2000"/>
                                        <p:tgtEl>
                                          <p:spTgt spid="3"/>
                                        </p:tgtEl>
                                      </p:cBhvr>
                                    </p:animEffect>
                                  </p:childTnLst>
                                </p:cTn>
                              </p:par>
                              <p:par>
                                <p:cTn id="44" presetID="42" presetClass="entr" presetSubtype="0" fill="hold" nodeType="withEffect">
                                  <p:stCondLst>
                                    <p:cond delay="10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2" grpId="0" animBg="1"/>
      <p:bldP spid="2" grpId="0" animBg="1"/>
      <p:bldP spid="31" grpId="0" animBg="1"/>
      <p:bldP spid="33"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a:ln>
            <a:noFill/>
          </a:ln>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B89E0E0-A713-4432-8044-BF711809CB23}"/>
              </a:ext>
            </a:extLst>
          </p:cNvPr>
          <p:cNvSpPr txBox="1"/>
          <p:nvPr/>
        </p:nvSpPr>
        <p:spPr>
          <a:xfrm>
            <a:off x="-2878" y="887650"/>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A God of Order</a:t>
            </a:r>
          </a:p>
        </p:txBody>
      </p:sp>
      <p:sp>
        <p:nvSpPr>
          <p:cNvPr id="9" name="CaixaDeTexto 5">
            <a:extLst>
              <a:ext uri="{FF2B5EF4-FFF2-40B4-BE49-F238E27FC236}">
                <a16:creationId xmlns:a16="http://schemas.microsoft.com/office/drawing/2014/main" id="{F2649276-817C-4CC8-B57C-6AA10F6B64C1}"/>
              </a:ext>
            </a:extLst>
          </p:cNvPr>
          <p:cNvSpPr txBox="1"/>
          <p:nvPr/>
        </p:nvSpPr>
        <p:spPr>
          <a:xfrm>
            <a:off x="272276" y="1402565"/>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rPr>
              <a:t>The </a:t>
            </a:r>
            <a:r>
              <a:rPr lang="pt-BR" sz="2400" dirty="0" err="1">
                <a:solidFill>
                  <a:srgbClr val="FFFF00"/>
                </a:solidFill>
                <a:latin typeface="Georgia" panose="02040502050405020303" pitchFamily="18" charset="0"/>
              </a:rPr>
              <a:t>commandments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give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order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ordain</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organize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creation</a:t>
            </a:r>
            <a:endParaRPr lang="pt-BR" sz="2400" dirty="0">
              <a:solidFill>
                <a:srgbClr val="FFFF00"/>
              </a:solidFill>
              <a:latin typeface="Georgia" panose="02040502050405020303" pitchFamily="18" charset="0"/>
            </a:endParaRPr>
          </a:p>
        </p:txBody>
      </p:sp>
      <p:sp>
        <p:nvSpPr>
          <p:cNvPr id="10" name="CaixaDeTexto 5">
            <a:extLst>
              <a:ext uri="{FF2B5EF4-FFF2-40B4-BE49-F238E27FC236}">
                <a16:creationId xmlns:a16="http://schemas.microsoft.com/office/drawing/2014/main" id="{05F51986-FB05-4B87-943F-C6633B7F98E0}"/>
              </a:ext>
            </a:extLst>
          </p:cNvPr>
          <p:cNvSpPr txBox="1"/>
          <p:nvPr/>
        </p:nvSpPr>
        <p:spPr>
          <a:xfrm>
            <a:off x="274548" y="1800629"/>
            <a:ext cx="11707690" cy="461665"/>
          </a:xfrm>
          <a:prstGeom prst="rect">
            <a:avLst/>
          </a:prstGeom>
          <a:noFill/>
        </p:spPr>
        <p:txBody>
          <a:bodyPr wrap="square" rtlCol="0">
            <a:spAutoFit/>
          </a:bodyPr>
          <a:lstStyle/>
          <a:p>
            <a:r>
              <a:rPr lang="pt-BR" sz="2400" b="1" i="1" dirty="0" err="1">
                <a:solidFill>
                  <a:srgbClr val="FFFF00"/>
                </a:solidFill>
                <a:latin typeface="Georgia" panose="02040502050405020303" pitchFamily="18" charset="0"/>
              </a:rPr>
              <a:t>Disorder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result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disobedience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Creator’s</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orders</a:t>
            </a:r>
            <a:endParaRPr lang="pt-BR" sz="2400" dirty="0">
              <a:solidFill>
                <a:srgbClr val="FFFF00"/>
              </a:solidFill>
              <a:latin typeface="Georgia" panose="02040502050405020303" pitchFamily="18" charset="0"/>
            </a:endParaRPr>
          </a:p>
        </p:txBody>
      </p:sp>
      <p:sp>
        <p:nvSpPr>
          <p:cNvPr id="11" name="Rectangle 10">
            <a:extLst>
              <a:ext uri="{FF2B5EF4-FFF2-40B4-BE49-F238E27FC236}">
                <a16:creationId xmlns:a16="http://schemas.microsoft.com/office/drawing/2014/main" id="{13FF9C72-EA78-4028-BEB7-54FE1816B87E}"/>
              </a:ext>
            </a:extLst>
          </p:cNvPr>
          <p:cNvSpPr/>
          <p:nvPr/>
        </p:nvSpPr>
        <p:spPr>
          <a:xfrm>
            <a:off x="273923" y="2205505"/>
            <a:ext cx="11619297" cy="738664"/>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en-US" sz="2100" b="1" i="1" dirty="0">
                <a:solidFill>
                  <a:srgbClr val="FFFF00"/>
                </a:solidFill>
                <a:latin typeface="Georgia" panose="02040502050405020303" pitchFamily="18" charset="0"/>
              </a:rPr>
              <a:t>Because</a:t>
            </a:r>
            <a:r>
              <a:rPr lang="en-US" sz="2100" b="1" dirty="0">
                <a:solidFill>
                  <a:schemeClr val="bg1"/>
                </a:solidFill>
                <a:latin typeface="Georgia" panose="02040502050405020303" pitchFamily="18" charset="0"/>
              </a:rPr>
              <a:t> you have heeded the voice of your wife, and have eaten from the tree of which </a:t>
            </a:r>
            <a:r>
              <a:rPr lang="en-US" sz="2100" b="1" i="1" dirty="0">
                <a:solidFill>
                  <a:srgbClr val="FFFF00"/>
                </a:solidFill>
                <a:latin typeface="Georgia" panose="02040502050405020303" pitchFamily="18" charset="0"/>
              </a:rPr>
              <a:t>I commanded you </a:t>
            </a:r>
            <a:r>
              <a:rPr lang="en-US" sz="2100" b="1" dirty="0">
                <a:solidFill>
                  <a:schemeClr val="bg1"/>
                </a:solidFill>
                <a:latin typeface="Georgia" panose="02040502050405020303" pitchFamily="18" charset="0"/>
              </a:rPr>
              <a:t>…</a:t>
            </a:r>
            <a:r>
              <a:rPr lang="en-US" sz="2100" b="1" i="1" dirty="0">
                <a:solidFill>
                  <a:srgbClr val="FFFF00"/>
                </a:solidFill>
                <a:latin typeface="Georgia" panose="02040502050405020303" pitchFamily="18" charset="0"/>
              </a:rPr>
              <a:t>cursed</a:t>
            </a:r>
            <a:r>
              <a:rPr lang="en-US" sz="2100" b="1" dirty="0">
                <a:solidFill>
                  <a:schemeClr val="bg1"/>
                </a:solidFill>
                <a:latin typeface="Georgia" panose="02040502050405020303" pitchFamily="18" charset="0"/>
              </a:rPr>
              <a:t> is the ground </a:t>
            </a:r>
            <a:r>
              <a:rPr lang="en-US" sz="2100" b="1" i="1" dirty="0">
                <a:solidFill>
                  <a:srgbClr val="FFFF00"/>
                </a:solidFill>
                <a:latin typeface="Georgia" panose="02040502050405020303" pitchFamily="18" charset="0"/>
              </a:rPr>
              <a:t>for your sake</a:t>
            </a:r>
            <a:r>
              <a:rPr lang="pt-BR" sz="2100" b="1" dirty="0">
                <a:solidFill>
                  <a:schemeClr val="bg1"/>
                </a:solidFill>
                <a:latin typeface="Georgia" panose="02040502050405020303" pitchFamily="18" charset="0"/>
              </a:rPr>
              <a:t>”                 Genesis 3:17</a:t>
            </a:r>
          </a:p>
        </p:txBody>
      </p:sp>
      <p:sp>
        <p:nvSpPr>
          <p:cNvPr id="12" name="Rectangle 11">
            <a:extLst>
              <a:ext uri="{FF2B5EF4-FFF2-40B4-BE49-F238E27FC236}">
                <a16:creationId xmlns:a16="http://schemas.microsoft.com/office/drawing/2014/main" id="{78EDD32D-AEF7-40AD-AE26-AB362688021A}"/>
              </a:ext>
            </a:extLst>
          </p:cNvPr>
          <p:cNvSpPr/>
          <p:nvPr/>
        </p:nvSpPr>
        <p:spPr>
          <a:xfrm>
            <a:off x="272275" y="2920812"/>
            <a:ext cx="11619297" cy="1400383"/>
          </a:xfrm>
          <a:prstGeom prst="rect">
            <a:avLst/>
          </a:prstGeom>
        </p:spPr>
        <p:txBody>
          <a:bodyPr wrap="square">
            <a:spAutoFit/>
          </a:bodyPr>
          <a:lstStyle/>
          <a:p>
            <a:pPr algn="just"/>
            <a:r>
              <a:rPr lang="pt-BR" sz="22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Then Nadab and Abihu, the sons of Aaron, each took his censer and put fire in it, put incense on it, and </a:t>
            </a:r>
            <a:r>
              <a:rPr lang="en-US" sz="2100" b="1" i="1" dirty="0">
                <a:solidFill>
                  <a:srgbClr val="FFFF00"/>
                </a:solidFill>
                <a:latin typeface="Georgia" panose="02040502050405020303" pitchFamily="18" charset="0"/>
              </a:rPr>
              <a:t>offered profane fire </a:t>
            </a:r>
            <a:r>
              <a:rPr lang="en-US" sz="2100" b="1" dirty="0">
                <a:solidFill>
                  <a:schemeClr val="bg1"/>
                </a:solidFill>
                <a:latin typeface="Georgia" panose="02040502050405020303" pitchFamily="18" charset="0"/>
              </a:rPr>
              <a:t>before the LORD, </a:t>
            </a:r>
            <a:r>
              <a:rPr lang="en-US" sz="2100" b="1" i="1" dirty="0">
                <a:solidFill>
                  <a:srgbClr val="FFFF00"/>
                </a:solidFill>
                <a:latin typeface="Georgia" panose="02040502050405020303" pitchFamily="18" charset="0"/>
              </a:rPr>
              <a:t>which He had not commanded</a:t>
            </a:r>
            <a:r>
              <a:rPr lang="en-US" sz="2100" b="1" dirty="0">
                <a:solidFill>
                  <a:schemeClr val="bg1"/>
                </a:solidFill>
                <a:latin typeface="Georgia" panose="02040502050405020303" pitchFamily="18" charset="0"/>
              </a:rPr>
              <a:t> them.</a:t>
            </a:r>
            <a:r>
              <a:rPr lang="pt-BR" sz="2100" b="1" dirty="0">
                <a:solidFill>
                  <a:schemeClr val="bg1"/>
                </a:solidFill>
                <a:latin typeface="Georgia" panose="02040502050405020303" pitchFamily="18" charset="0"/>
              </a:rPr>
              <a:t> </a:t>
            </a:r>
            <a:r>
              <a:rPr lang="en-US" sz="2100" b="1" i="1" dirty="0">
                <a:solidFill>
                  <a:srgbClr val="FFFF00"/>
                </a:solidFill>
                <a:latin typeface="Georgia" panose="02040502050405020303" pitchFamily="18" charset="0"/>
              </a:rPr>
              <a:t>So</a:t>
            </a:r>
            <a:r>
              <a:rPr lang="en-US" sz="2100" b="1" dirty="0">
                <a:solidFill>
                  <a:schemeClr val="bg1"/>
                </a:solidFill>
                <a:latin typeface="Georgia" panose="02040502050405020303" pitchFamily="18" charset="0"/>
              </a:rPr>
              <a:t> </a:t>
            </a:r>
            <a:r>
              <a:rPr lang="en-US" sz="2100" b="1" i="1" dirty="0">
                <a:solidFill>
                  <a:srgbClr val="FFFF00"/>
                </a:solidFill>
                <a:latin typeface="Georgia" panose="02040502050405020303" pitchFamily="18" charset="0"/>
              </a:rPr>
              <a:t>fire went out from the LORD and devoured them, and they died before the LORD</a:t>
            </a:r>
            <a:r>
              <a:rPr lang="en-US" sz="2100" b="1" dirty="0">
                <a:solidFill>
                  <a:schemeClr val="bg1"/>
                </a:solidFill>
                <a:latin typeface="Georgia" panose="02040502050405020303" pitchFamily="18" charset="0"/>
              </a:rPr>
              <a:t>.</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Leviticus</a:t>
            </a:r>
            <a:r>
              <a:rPr lang="pt-BR" sz="2100" b="1" dirty="0">
                <a:solidFill>
                  <a:schemeClr val="bg1"/>
                </a:solidFill>
                <a:latin typeface="Georgia" panose="02040502050405020303" pitchFamily="18" charset="0"/>
              </a:rPr>
              <a:t> 10:1-2</a:t>
            </a:r>
          </a:p>
        </p:txBody>
      </p:sp>
      <p:sp>
        <p:nvSpPr>
          <p:cNvPr id="13" name="Rectangle 12">
            <a:extLst>
              <a:ext uri="{FF2B5EF4-FFF2-40B4-BE49-F238E27FC236}">
                <a16:creationId xmlns:a16="http://schemas.microsoft.com/office/drawing/2014/main" id="{9772101A-EC99-4042-976F-66FCD350EEBD}"/>
              </a:ext>
            </a:extLst>
          </p:cNvPr>
          <p:cNvSpPr/>
          <p:nvPr/>
        </p:nvSpPr>
        <p:spPr>
          <a:xfrm>
            <a:off x="3207224" y="4255923"/>
            <a:ext cx="8684348" cy="738664"/>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pt-BR" sz="2100" b="1" dirty="0" err="1">
                <a:solidFill>
                  <a:schemeClr val="bg1"/>
                </a:solidFill>
                <a:latin typeface="Georgia" panose="02040502050405020303" pitchFamily="18" charset="0"/>
              </a:rPr>
              <a:t>But</a:t>
            </a:r>
            <a:r>
              <a:rPr lang="pt-BR" sz="2100" b="1" dirty="0">
                <a:solidFill>
                  <a:schemeClr val="bg1"/>
                </a:solidFill>
                <a:latin typeface="Georgia" panose="02040502050405020303" pitchFamily="18" charset="0"/>
              </a:rPr>
              <a:t> </a:t>
            </a:r>
            <a:r>
              <a:rPr lang="en-US" sz="2100" b="1" dirty="0">
                <a:solidFill>
                  <a:schemeClr val="bg1"/>
                </a:solidFill>
                <a:latin typeface="Georgia" panose="02040502050405020303" pitchFamily="18" charset="0"/>
              </a:rPr>
              <a:t>we command you, brethren…that you </a:t>
            </a:r>
            <a:r>
              <a:rPr lang="en-US" sz="2100" b="1" i="1" dirty="0">
                <a:solidFill>
                  <a:srgbClr val="FFFF00"/>
                </a:solidFill>
                <a:latin typeface="Georgia" panose="02040502050405020303" pitchFamily="18" charset="0"/>
              </a:rPr>
              <a:t>withdraw from </a:t>
            </a:r>
            <a:r>
              <a:rPr lang="en-US" sz="2100" b="1" dirty="0">
                <a:solidFill>
                  <a:schemeClr val="bg1"/>
                </a:solidFill>
                <a:latin typeface="Georgia" panose="02040502050405020303" pitchFamily="18" charset="0"/>
              </a:rPr>
              <a:t>every brother who walks </a:t>
            </a:r>
            <a:r>
              <a:rPr lang="en-US" sz="2100" b="1" i="1" dirty="0">
                <a:solidFill>
                  <a:srgbClr val="FFFF00"/>
                </a:solidFill>
                <a:latin typeface="Georgia" panose="02040502050405020303" pitchFamily="18" charset="0"/>
              </a:rPr>
              <a:t>disorderly</a:t>
            </a:r>
            <a:r>
              <a:rPr lang="pt-BR" sz="2100" b="1" dirty="0">
                <a:solidFill>
                  <a:schemeClr val="bg1"/>
                </a:solidFill>
                <a:latin typeface="Georgia" panose="02040502050405020303" pitchFamily="18" charset="0"/>
              </a:rPr>
              <a:t>...”       2 </a:t>
            </a:r>
            <a:r>
              <a:rPr lang="pt-BR" sz="2100" b="1" dirty="0" err="1">
                <a:solidFill>
                  <a:schemeClr val="bg1"/>
                </a:solidFill>
                <a:latin typeface="Georgia" panose="02040502050405020303" pitchFamily="18" charset="0"/>
              </a:rPr>
              <a:t>Thessalonians</a:t>
            </a:r>
            <a:r>
              <a:rPr lang="pt-BR" sz="2100" b="1" dirty="0">
                <a:solidFill>
                  <a:schemeClr val="bg1"/>
                </a:solidFill>
                <a:latin typeface="Georgia" panose="02040502050405020303" pitchFamily="18" charset="0"/>
              </a:rPr>
              <a:t> 3:6</a:t>
            </a:r>
          </a:p>
        </p:txBody>
      </p:sp>
      <p:sp>
        <p:nvSpPr>
          <p:cNvPr id="14" name="Rectangle 13">
            <a:extLst>
              <a:ext uri="{FF2B5EF4-FFF2-40B4-BE49-F238E27FC236}">
                <a16:creationId xmlns:a16="http://schemas.microsoft.com/office/drawing/2014/main" id="{AEBA0D64-C554-40AD-9EF0-98D321C1057D}"/>
              </a:ext>
            </a:extLst>
          </p:cNvPr>
          <p:cNvSpPr/>
          <p:nvPr/>
        </p:nvSpPr>
        <p:spPr>
          <a:xfrm>
            <a:off x="3209496" y="4967881"/>
            <a:ext cx="8684348" cy="1061829"/>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Sodom and Gomorrah… having given themselves over to </a:t>
            </a:r>
            <a:r>
              <a:rPr lang="en-US" sz="2100" b="1" i="1" dirty="0">
                <a:solidFill>
                  <a:srgbClr val="FFFF00"/>
                </a:solidFill>
                <a:latin typeface="Georgia" panose="02040502050405020303" pitchFamily="18" charset="0"/>
              </a:rPr>
              <a:t>sexual immorality</a:t>
            </a:r>
            <a:r>
              <a:rPr lang="en-US" sz="2100" b="1" dirty="0">
                <a:solidFill>
                  <a:schemeClr val="bg1"/>
                </a:solidFill>
                <a:latin typeface="Georgia" panose="02040502050405020303" pitchFamily="18" charset="0"/>
              </a:rPr>
              <a:t>… are set forth as </a:t>
            </a:r>
            <a:r>
              <a:rPr lang="en-US" sz="2100" b="1" i="1" dirty="0">
                <a:solidFill>
                  <a:srgbClr val="FFFF00"/>
                </a:solidFill>
                <a:latin typeface="Georgia" panose="02040502050405020303" pitchFamily="18" charset="0"/>
              </a:rPr>
              <a:t>an example</a:t>
            </a:r>
            <a:r>
              <a:rPr lang="en-US" sz="2100" b="1" dirty="0">
                <a:solidFill>
                  <a:srgbClr val="FFFF00"/>
                </a:solidFill>
                <a:latin typeface="Georgia" panose="02040502050405020303" pitchFamily="18" charset="0"/>
              </a:rPr>
              <a:t>,</a:t>
            </a:r>
            <a:r>
              <a:rPr lang="en-US" sz="2100" b="1" dirty="0">
                <a:solidFill>
                  <a:schemeClr val="bg1"/>
                </a:solidFill>
                <a:latin typeface="Georgia" panose="02040502050405020303" pitchFamily="18" charset="0"/>
              </a:rPr>
              <a:t> </a:t>
            </a:r>
            <a:r>
              <a:rPr lang="en-US" sz="2100" b="1" i="1" dirty="0">
                <a:solidFill>
                  <a:srgbClr val="FFFF00"/>
                </a:solidFill>
                <a:latin typeface="Georgia" panose="02040502050405020303" pitchFamily="18" charset="0"/>
              </a:rPr>
              <a:t>suffering the vengeance of eternal fire</a:t>
            </a:r>
            <a:r>
              <a:rPr lang="en-US" sz="2100" b="1" dirty="0">
                <a:solidFill>
                  <a:schemeClr val="bg1"/>
                </a:solidFill>
                <a:latin typeface="Georgia" panose="02040502050405020303" pitchFamily="18" charset="0"/>
              </a:rPr>
              <a:t>.</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Jude</a:t>
            </a:r>
            <a:r>
              <a:rPr lang="pt-BR" sz="2100" b="1" dirty="0">
                <a:solidFill>
                  <a:schemeClr val="bg1"/>
                </a:solidFill>
                <a:latin typeface="Georgia" panose="02040502050405020303" pitchFamily="18" charset="0"/>
              </a:rPr>
              <a:t> 7</a:t>
            </a: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solidFill>
            <a:schemeClr val="tx1"/>
          </a:solidFill>
          <a:ln>
            <a:noFill/>
          </a:ln>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15" name="Star: 24 Points 14">
            <a:extLst>
              <a:ext uri="{FF2B5EF4-FFF2-40B4-BE49-F238E27FC236}">
                <a16:creationId xmlns:a16="http://schemas.microsoft.com/office/drawing/2014/main" id="{C08A7F6E-D01D-4080-AAC2-0A4D6DA94790}"/>
              </a:ext>
            </a:extLst>
          </p:cNvPr>
          <p:cNvSpPr/>
          <p:nvPr/>
        </p:nvSpPr>
        <p:spPr>
          <a:xfrm rot="20986056">
            <a:off x="-902903" y="3463272"/>
            <a:ext cx="5962108" cy="3948873"/>
          </a:xfrm>
          <a:prstGeom prst="star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Multiply this</a:t>
            </a:r>
          </a:p>
          <a:p>
            <a:pPr algn="ctr"/>
            <a:r>
              <a:rPr lang="en-US" sz="2000" b="1" dirty="0">
                <a:latin typeface="Georgia" panose="02040502050405020303" pitchFamily="18" charset="0"/>
              </a:rPr>
              <a:t>by 7.3 billion people on earth today (or by all who have ever lived and sinned!) It would be just what we see:</a:t>
            </a:r>
          </a:p>
          <a:p>
            <a:pPr algn="ctr"/>
            <a:r>
              <a:rPr lang="en-US" sz="3200" b="1" i="1" dirty="0">
                <a:latin typeface="Georgia" panose="02040502050405020303" pitchFamily="18" charset="0"/>
              </a:rPr>
              <a:t>chaos!</a:t>
            </a:r>
          </a:p>
        </p:txBody>
      </p:sp>
    </p:spTree>
    <p:extLst>
      <p:ext uri="{BB962C8B-B14F-4D97-AF65-F5344CB8AC3E}">
        <p14:creationId xmlns:p14="http://schemas.microsoft.com/office/powerpoint/2010/main" val="18990739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out)">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98834F1A-1454-4BA7-8E39-5B0A26E493C1}"/>
              </a:ext>
            </a:extLst>
          </p:cNvPr>
          <p:cNvSpPr txBox="1"/>
          <p:nvPr/>
        </p:nvSpPr>
        <p:spPr>
          <a:xfrm>
            <a:off x="5711686" y="2350829"/>
            <a:ext cx="6294782" cy="584775"/>
          </a:xfrm>
          <a:prstGeom prst="rect">
            <a:avLst/>
          </a:prstGeom>
          <a:noFill/>
        </p:spPr>
        <p:txBody>
          <a:bodyPr wrap="square" rtlCol="0">
            <a:spAutoFit/>
          </a:bodyPr>
          <a:lstStyle/>
          <a:p>
            <a:r>
              <a:rPr lang="en-US" sz="3200" dirty="0">
                <a:latin typeface="Sylfaen" panose="010A0502050306030303" pitchFamily="18" charset="0"/>
              </a:rPr>
              <a:t>“...and let the dry land appear” [v9]</a:t>
            </a:r>
          </a:p>
        </p:txBody>
      </p:sp>
      <p:sp>
        <p:nvSpPr>
          <p:cNvPr id="27" name="Rectangle: Rounded Corners 26">
            <a:extLst>
              <a:ext uri="{FF2B5EF4-FFF2-40B4-BE49-F238E27FC236}">
                <a16:creationId xmlns:a16="http://schemas.microsoft.com/office/drawing/2014/main" id="{185E31C6-A357-4546-A49F-6B8A9CF4FE0C}"/>
              </a:ext>
            </a:extLst>
          </p:cNvPr>
          <p:cNvSpPr/>
          <p:nvPr/>
        </p:nvSpPr>
        <p:spPr>
          <a:xfrm>
            <a:off x="5719102" y="2821586"/>
            <a:ext cx="3673155" cy="943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i="1" dirty="0">
                <a:solidFill>
                  <a:schemeClr val="tx1"/>
                </a:solidFill>
                <a:latin typeface="Georgia" panose="02040502050405020303" pitchFamily="18" charset="0"/>
              </a:rPr>
              <a:t>The God of order </a:t>
            </a:r>
            <a:r>
              <a:rPr lang="en-US" sz="1900" dirty="0">
                <a:solidFill>
                  <a:schemeClr val="tx1"/>
                </a:solidFill>
                <a:latin typeface="Georgia" panose="02040502050405020303" pitchFamily="18" charset="0"/>
              </a:rPr>
              <a:t>establishes a </a:t>
            </a:r>
            <a:r>
              <a:rPr lang="en-US" sz="1900" b="1" i="1" dirty="0">
                <a:solidFill>
                  <a:schemeClr val="tx1"/>
                </a:solidFill>
                <a:latin typeface="Georgia" panose="02040502050405020303" pitchFamily="18" charset="0"/>
              </a:rPr>
              <a:t>natural law </a:t>
            </a:r>
            <a:r>
              <a:rPr lang="en-US" sz="1900" dirty="0">
                <a:solidFill>
                  <a:schemeClr val="tx1"/>
                </a:solidFill>
                <a:latin typeface="Georgia" panose="02040502050405020303" pitchFamily="18" charset="0"/>
              </a:rPr>
              <a:t>to govern the reproduction of plant species</a:t>
            </a:r>
          </a:p>
        </p:txBody>
      </p:sp>
      <p:sp>
        <p:nvSpPr>
          <p:cNvPr id="39" name="Rectangle: Rounded Corners 38">
            <a:extLst>
              <a:ext uri="{FF2B5EF4-FFF2-40B4-BE49-F238E27FC236}">
                <a16:creationId xmlns:a16="http://schemas.microsoft.com/office/drawing/2014/main" id="{791DD0A6-C02B-4856-AE27-700E09EE5DF7}"/>
              </a:ext>
            </a:extLst>
          </p:cNvPr>
          <p:cNvSpPr/>
          <p:nvPr/>
        </p:nvSpPr>
        <p:spPr>
          <a:xfrm>
            <a:off x="5102876" y="4199202"/>
            <a:ext cx="5459107" cy="127232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Sylfaen" panose="010A0502050306030303" pitchFamily="18" charset="0"/>
            </a:endParaRPr>
          </a:p>
          <a:p>
            <a:pPr algn="ctr"/>
            <a:endParaRPr lang="en-US" sz="2500" b="1" dirty="0">
              <a:latin typeface="Sylfaen" panose="010A0502050306030303" pitchFamily="18" charset="0"/>
            </a:endParaRPr>
          </a:p>
          <a:p>
            <a:pPr algn="ctr"/>
            <a:endParaRPr lang="en-US" sz="2500" b="1" dirty="0">
              <a:latin typeface="Sylfaen" panose="010A0502050306030303" pitchFamily="18" charset="0"/>
            </a:endParaRPr>
          </a:p>
          <a:p>
            <a:pPr algn="ctr"/>
            <a:r>
              <a:rPr lang="en-US" sz="2500" b="1" dirty="0">
                <a:latin typeface="Sylfaen" panose="010A0502050306030303" pitchFamily="18" charset="0"/>
              </a:rPr>
              <a:t>A law so efficient we will see it again!</a:t>
            </a:r>
          </a:p>
          <a:p>
            <a:pPr algn="ctr"/>
            <a:endParaRPr lang="en-US" sz="2500" b="1" dirty="0"/>
          </a:p>
        </p:txBody>
      </p:sp>
      <p:pic>
        <p:nvPicPr>
          <p:cNvPr id="26" name="Picture 25">
            <a:extLst>
              <a:ext uri="{FF2B5EF4-FFF2-40B4-BE49-F238E27FC236}">
                <a16:creationId xmlns:a16="http://schemas.microsoft.com/office/drawing/2014/main" id="{AFE531F3-6172-4F86-82F6-AB4897BA8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224" y="4755987"/>
            <a:ext cx="9368857" cy="2667619"/>
          </a:xfrm>
          <a:prstGeom prst="rect">
            <a:avLst/>
          </a:prstGeom>
        </p:spPr>
      </p:pic>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latin typeface="Segoe Print" panose="02000600000000000000" pitchFamily="2" charset="0"/>
              </a:rPr>
              <a:t>The Nature of God</a:t>
            </a:r>
            <a:endParaRPr lang="en-US" sz="6000" dirty="0">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830997"/>
          </a:xfrm>
          <a:prstGeom prst="rect">
            <a:avLst/>
          </a:prstGeom>
          <a:solidFill>
            <a:schemeClr val="bg1"/>
          </a:solidFill>
        </p:spPr>
        <p:txBody>
          <a:bodyPr wrap="square" rtlCol="0">
            <a:spAutoFit/>
          </a:bodyPr>
          <a:lstStyle/>
          <a:p>
            <a:pPr algn="ctr"/>
            <a:r>
              <a:rPr lang="en-US" sz="4000" b="1" dirty="0">
                <a:latin typeface="Segoe Print" panose="02000600000000000000" pitchFamily="2" charset="0"/>
              </a:rPr>
              <a:t>Genesis 1</a:t>
            </a:r>
          </a:p>
          <a:p>
            <a:pPr algn="ctr"/>
            <a:endParaRPr lang="en-US" sz="800" dirty="0">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tx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09DECC-EB73-4B40-9BA9-B0523A0BBBEA}"/>
              </a:ext>
            </a:extLst>
          </p:cNvPr>
          <p:cNvSpPr txBox="1"/>
          <p:nvPr/>
        </p:nvSpPr>
        <p:spPr>
          <a:xfrm>
            <a:off x="212035" y="886472"/>
            <a:ext cx="5883965" cy="646331"/>
          </a:xfrm>
          <a:prstGeom prst="rect">
            <a:avLst/>
          </a:prstGeom>
          <a:noFill/>
        </p:spPr>
        <p:txBody>
          <a:bodyPr wrap="square" rtlCol="0">
            <a:spAutoFit/>
          </a:bodyPr>
          <a:lstStyle/>
          <a:p>
            <a:r>
              <a:rPr lang="en-US" sz="3600" b="1" u="sng" dirty="0">
                <a:latin typeface="Sylfaen" panose="010A0502050306030303" pitchFamily="18" charset="0"/>
              </a:rPr>
              <a:t>Genesis 1:6-13</a:t>
            </a:r>
          </a:p>
        </p:txBody>
      </p:sp>
      <p:sp>
        <p:nvSpPr>
          <p:cNvPr id="24" name="TextBox 23">
            <a:extLst>
              <a:ext uri="{FF2B5EF4-FFF2-40B4-BE49-F238E27FC236}">
                <a16:creationId xmlns:a16="http://schemas.microsoft.com/office/drawing/2014/main" id="{AF85D080-527A-4E65-8815-EBAC06D6674E}"/>
              </a:ext>
            </a:extLst>
          </p:cNvPr>
          <p:cNvSpPr txBox="1"/>
          <p:nvPr/>
        </p:nvSpPr>
        <p:spPr>
          <a:xfrm>
            <a:off x="205411" y="1409929"/>
            <a:ext cx="11370365" cy="584775"/>
          </a:xfrm>
          <a:prstGeom prst="rect">
            <a:avLst/>
          </a:prstGeom>
          <a:noFill/>
        </p:spPr>
        <p:txBody>
          <a:bodyPr wrap="square" rtlCol="0">
            <a:spAutoFit/>
          </a:bodyPr>
          <a:lstStyle/>
          <a:p>
            <a:r>
              <a:rPr lang="en-US" sz="3200" dirty="0">
                <a:latin typeface="Sylfaen" panose="010A0502050306030303" pitchFamily="18" charset="0"/>
              </a:rPr>
              <a:t>“Let there be a firmament…” [v6]</a:t>
            </a:r>
          </a:p>
        </p:txBody>
      </p:sp>
      <p:sp>
        <p:nvSpPr>
          <p:cNvPr id="25" name="TextBox 24">
            <a:extLst>
              <a:ext uri="{FF2B5EF4-FFF2-40B4-BE49-F238E27FC236}">
                <a16:creationId xmlns:a16="http://schemas.microsoft.com/office/drawing/2014/main" id="{F1B5EE56-DE96-461B-BBCA-2343F9986C23}"/>
              </a:ext>
            </a:extLst>
          </p:cNvPr>
          <p:cNvSpPr txBox="1"/>
          <p:nvPr/>
        </p:nvSpPr>
        <p:spPr>
          <a:xfrm>
            <a:off x="212039" y="1880380"/>
            <a:ext cx="11370365" cy="584775"/>
          </a:xfrm>
          <a:prstGeom prst="rect">
            <a:avLst/>
          </a:prstGeom>
          <a:noFill/>
        </p:spPr>
        <p:txBody>
          <a:bodyPr wrap="square" rtlCol="0">
            <a:spAutoFit/>
          </a:bodyPr>
          <a:lstStyle/>
          <a:p>
            <a:r>
              <a:rPr lang="en-US" sz="3200" dirty="0">
                <a:latin typeface="Sylfaen" panose="010A0502050306030303" pitchFamily="18" charset="0"/>
              </a:rPr>
              <a:t>“Let the waters...be gathered together into one place...” [v9]</a:t>
            </a:r>
          </a:p>
        </p:txBody>
      </p:sp>
      <p:sp>
        <p:nvSpPr>
          <p:cNvPr id="19" name="TextBox 18">
            <a:extLst>
              <a:ext uri="{FF2B5EF4-FFF2-40B4-BE49-F238E27FC236}">
                <a16:creationId xmlns:a16="http://schemas.microsoft.com/office/drawing/2014/main" id="{CD8BF618-95BA-4F7F-A09E-75392457D339}"/>
              </a:ext>
            </a:extLst>
          </p:cNvPr>
          <p:cNvSpPr txBox="1"/>
          <p:nvPr/>
        </p:nvSpPr>
        <p:spPr>
          <a:xfrm>
            <a:off x="218668" y="2748399"/>
            <a:ext cx="5581223" cy="584775"/>
          </a:xfrm>
          <a:prstGeom prst="rect">
            <a:avLst/>
          </a:prstGeom>
          <a:noFill/>
        </p:spPr>
        <p:txBody>
          <a:bodyPr wrap="square" rtlCol="0">
            <a:spAutoFit/>
          </a:bodyPr>
          <a:lstStyle/>
          <a:p>
            <a:r>
              <a:rPr lang="en-US" sz="3200" dirty="0">
                <a:latin typeface="Sylfaen" panose="010A0502050306030303" pitchFamily="18" charset="0"/>
              </a:rPr>
              <a:t>“Let the earth bring forth grass,</a:t>
            </a: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2" name="Rectangle 1">
            <a:extLst>
              <a:ext uri="{FF2B5EF4-FFF2-40B4-BE49-F238E27FC236}">
                <a16:creationId xmlns:a16="http://schemas.microsoft.com/office/drawing/2014/main" id="{B717E3FB-6097-489F-8DF6-5FB2144D7B12}"/>
              </a:ext>
            </a:extLst>
          </p:cNvPr>
          <p:cNvSpPr/>
          <p:nvPr/>
        </p:nvSpPr>
        <p:spPr>
          <a:xfrm>
            <a:off x="1343873" y="3681660"/>
            <a:ext cx="7330853" cy="584775"/>
          </a:xfrm>
          <a:prstGeom prst="rect">
            <a:avLst/>
          </a:prstGeom>
        </p:spPr>
        <p:txBody>
          <a:bodyPr wrap="none">
            <a:spAutoFit/>
          </a:bodyPr>
          <a:lstStyle/>
          <a:p>
            <a:r>
              <a:rPr lang="en-US" sz="3200" dirty="0">
                <a:latin typeface="Sylfaen" panose="010A0502050306030303" pitchFamily="18" charset="0"/>
              </a:rPr>
              <a:t>and the fruit tree that yields fruit...” [v11]</a:t>
            </a:r>
            <a:endParaRPr lang="en-US" sz="3200" dirty="0"/>
          </a:p>
        </p:txBody>
      </p:sp>
      <p:pic>
        <p:nvPicPr>
          <p:cNvPr id="36" name="Picture 35">
            <a:extLst>
              <a:ext uri="{FF2B5EF4-FFF2-40B4-BE49-F238E27FC236}">
                <a16:creationId xmlns:a16="http://schemas.microsoft.com/office/drawing/2014/main" id="{876B3583-434A-44F5-A463-4E09E0026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8414" y="4269019"/>
            <a:ext cx="1051447" cy="1444798"/>
          </a:xfrm>
          <a:prstGeom prst="rect">
            <a:avLst/>
          </a:prstGeom>
        </p:spPr>
      </p:pic>
      <p:pic>
        <p:nvPicPr>
          <p:cNvPr id="10" name="Picture 9">
            <a:extLst>
              <a:ext uri="{FF2B5EF4-FFF2-40B4-BE49-F238E27FC236}">
                <a16:creationId xmlns:a16="http://schemas.microsoft.com/office/drawing/2014/main" id="{9B99A024-C079-445D-AD18-BA75F0A742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4296" y="1807331"/>
            <a:ext cx="2679934" cy="4036720"/>
          </a:xfrm>
          <a:prstGeom prst="rect">
            <a:avLst/>
          </a:prstGeom>
        </p:spPr>
      </p:pic>
      <p:sp>
        <p:nvSpPr>
          <p:cNvPr id="37" name="TextBox 36">
            <a:extLst>
              <a:ext uri="{FF2B5EF4-FFF2-40B4-BE49-F238E27FC236}">
                <a16:creationId xmlns:a16="http://schemas.microsoft.com/office/drawing/2014/main" id="{E27046EE-DE1D-481A-BD13-6554C87E5427}"/>
              </a:ext>
            </a:extLst>
          </p:cNvPr>
          <p:cNvSpPr txBox="1"/>
          <p:nvPr/>
        </p:nvSpPr>
        <p:spPr>
          <a:xfrm>
            <a:off x="1033672" y="3218849"/>
            <a:ext cx="5581224" cy="584775"/>
          </a:xfrm>
          <a:prstGeom prst="rect">
            <a:avLst/>
          </a:prstGeom>
          <a:noFill/>
        </p:spPr>
        <p:txBody>
          <a:bodyPr wrap="square" rtlCol="0">
            <a:spAutoFit/>
          </a:bodyPr>
          <a:lstStyle/>
          <a:p>
            <a:r>
              <a:rPr lang="en-US" sz="3200" dirty="0">
                <a:latin typeface="Sylfaen" panose="010A0502050306030303" pitchFamily="18" charset="0"/>
              </a:rPr>
              <a:t>   the herb that yields seed,</a:t>
            </a:r>
          </a:p>
        </p:txBody>
      </p:sp>
      <p:sp>
        <p:nvSpPr>
          <p:cNvPr id="38" name="TextBox 37">
            <a:extLst>
              <a:ext uri="{FF2B5EF4-FFF2-40B4-BE49-F238E27FC236}">
                <a16:creationId xmlns:a16="http://schemas.microsoft.com/office/drawing/2014/main" id="{4D1FAAAC-074E-4115-9979-CFE1AF8C5C12}"/>
              </a:ext>
            </a:extLst>
          </p:cNvPr>
          <p:cNvSpPr txBox="1"/>
          <p:nvPr/>
        </p:nvSpPr>
        <p:spPr>
          <a:xfrm>
            <a:off x="5102876" y="4156330"/>
            <a:ext cx="5579040" cy="830997"/>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“…whose seed is in itself </a:t>
            </a:r>
          </a:p>
          <a:p>
            <a:r>
              <a:rPr lang="en-US" sz="2400" dirty="0">
                <a:latin typeface="Sylfaen" panose="010A0502050306030303" pitchFamily="18" charset="0"/>
                <a:sym typeface="Wingdings" panose="05000000000000000000" pitchFamily="2" charset="2"/>
              </a:rPr>
              <a:t>                        </a:t>
            </a:r>
            <a:r>
              <a:rPr lang="en-US" sz="2400" b="1" i="1" dirty="0">
                <a:latin typeface="Sylfaen" panose="010A0502050306030303" pitchFamily="18" charset="0"/>
                <a:sym typeface="Wingdings" panose="05000000000000000000" pitchFamily="2" charset="2"/>
              </a:rPr>
              <a:t>according to its kind</a:t>
            </a:r>
            <a:r>
              <a:rPr lang="en-US" b="1" i="1" dirty="0">
                <a:latin typeface="Sylfaen" panose="010A0502050306030303" pitchFamily="18" charset="0"/>
                <a:sym typeface="Wingdings" panose="05000000000000000000" pitchFamily="2" charset="2"/>
              </a:rPr>
              <a:t> </a:t>
            </a:r>
            <a:r>
              <a:rPr lang="en-US" sz="2400" dirty="0">
                <a:latin typeface="Sylfaen" panose="010A0502050306030303" pitchFamily="18" charset="0"/>
                <a:sym typeface="Wingdings" panose="05000000000000000000" pitchFamily="2" charset="2"/>
              </a:rPr>
              <a:t>” [v12] </a:t>
            </a:r>
            <a:endParaRPr lang="en-US" sz="2400" dirty="0">
              <a:latin typeface="Sylfaen" panose="010A0502050306030303" pitchFamily="18" charset="0"/>
            </a:endParaRPr>
          </a:p>
        </p:txBody>
      </p:sp>
      <p:sp>
        <p:nvSpPr>
          <p:cNvPr id="3" name="Arrow: Down 2">
            <a:extLst>
              <a:ext uri="{FF2B5EF4-FFF2-40B4-BE49-F238E27FC236}">
                <a16:creationId xmlns:a16="http://schemas.microsoft.com/office/drawing/2014/main" id="{714F45F0-CACA-44B7-BD02-F4D03D4A3DD4}"/>
              </a:ext>
            </a:extLst>
          </p:cNvPr>
          <p:cNvSpPr/>
          <p:nvPr/>
        </p:nvSpPr>
        <p:spPr>
          <a:xfrm>
            <a:off x="8963368" y="3684379"/>
            <a:ext cx="477379" cy="79321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03944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1250"/>
                                        <p:tgtEl>
                                          <p:spTgt spid="36"/>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375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125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out)">
                                      <p:cBhvr>
                                        <p:cTn id="39" dur="2000"/>
                                        <p:tgtEl>
                                          <p:spTgt spid="27"/>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circle(out)">
                                      <p:cBhvr>
                                        <p:cTn id="46"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animBg="1"/>
      <p:bldP spid="19" grpId="0"/>
      <p:bldP spid="2" grpId="0"/>
      <p:bldP spid="37" grpId="0"/>
      <p:bldP spid="38"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C1BCF0-1427-4191-A6F0-F1A4DA6469CD}"/>
              </a:ext>
            </a:extLst>
          </p:cNvPr>
          <p:cNvSpPr txBox="1"/>
          <p:nvPr/>
        </p:nvSpPr>
        <p:spPr>
          <a:xfrm>
            <a:off x="251520" y="3455950"/>
            <a:ext cx="11516412" cy="523220"/>
          </a:xfrm>
          <a:prstGeom prst="rect">
            <a:avLst/>
          </a:prstGeom>
          <a:solidFill>
            <a:schemeClr val="accent1">
              <a:lumMod val="50000"/>
            </a:schemeClr>
          </a:solidFill>
        </p:spPr>
        <p:txBody>
          <a:bodyPr wrap="square" rtlCol="0">
            <a:spAutoFit/>
          </a:bodyPr>
          <a:lstStyle/>
          <a:p>
            <a:r>
              <a:rPr lang="en-US" sz="2800" dirty="0">
                <a:solidFill>
                  <a:schemeClr val="bg1"/>
                </a:solidFill>
                <a:sym typeface="Wingdings" panose="05000000000000000000" pitchFamily="2" charset="2"/>
              </a:rPr>
              <a:t> </a:t>
            </a:r>
            <a:r>
              <a:rPr lang="en-US" sz="2800" b="1" i="1" dirty="0">
                <a:solidFill>
                  <a:schemeClr val="bg1"/>
                </a:solidFill>
              </a:rPr>
              <a:t>God is a GOD OF ORDER (disobedience to his word brings disorder) [1:6-9]</a:t>
            </a:r>
          </a:p>
        </p:txBody>
      </p:sp>
      <p:sp>
        <p:nvSpPr>
          <p:cNvPr id="4" name="TextBox 3">
            <a:extLst>
              <a:ext uri="{FF2B5EF4-FFF2-40B4-BE49-F238E27FC236}">
                <a16:creationId xmlns:a16="http://schemas.microsoft.com/office/drawing/2014/main" id="{C5B4E739-E152-4FF8-9888-4C2C587F265D}"/>
              </a:ext>
            </a:extLst>
          </p:cNvPr>
          <p:cNvSpPr txBox="1"/>
          <p:nvPr/>
        </p:nvSpPr>
        <p:spPr>
          <a:xfrm>
            <a:off x="-1" y="86140"/>
            <a:ext cx="12191979" cy="1015663"/>
          </a:xfrm>
          <a:prstGeom prst="rect">
            <a:avLst/>
          </a:prstGeom>
          <a:noFill/>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cxnSp>
        <p:nvCxnSpPr>
          <p:cNvPr id="5" name="Straight Connector 4">
            <a:extLst>
              <a:ext uri="{FF2B5EF4-FFF2-40B4-BE49-F238E27FC236}">
                <a16:creationId xmlns:a16="http://schemas.microsoft.com/office/drawing/2014/main" id="{7043D2A4-19FA-4810-9FE6-4CF2BA6D6E70}"/>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4F4CB2-BAC0-48B5-8B7B-6B40CE0F002B}"/>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D604A02-1A89-4B74-B7D5-B4FACDAF030F}"/>
              </a:ext>
            </a:extLst>
          </p:cNvPr>
          <p:cNvSpPr txBox="1"/>
          <p:nvPr/>
        </p:nvSpPr>
        <p:spPr>
          <a:xfrm>
            <a:off x="-6625" y="6096818"/>
            <a:ext cx="12191979" cy="707886"/>
          </a:xfrm>
          <a:prstGeom prst="rect">
            <a:avLst/>
          </a:prstGeom>
          <a:solidFill>
            <a:schemeClr val="tx1"/>
          </a:solidFill>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sp>
        <p:nvSpPr>
          <p:cNvPr id="2" name="Rectangle 1">
            <a:extLst>
              <a:ext uri="{FF2B5EF4-FFF2-40B4-BE49-F238E27FC236}">
                <a16:creationId xmlns:a16="http://schemas.microsoft.com/office/drawing/2014/main" id="{AE72B929-9306-4FE1-B7C3-CCE36E8D8779}"/>
              </a:ext>
            </a:extLst>
          </p:cNvPr>
          <p:cNvSpPr/>
          <p:nvPr/>
        </p:nvSpPr>
        <p:spPr>
          <a:xfrm>
            <a:off x="251520" y="1323163"/>
            <a:ext cx="11518561" cy="22108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ü"/>
            </a:pPr>
            <a:r>
              <a:rPr lang="en-US" sz="2800" b="1" i="1" dirty="0">
                <a:solidFill>
                  <a:schemeClr val="bg1"/>
                </a:solidFill>
              </a:rPr>
              <a:t>God is ETERNAL (a uniquely Divine trait) [1:1]</a:t>
            </a:r>
          </a:p>
          <a:p>
            <a:pPr marL="342900" indent="-342900" algn="just">
              <a:buFont typeface="Wingdings" panose="05000000000000000000" pitchFamily="2" charset="2"/>
              <a:buChar char="ü"/>
            </a:pPr>
            <a:r>
              <a:rPr lang="en-US" sz="2800" b="1" i="1" dirty="0">
                <a:solidFill>
                  <a:schemeClr val="bg1"/>
                </a:solidFill>
              </a:rPr>
              <a:t>God is SPIRIT (He is not physical, He is not like man) [1:2]</a:t>
            </a:r>
          </a:p>
          <a:p>
            <a:pPr marL="342900" indent="-342900" algn="just">
              <a:buFont typeface="Wingdings" panose="05000000000000000000" pitchFamily="2" charset="2"/>
              <a:buChar char="ü"/>
            </a:pPr>
            <a:r>
              <a:rPr lang="en-US" sz="2800" b="1" i="1" dirty="0">
                <a:solidFill>
                  <a:schemeClr val="bg1"/>
                </a:solidFill>
              </a:rPr>
              <a:t>God’s creative power resides in HIS WORD [1:3]</a:t>
            </a:r>
          </a:p>
          <a:p>
            <a:pPr marL="342900" indent="-342900" algn="just">
              <a:buFont typeface="Wingdings" panose="05000000000000000000" pitchFamily="2" charset="2"/>
              <a:buChar char="ü"/>
            </a:pPr>
            <a:r>
              <a:rPr lang="en-US" sz="2800" b="1" i="1" dirty="0">
                <a:solidFill>
                  <a:schemeClr val="bg1"/>
                </a:solidFill>
              </a:rPr>
              <a:t>God is GOOD (it is impossible for Him to think or to act by evil) [1:4]</a:t>
            </a:r>
          </a:p>
          <a:p>
            <a:pPr marL="342900" indent="-342900" algn="just">
              <a:buFont typeface="Wingdings" panose="05000000000000000000" pitchFamily="2" charset="2"/>
              <a:buChar char="ü"/>
            </a:pPr>
            <a:r>
              <a:rPr lang="en-US" sz="2800" b="1" i="1" dirty="0">
                <a:solidFill>
                  <a:schemeClr val="bg1"/>
                </a:solidFill>
              </a:rPr>
              <a:t>God is HOLY (He is separate from creation; His nature is to sanctify) [1:4]</a:t>
            </a:r>
            <a:endParaRPr lang="en-US" sz="2800" dirty="0">
              <a:solidFill>
                <a:srgbClr val="FFFF00"/>
              </a:solidFill>
            </a:endParaRPr>
          </a:p>
        </p:txBody>
      </p:sp>
      <p:sp>
        <p:nvSpPr>
          <p:cNvPr id="25" name="CaixaDeTexto 5">
            <a:extLst>
              <a:ext uri="{FF2B5EF4-FFF2-40B4-BE49-F238E27FC236}">
                <a16:creationId xmlns:a16="http://schemas.microsoft.com/office/drawing/2014/main" id="{A3162A5F-AF00-4D72-9D34-AA29F2AE4CFF}"/>
              </a:ext>
            </a:extLst>
          </p:cNvPr>
          <p:cNvSpPr txBox="1"/>
          <p:nvPr/>
        </p:nvSpPr>
        <p:spPr>
          <a:xfrm>
            <a:off x="251520" y="898988"/>
            <a:ext cx="11516412" cy="461665"/>
          </a:xfrm>
          <a:prstGeom prst="rect">
            <a:avLst/>
          </a:prstGeom>
          <a:noFill/>
        </p:spPr>
        <p:txBody>
          <a:bodyPr wrap="square" rtlCol="0">
            <a:spAutoFit/>
          </a:bodyPr>
          <a:lstStyle/>
          <a:p>
            <a:r>
              <a:rPr lang="pt-BR" sz="2400" dirty="0" err="1">
                <a:solidFill>
                  <a:srgbClr val="FFFF00"/>
                </a:solidFill>
                <a:latin typeface="Georgia" panose="02040502050405020303" pitchFamily="18" charset="0"/>
              </a:rPr>
              <a:t>Consider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learn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God’s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from</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account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creation</a:t>
            </a:r>
            <a:endParaRPr lang="pt-BR" sz="2400" dirty="0">
              <a:solidFill>
                <a:srgbClr val="FFFF00"/>
              </a:solidFill>
              <a:latin typeface="Georgia" panose="02040502050405020303" pitchFamily="18" charset="0"/>
            </a:endParaRPr>
          </a:p>
        </p:txBody>
      </p:sp>
      <p:cxnSp>
        <p:nvCxnSpPr>
          <p:cNvPr id="7" name="Straight Connector 6">
            <a:extLst>
              <a:ext uri="{FF2B5EF4-FFF2-40B4-BE49-F238E27FC236}">
                <a16:creationId xmlns:a16="http://schemas.microsoft.com/office/drawing/2014/main" id="{44F17AF4-8A92-4356-8D74-C3DCC280B6AF}"/>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2675B1B-7227-4DD6-B06C-9D4C6656B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Tree>
    <p:extLst>
      <p:ext uri="{BB962C8B-B14F-4D97-AF65-F5344CB8AC3E}">
        <p14:creationId xmlns:p14="http://schemas.microsoft.com/office/powerpoint/2010/main" val="380480113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latin typeface="Segoe Print" panose="02000600000000000000" pitchFamily="2" charset="0"/>
              </a:rPr>
              <a:t>The Nature of God</a:t>
            </a:r>
            <a:endParaRPr lang="en-US" sz="6000" dirty="0">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tx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09DECC-EB73-4B40-9BA9-B0523A0BBBEA}"/>
              </a:ext>
            </a:extLst>
          </p:cNvPr>
          <p:cNvSpPr txBox="1"/>
          <p:nvPr/>
        </p:nvSpPr>
        <p:spPr>
          <a:xfrm>
            <a:off x="212035" y="886472"/>
            <a:ext cx="3273287" cy="646331"/>
          </a:xfrm>
          <a:prstGeom prst="rect">
            <a:avLst/>
          </a:prstGeom>
          <a:noFill/>
        </p:spPr>
        <p:txBody>
          <a:bodyPr wrap="square" rtlCol="0">
            <a:spAutoFit/>
          </a:bodyPr>
          <a:lstStyle/>
          <a:p>
            <a:r>
              <a:rPr lang="en-US" sz="3600" b="1" u="sng" dirty="0">
                <a:latin typeface="Sylfaen" panose="010A0502050306030303" pitchFamily="18" charset="0"/>
              </a:rPr>
              <a:t>Genesis 1:14-19</a:t>
            </a:r>
          </a:p>
        </p:txBody>
      </p:sp>
      <p:sp>
        <p:nvSpPr>
          <p:cNvPr id="24" name="TextBox 23">
            <a:extLst>
              <a:ext uri="{FF2B5EF4-FFF2-40B4-BE49-F238E27FC236}">
                <a16:creationId xmlns:a16="http://schemas.microsoft.com/office/drawing/2014/main" id="{AF85D080-527A-4E65-8815-EBAC06D6674E}"/>
              </a:ext>
            </a:extLst>
          </p:cNvPr>
          <p:cNvSpPr txBox="1"/>
          <p:nvPr/>
        </p:nvSpPr>
        <p:spPr>
          <a:xfrm>
            <a:off x="205411" y="1409929"/>
            <a:ext cx="11370365" cy="584775"/>
          </a:xfrm>
          <a:prstGeom prst="rect">
            <a:avLst/>
          </a:prstGeom>
          <a:noFill/>
        </p:spPr>
        <p:txBody>
          <a:bodyPr wrap="square" rtlCol="0">
            <a:spAutoFit/>
          </a:bodyPr>
          <a:lstStyle/>
          <a:p>
            <a:r>
              <a:rPr lang="en-US" sz="3200" dirty="0">
                <a:latin typeface="Sylfaen" panose="010A0502050306030303" pitchFamily="18" charset="0"/>
              </a:rPr>
              <a:t>“Let there be lights in the firmament of the heavens...” [v14]</a:t>
            </a:r>
          </a:p>
        </p:txBody>
      </p:sp>
      <p:sp>
        <p:nvSpPr>
          <p:cNvPr id="26" name="TextBox 25">
            <a:extLst>
              <a:ext uri="{FF2B5EF4-FFF2-40B4-BE49-F238E27FC236}">
                <a16:creationId xmlns:a16="http://schemas.microsoft.com/office/drawing/2014/main" id="{04DB6C4F-3504-4E92-896E-E6DB019F576B}"/>
              </a:ext>
            </a:extLst>
          </p:cNvPr>
          <p:cNvSpPr txBox="1"/>
          <p:nvPr/>
        </p:nvSpPr>
        <p:spPr>
          <a:xfrm>
            <a:off x="210313" y="1880377"/>
            <a:ext cx="6690820"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 “...to </a:t>
            </a:r>
            <a:r>
              <a:rPr lang="en-US" sz="2800" b="1" i="1" dirty="0">
                <a:latin typeface="Sylfaen" panose="010A0502050306030303" pitchFamily="18" charset="0"/>
                <a:sym typeface="Wingdings" panose="05000000000000000000" pitchFamily="2" charset="2"/>
              </a:rPr>
              <a:t>divide</a:t>
            </a:r>
            <a:r>
              <a:rPr lang="en-US" sz="2800" dirty="0">
                <a:latin typeface="Sylfaen" panose="010A0502050306030303" pitchFamily="18" charset="0"/>
                <a:sym typeface="Wingdings" panose="05000000000000000000" pitchFamily="2" charset="2"/>
              </a:rPr>
              <a:t> </a:t>
            </a:r>
            <a:r>
              <a:rPr lang="en-US" sz="1400" dirty="0">
                <a:latin typeface="Sylfaen" panose="010A0502050306030303" pitchFamily="18" charset="0"/>
                <a:sym typeface="Wingdings" panose="05000000000000000000" pitchFamily="2" charset="2"/>
              </a:rPr>
              <a:t> </a:t>
            </a:r>
            <a:r>
              <a:rPr lang="en-US" sz="2800" dirty="0">
                <a:latin typeface="Sylfaen" panose="010A0502050306030303" pitchFamily="18" charset="0"/>
                <a:sym typeface="Wingdings" panose="05000000000000000000" pitchFamily="2" charset="2"/>
              </a:rPr>
              <a:t>the day from the night” [v14]</a:t>
            </a:r>
            <a:endParaRPr lang="en-US" sz="2800" dirty="0">
              <a:latin typeface="Sylfaen" panose="010A0502050306030303" pitchFamily="18" charset="0"/>
            </a:endParaRPr>
          </a:p>
        </p:txBody>
      </p:sp>
      <p:pic>
        <p:nvPicPr>
          <p:cNvPr id="25" name="Picture 2" descr="Thinker, Thinking, Person, Idea, Wondering, Gesturing">
            <a:extLst>
              <a:ext uri="{FF2B5EF4-FFF2-40B4-BE49-F238E27FC236}">
                <a16:creationId xmlns:a16="http://schemas.microsoft.com/office/drawing/2014/main" id="{641DA2CA-BE68-4FD4-8125-2466F20C5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9" y="2375390"/>
            <a:ext cx="1716626" cy="230162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E8BF980-7454-40F9-AC8D-46BAF2892B3B}"/>
              </a:ext>
            </a:extLst>
          </p:cNvPr>
          <p:cNvSpPr txBox="1"/>
          <p:nvPr/>
        </p:nvSpPr>
        <p:spPr>
          <a:xfrm>
            <a:off x="1653401" y="2305945"/>
            <a:ext cx="5193429" cy="461665"/>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didn’t God </a:t>
            </a:r>
            <a:r>
              <a:rPr lang="en-US" sz="2400" b="1" i="1" dirty="0">
                <a:latin typeface="Sylfaen" panose="010A0502050306030303" pitchFamily="18" charset="0"/>
                <a:sym typeface="Wingdings" panose="05000000000000000000" pitchFamily="2" charset="2"/>
              </a:rPr>
              <a:t>already</a:t>
            </a:r>
            <a:r>
              <a:rPr lang="en-US" sz="2400" dirty="0">
                <a:latin typeface="Sylfaen" panose="010A0502050306030303" pitchFamily="18" charset="0"/>
                <a:sym typeface="Wingdings" panose="05000000000000000000" pitchFamily="2" charset="2"/>
              </a:rPr>
              <a:t> </a:t>
            </a:r>
            <a:r>
              <a:rPr lang="en-US" sz="2400" b="1" i="1" dirty="0">
                <a:latin typeface="Sylfaen" panose="010A0502050306030303" pitchFamily="18" charset="0"/>
                <a:sym typeface="Wingdings" panose="05000000000000000000" pitchFamily="2" charset="2"/>
              </a:rPr>
              <a:t>do</a:t>
            </a:r>
            <a:r>
              <a:rPr lang="en-US" sz="2400" dirty="0">
                <a:latin typeface="Sylfaen" panose="010A0502050306030303" pitchFamily="18" charset="0"/>
                <a:sym typeface="Wingdings" panose="05000000000000000000" pitchFamily="2" charset="2"/>
              </a:rPr>
              <a:t> </a:t>
            </a:r>
            <a:r>
              <a:rPr lang="en-US" sz="1200" dirty="0">
                <a:latin typeface="Sylfaen" panose="010A0502050306030303" pitchFamily="18" charset="0"/>
                <a:sym typeface="Wingdings" panose="05000000000000000000" pitchFamily="2" charset="2"/>
              </a:rPr>
              <a:t> </a:t>
            </a:r>
            <a:r>
              <a:rPr lang="en-US" sz="2400" dirty="0">
                <a:latin typeface="Sylfaen" panose="010A0502050306030303" pitchFamily="18" charset="0"/>
                <a:sym typeface="Wingdings" panose="05000000000000000000" pitchFamily="2" charset="2"/>
              </a:rPr>
              <a:t>this? [vv4-5] </a:t>
            </a:r>
            <a:endParaRPr lang="en-US" sz="2400" dirty="0">
              <a:latin typeface="Sylfaen" panose="010A0502050306030303" pitchFamily="18" charset="0"/>
            </a:endParaRPr>
          </a:p>
        </p:txBody>
      </p:sp>
      <p:sp>
        <p:nvSpPr>
          <p:cNvPr id="31" name="TextBox 30">
            <a:extLst>
              <a:ext uri="{FF2B5EF4-FFF2-40B4-BE49-F238E27FC236}">
                <a16:creationId xmlns:a16="http://schemas.microsoft.com/office/drawing/2014/main" id="{6C363062-F624-4EB9-A4C0-6508933EBEBF}"/>
              </a:ext>
            </a:extLst>
          </p:cNvPr>
          <p:cNvSpPr txBox="1"/>
          <p:nvPr/>
        </p:nvSpPr>
        <p:spPr>
          <a:xfrm>
            <a:off x="6740814" y="1873752"/>
            <a:ext cx="4728946"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“...let them be for </a:t>
            </a:r>
            <a:r>
              <a:rPr lang="en-US" sz="2800" b="1" i="1" dirty="0">
                <a:latin typeface="Sylfaen" panose="010A0502050306030303" pitchFamily="18" charset="0"/>
                <a:sym typeface="Wingdings" panose="05000000000000000000" pitchFamily="2" charset="2"/>
              </a:rPr>
              <a:t>signs</a:t>
            </a:r>
            <a:r>
              <a:rPr lang="en-US" sz="1400" b="1" i="1" dirty="0">
                <a:latin typeface="Sylfaen" panose="010A0502050306030303" pitchFamily="18" charset="0"/>
                <a:sym typeface="Wingdings" panose="05000000000000000000" pitchFamily="2" charset="2"/>
              </a:rPr>
              <a:t> </a:t>
            </a:r>
            <a:r>
              <a:rPr lang="en-US" sz="2800" dirty="0">
                <a:latin typeface="Sylfaen" panose="010A0502050306030303" pitchFamily="18" charset="0"/>
                <a:sym typeface="Wingdings" panose="05000000000000000000" pitchFamily="2" charset="2"/>
              </a:rPr>
              <a:t>” [v14]</a:t>
            </a:r>
            <a:endParaRPr lang="en-US" sz="2800" dirty="0">
              <a:latin typeface="Sylfaen" panose="010A0502050306030303" pitchFamily="18" charset="0"/>
            </a:endParaRPr>
          </a:p>
        </p:txBody>
      </p:sp>
      <p:pic>
        <p:nvPicPr>
          <p:cNvPr id="33" name="Imagem 18">
            <a:extLst>
              <a:ext uri="{FF2B5EF4-FFF2-40B4-BE49-F238E27FC236}">
                <a16:creationId xmlns:a16="http://schemas.microsoft.com/office/drawing/2014/main" id="{EBA01FE8-1298-417F-8170-7CB8FE22B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452" y="3229203"/>
            <a:ext cx="2431576" cy="3284322"/>
          </a:xfrm>
          <a:prstGeom prst="rect">
            <a:avLst/>
          </a:prstGeom>
        </p:spPr>
      </p:pic>
      <p:pic>
        <p:nvPicPr>
          <p:cNvPr id="35" name="Picture 6">
            <a:extLst>
              <a:ext uri="{FF2B5EF4-FFF2-40B4-BE49-F238E27FC236}">
                <a16:creationId xmlns:a16="http://schemas.microsoft.com/office/drawing/2014/main" id="{27C10460-34DD-47D8-A6BD-748DE015AA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90814" y="4147229"/>
            <a:ext cx="1992763" cy="1872208"/>
          </a:xfrm>
          <a:prstGeom prst="rect">
            <a:avLst/>
          </a:prstGeom>
          <a:noFill/>
          <a:extLst>
            <a:ext uri="{909E8E84-426E-40DD-AFC4-6F175D3DCCD1}">
              <a14:hiddenFill xmlns:a14="http://schemas.microsoft.com/office/drawing/2010/main">
                <a:solidFill>
                  <a:srgbClr val="FFFFFF"/>
                </a:solidFill>
              </a14:hiddenFill>
            </a:ext>
          </a:extLst>
        </p:spPr>
      </p:pic>
      <p:sp>
        <p:nvSpPr>
          <p:cNvPr id="38" name="CaixaDeTexto 26">
            <a:extLst>
              <a:ext uri="{FF2B5EF4-FFF2-40B4-BE49-F238E27FC236}">
                <a16:creationId xmlns:a16="http://schemas.microsoft.com/office/drawing/2014/main" id="{FEFCC309-FF8B-4B07-A1E2-E0CF3597E6AE}"/>
              </a:ext>
            </a:extLst>
          </p:cNvPr>
          <p:cNvSpPr txBox="1"/>
          <p:nvPr/>
        </p:nvSpPr>
        <p:spPr>
          <a:xfrm>
            <a:off x="5330233" y="5622743"/>
            <a:ext cx="1224136" cy="369332"/>
          </a:xfrm>
          <a:prstGeom prst="rect">
            <a:avLst/>
          </a:prstGeom>
          <a:noFill/>
        </p:spPr>
        <p:txBody>
          <a:bodyPr wrap="square" rtlCol="0">
            <a:spAutoFit/>
          </a:bodyPr>
          <a:lstStyle/>
          <a:p>
            <a:pPr algn="ctr"/>
            <a:r>
              <a:rPr lang="pt-BR" dirty="0">
                <a:latin typeface="Georgia" panose="02040502050405020303" pitchFamily="18" charset="0"/>
              </a:rPr>
              <a:t>Animals</a:t>
            </a:r>
            <a:r>
              <a:rPr lang="en-US" dirty="0">
                <a:latin typeface="Georgia" panose="02040502050405020303" pitchFamily="18" charset="0"/>
              </a:rPr>
              <a:t>?</a:t>
            </a:r>
            <a:endParaRPr lang="pt-BR" dirty="0">
              <a:latin typeface="Georgia" panose="02040502050405020303" pitchFamily="18" charset="0"/>
            </a:endParaRPr>
          </a:p>
        </p:txBody>
      </p:sp>
      <p:pic>
        <p:nvPicPr>
          <p:cNvPr id="39" name="Picture 2">
            <a:extLst>
              <a:ext uri="{FF2B5EF4-FFF2-40B4-BE49-F238E27FC236}">
                <a16:creationId xmlns:a16="http://schemas.microsoft.com/office/drawing/2014/main" id="{1DFB65EB-9762-46CF-A32F-336ACDD587C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78322" y="4106615"/>
            <a:ext cx="1929882" cy="1924537"/>
          </a:xfrm>
          <a:prstGeom prst="rect">
            <a:avLst/>
          </a:prstGeom>
          <a:solidFill>
            <a:schemeClr val="accent6">
              <a:lumMod val="75000"/>
            </a:schemeClr>
          </a:solidFill>
          <a:extLst/>
        </p:spPr>
      </p:pic>
      <p:pic>
        <p:nvPicPr>
          <p:cNvPr id="40" name="Imagem 10">
            <a:extLst>
              <a:ext uri="{FF2B5EF4-FFF2-40B4-BE49-F238E27FC236}">
                <a16:creationId xmlns:a16="http://schemas.microsoft.com/office/drawing/2014/main" id="{EB811D2D-A726-43F7-B8C5-F35D953AA4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92835">
            <a:off x="3575471" y="4374476"/>
            <a:ext cx="1300250" cy="1261698"/>
          </a:xfrm>
          <a:prstGeom prst="rect">
            <a:avLst/>
          </a:prstGeom>
        </p:spPr>
      </p:pic>
      <p:sp>
        <p:nvSpPr>
          <p:cNvPr id="41" name="CaixaDeTexto 25">
            <a:extLst>
              <a:ext uri="{FF2B5EF4-FFF2-40B4-BE49-F238E27FC236}">
                <a16:creationId xmlns:a16="http://schemas.microsoft.com/office/drawing/2014/main" id="{0E93F925-5C40-4F62-876A-D617388B6A3A}"/>
              </a:ext>
            </a:extLst>
          </p:cNvPr>
          <p:cNvSpPr txBox="1"/>
          <p:nvPr/>
        </p:nvSpPr>
        <p:spPr>
          <a:xfrm>
            <a:off x="5130213" y="4169331"/>
            <a:ext cx="1081584" cy="369332"/>
          </a:xfrm>
          <a:prstGeom prst="rect">
            <a:avLst/>
          </a:prstGeom>
          <a:noFill/>
        </p:spPr>
        <p:txBody>
          <a:bodyPr wrap="square" rtlCol="0">
            <a:spAutoFit/>
          </a:bodyPr>
          <a:lstStyle/>
          <a:p>
            <a:pPr algn="ctr"/>
            <a:r>
              <a:rPr lang="pt-BR" dirty="0">
                <a:latin typeface="Georgia" panose="02040502050405020303" pitchFamily="18" charset="0"/>
              </a:rPr>
              <a:t>Plants</a:t>
            </a:r>
            <a:r>
              <a:rPr lang="en-US" dirty="0">
                <a:latin typeface="Georgia" panose="02040502050405020303" pitchFamily="18" charset="0"/>
              </a:rPr>
              <a:t>?</a:t>
            </a:r>
            <a:endParaRPr lang="pt-BR" dirty="0">
              <a:latin typeface="Georgia" panose="02040502050405020303" pitchFamily="18" charset="0"/>
            </a:endParaRPr>
          </a:p>
        </p:txBody>
      </p:sp>
      <p:sp>
        <p:nvSpPr>
          <p:cNvPr id="44" name="CaixaDeTexto 33">
            <a:extLst>
              <a:ext uri="{FF2B5EF4-FFF2-40B4-BE49-F238E27FC236}">
                <a16:creationId xmlns:a16="http://schemas.microsoft.com/office/drawing/2014/main" id="{03B688A0-658E-4FFE-A5E9-49BBC29CDB07}"/>
              </a:ext>
            </a:extLst>
          </p:cNvPr>
          <p:cNvSpPr txBox="1"/>
          <p:nvPr/>
        </p:nvSpPr>
        <p:spPr>
          <a:xfrm>
            <a:off x="8399810" y="4898703"/>
            <a:ext cx="896144" cy="369332"/>
          </a:xfrm>
          <a:prstGeom prst="rect">
            <a:avLst/>
          </a:prstGeom>
          <a:noFill/>
        </p:spPr>
        <p:txBody>
          <a:bodyPr wrap="square" rtlCol="0">
            <a:spAutoFit/>
          </a:bodyPr>
          <a:lstStyle/>
          <a:p>
            <a:pPr algn="r"/>
            <a:r>
              <a:rPr lang="pt-BR" dirty="0">
                <a:latin typeface="Georgia" panose="02040502050405020303" pitchFamily="18" charset="0"/>
              </a:rPr>
              <a:t>God</a:t>
            </a:r>
            <a:r>
              <a:rPr lang="en-US" dirty="0">
                <a:latin typeface="Georgia" panose="02040502050405020303" pitchFamily="18" charset="0"/>
              </a:rPr>
              <a:t>?</a:t>
            </a:r>
            <a:endParaRPr lang="pt-BR" dirty="0">
              <a:latin typeface="Georgia" panose="02040502050405020303" pitchFamily="18" charset="0"/>
            </a:endParaRPr>
          </a:p>
        </p:txBody>
      </p:sp>
      <p:sp>
        <p:nvSpPr>
          <p:cNvPr id="50" name="TextBox 49">
            <a:extLst>
              <a:ext uri="{FF2B5EF4-FFF2-40B4-BE49-F238E27FC236}">
                <a16:creationId xmlns:a16="http://schemas.microsoft.com/office/drawing/2014/main" id="{0712F442-F191-4620-AF3D-DC2ACD6DAB95}"/>
              </a:ext>
            </a:extLst>
          </p:cNvPr>
          <p:cNvSpPr txBox="1"/>
          <p:nvPr/>
        </p:nvSpPr>
        <p:spPr>
          <a:xfrm>
            <a:off x="2057590" y="2630225"/>
            <a:ext cx="4409474" cy="830997"/>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who needs signs and is       </a:t>
            </a:r>
          </a:p>
          <a:p>
            <a:r>
              <a:rPr lang="en-US" sz="2400" dirty="0">
                <a:latin typeface="Sylfaen" panose="010A0502050306030303" pitchFamily="18" charset="0"/>
                <a:sym typeface="Wingdings" panose="05000000000000000000" pitchFamily="2" charset="2"/>
              </a:rPr>
              <a:t>             able to understand them? </a:t>
            </a:r>
            <a:endParaRPr lang="en-US" sz="2400" dirty="0">
              <a:latin typeface="Sylfaen" panose="010A0502050306030303" pitchFamily="18"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830997"/>
          </a:xfrm>
          <a:prstGeom prst="rect">
            <a:avLst/>
          </a:prstGeom>
          <a:solidFill>
            <a:schemeClr val="bg1"/>
          </a:solidFill>
        </p:spPr>
        <p:txBody>
          <a:bodyPr wrap="square" rtlCol="0">
            <a:spAutoFit/>
          </a:bodyPr>
          <a:lstStyle/>
          <a:p>
            <a:pPr algn="ctr"/>
            <a:r>
              <a:rPr lang="en-US" sz="4000" b="1" dirty="0">
                <a:latin typeface="Segoe Print" panose="02000600000000000000" pitchFamily="2" charset="0"/>
              </a:rPr>
              <a:t>Genesis 1</a:t>
            </a:r>
          </a:p>
          <a:p>
            <a:pPr algn="ctr"/>
            <a:endParaRPr lang="en-US" sz="800" dirty="0">
              <a:latin typeface="Segoe Print" panose="02000600000000000000" pitchFamily="2" charset="0"/>
            </a:endParaRP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51" name="Símbolo de 'Não' 14">
            <a:extLst>
              <a:ext uri="{FF2B5EF4-FFF2-40B4-BE49-F238E27FC236}">
                <a16:creationId xmlns:a16="http://schemas.microsoft.com/office/drawing/2014/main" id="{5B49B8A5-02B5-4B73-BD66-F0FA7EC99B42}"/>
              </a:ext>
            </a:extLst>
          </p:cNvPr>
          <p:cNvSpPr/>
          <p:nvPr/>
        </p:nvSpPr>
        <p:spPr>
          <a:xfrm>
            <a:off x="3402021" y="4233917"/>
            <a:ext cx="1584176" cy="1674582"/>
          </a:xfrm>
          <a:prstGeom prst="noSmoking">
            <a:avLst>
              <a:gd name="adj" fmla="val 9278"/>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2" name="Rectangle: Rounded Corners 31">
            <a:extLst>
              <a:ext uri="{FF2B5EF4-FFF2-40B4-BE49-F238E27FC236}">
                <a16:creationId xmlns:a16="http://schemas.microsoft.com/office/drawing/2014/main" id="{A99D697E-BD59-4666-84F2-35AA2DEA760A}"/>
              </a:ext>
            </a:extLst>
          </p:cNvPr>
          <p:cNvSpPr/>
          <p:nvPr/>
        </p:nvSpPr>
        <p:spPr>
          <a:xfrm>
            <a:off x="6467063" y="2375390"/>
            <a:ext cx="5282977" cy="1855397"/>
          </a:xfrm>
          <a:prstGeom prst="roundRect">
            <a:avLst>
              <a:gd name="adj" fmla="val 97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Georgia" panose="02040502050405020303" pitchFamily="18" charset="0"/>
              </a:rPr>
              <a:t>SIGN </a:t>
            </a:r>
            <a:r>
              <a:rPr lang="en-US" sz="2400" dirty="0">
                <a:solidFill>
                  <a:schemeClr val="tx1"/>
                </a:solidFill>
                <a:latin typeface="Georgia" panose="02040502050405020303" pitchFamily="18" charset="0"/>
              </a:rPr>
              <a:t>(noun):  </a:t>
            </a:r>
          </a:p>
          <a:p>
            <a:r>
              <a:rPr lang="en-US" sz="2400" dirty="0">
                <a:solidFill>
                  <a:schemeClr val="tx1"/>
                </a:solidFill>
                <a:latin typeface="Georgia" panose="02040502050405020303" pitchFamily="18" charset="0"/>
              </a:rPr>
              <a:t>1. a token; </a:t>
            </a:r>
            <a:r>
              <a:rPr lang="en-US" sz="2400" b="1" i="1" dirty="0">
                <a:solidFill>
                  <a:schemeClr val="tx1"/>
                </a:solidFill>
                <a:latin typeface="Georgia" panose="02040502050405020303" pitchFamily="18" charset="0"/>
              </a:rPr>
              <a:t>indication</a:t>
            </a:r>
            <a:r>
              <a:rPr lang="en-US" sz="2400" dirty="0">
                <a:solidFill>
                  <a:schemeClr val="tx1"/>
                </a:solidFill>
                <a:latin typeface="Georgia" panose="02040502050405020303" pitchFamily="18" charset="0"/>
              </a:rPr>
              <a:t>.</a:t>
            </a:r>
          </a:p>
          <a:p>
            <a:r>
              <a:rPr lang="en-US" sz="2400" dirty="0">
                <a:solidFill>
                  <a:schemeClr val="tx1"/>
                </a:solidFill>
                <a:latin typeface="Georgia" panose="02040502050405020303" pitchFamily="18" charset="0"/>
              </a:rPr>
              <a:t>2. any object, action, event, pattern,       </a:t>
            </a:r>
          </a:p>
          <a:p>
            <a:r>
              <a:rPr lang="en-US" sz="2400" dirty="0">
                <a:solidFill>
                  <a:schemeClr val="tx1"/>
                </a:solidFill>
                <a:latin typeface="Georgia" panose="02040502050405020303" pitchFamily="18" charset="0"/>
              </a:rPr>
              <a:t>     etc., that </a:t>
            </a:r>
            <a:r>
              <a:rPr lang="en-US" sz="2400" b="1" i="1" dirty="0">
                <a:solidFill>
                  <a:schemeClr val="tx1"/>
                </a:solidFill>
                <a:latin typeface="Georgia" panose="02040502050405020303" pitchFamily="18" charset="0"/>
              </a:rPr>
              <a:t>conveys a meaning</a:t>
            </a:r>
            <a:r>
              <a:rPr lang="en-US" sz="2400" dirty="0">
                <a:solidFill>
                  <a:schemeClr val="tx1"/>
                </a:solidFill>
                <a:latin typeface="Georgia" panose="02040502050405020303" pitchFamily="18" charset="0"/>
              </a:rPr>
              <a:t>.</a:t>
            </a:r>
          </a:p>
          <a:p>
            <a:r>
              <a:rPr lang="en-US" dirty="0">
                <a:solidFill>
                  <a:schemeClr val="tx1"/>
                </a:solidFill>
                <a:latin typeface="Georgia" panose="02040502050405020303" pitchFamily="18" charset="0"/>
              </a:rPr>
              <a:t>                                                          [Dictionary.com]</a:t>
            </a:r>
          </a:p>
        </p:txBody>
      </p:sp>
      <p:sp>
        <p:nvSpPr>
          <p:cNvPr id="43" name="Símbolo de 'Não' 30">
            <a:extLst>
              <a:ext uri="{FF2B5EF4-FFF2-40B4-BE49-F238E27FC236}">
                <a16:creationId xmlns:a16="http://schemas.microsoft.com/office/drawing/2014/main" id="{EE44F780-A8F6-4FD4-A617-6A5C22907B22}"/>
              </a:ext>
            </a:extLst>
          </p:cNvPr>
          <p:cNvSpPr/>
          <p:nvPr/>
        </p:nvSpPr>
        <p:spPr>
          <a:xfrm>
            <a:off x="6700132" y="4263883"/>
            <a:ext cx="1584176" cy="1674582"/>
          </a:xfrm>
          <a:prstGeom prst="noSmoking">
            <a:avLst>
              <a:gd name="adj" fmla="val 9278"/>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5" name="Símbolo de 'Não' 35">
            <a:extLst>
              <a:ext uri="{FF2B5EF4-FFF2-40B4-BE49-F238E27FC236}">
                <a16:creationId xmlns:a16="http://schemas.microsoft.com/office/drawing/2014/main" id="{AB81DD8B-1441-46DB-B7C2-A4335A5D47FC}"/>
              </a:ext>
            </a:extLst>
          </p:cNvPr>
          <p:cNvSpPr/>
          <p:nvPr/>
        </p:nvSpPr>
        <p:spPr>
          <a:xfrm>
            <a:off x="9738725" y="4267884"/>
            <a:ext cx="1584176" cy="1674582"/>
          </a:xfrm>
          <a:prstGeom prst="noSmoking">
            <a:avLst>
              <a:gd name="adj" fmla="val 9278"/>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280240457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500"/>
                            </p:stCondLst>
                            <p:childTnLst>
                              <p:par>
                                <p:cTn id="36" presetID="6" presetClass="entr" presetSubtype="32"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circle(out)">
                                      <p:cBhvr>
                                        <p:cTn id="38" dur="20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32"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p:cTn id="65" dur="500" fill="hold"/>
                                        <p:tgtEl>
                                          <p:spTgt spid="51"/>
                                        </p:tgtEl>
                                        <p:attrNameLst>
                                          <p:attrName>ppt_w</p:attrName>
                                        </p:attrNameLst>
                                      </p:cBhvr>
                                      <p:tavLst>
                                        <p:tav tm="0">
                                          <p:val>
                                            <p:strVal val="4*#ppt_w"/>
                                          </p:val>
                                        </p:tav>
                                        <p:tav tm="100000">
                                          <p:val>
                                            <p:strVal val="#ppt_w"/>
                                          </p:val>
                                        </p:tav>
                                      </p:tavLst>
                                    </p:anim>
                                    <p:anim calcmode="lin" valueType="num">
                                      <p:cBhvr>
                                        <p:cTn id="66" dur="500" fill="hold"/>
                                        <p:tgtEl>
                                          <p:spTgt spid="51"/>
                                        </p:tgtEl>
                                        <p:attrNameLst>
                                          <p:attrName>ppt_h</p:attrName>
                                        </p:attrNameLst>
                                      </p:cBhvr>
                                      <p:tavLst>
                                        <p:tav tm="0">
                                          <p:val>
                                            <p:strVal val="4*#ppt_h"/>
                                          </p:val>
                                        </p:tav>
                                        <p:tav tm="100000">
                                          <p:val>
                                            <p:strVal val="#ppt_h"/>
                                          </p:val>
                                        </p:tav>
                                      </p:tavLst>
                                    </p:anim>
                                  </p:childTnLst>
                                </p:cTn>
                              </p:par>
                              <p:par>
                                <p:cTn id="67" presetID="42"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1000"/>
                                        <p:tgtEl>
                                          <p:spTgt spid="38"/>
                                        </p:tgtEl>
                                      </p:cBhvr>
                                    </p:animEffect>
                                    <p:anim calcmode="lin" valueType="num">
                                      <p:cBhvr>
                                        <p:cTn id="75" dur="1000" fill="hold"/>
                                        <p:tgtEl>
                                          <p:spTgt spid="38"/>
                                        </p:tgtEl>
                                        <p:attrNameLst>
                                          <p:attrName>ppt_x</p:attrName>
                                        </p:attrNameLst>
                                      </p:cBhvr>
                                      <p:tavLst>
                                        <p:tav tm="0">
                                          <p:val>
                                            <p:strVal val="#ppt_x"/>
                                          </p:val>
                                        </p:tav>
                                        <p:tav tm="100000">
                                          <p:val>
                                            <p:strVal val="#ppt_x"/>
                                          </p:val>
                                        </p:tav>
                                      </p:tavLst>
                                    </p:anim>
                                    <p:anim calcmode="lin" valueType="num">
                                      <p:cBhvr>
                                        <p:cTn id="7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32"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strVal val="4*#ppt_w"/>
                                          </p:val>
                                        </p:tav>
                                        <p:tav tm="100000">
                                          <p:val>
                                            <p:strVal val="#ppt_w"/>
                                          </p:val>
                                        </p:tav>
                                      </p:tavLst>
                                    </p:anim>
                                    <p:anim calcmode="lin" valueType="num">
                                      <p:cBhvr>
                                        <p:cTn id="82" dur="500" fill="hold"/>
                                        <p:tgtEl>
                                          <p:spTgt spid="43"/>
                                        </p:tgtEl>
                                        <p:attrNameLst>
                                          <p:attrName>ppt_h</p:attrName>
                                        </p:attrNameLst>
                                      </p:cBhvr>
                                      <p:tavLst>
                                        <p:tav tm="0">
                                          <p:val>
                                            <p:strVal val="4*#ppt_h"/>
                                          </p:val>
                                        </p:tav>
                                        <p:tav tm="100000">
                                          <p:val>
                                            <p:strVal val="#ppt_h"/>
                                          </p:val>
                                        </p:tav>
                                      </p:tavLst>
                                    </p:anim>
                                  </p:childTnLst>
                                </p:cTn>
                              </p:par>
                              <p:par>
                                <p:cTn id="83" presetID="42" presetClass="entr" presetSubtype="0"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1000"/>
                                        <p:tgtEl>
                                          <p:spTgt spid="44"/>
                                        </p:tgtEl>
                                      </p:cBhvr>
                                    </p:animEffect>
                                    <p:anim calcmode="lin" valueType="num">
                                      <p:cBhvr>
                                        <p:cTn id="91" dur="1000" fill="hold"/>
                                        <p:tgtEl>
                                          <p:spTgt spid="44"/>
                                        </p:tgtEl>
                                        <p:attrNameLst>
                                          <p:attrName>ppt_x</p:attrName>
                                        </p:attrNameLst>
                                      </p:cBhvr>
                                      <p:tavLst>
                                        <p:tav tm="0">
                                          <p:val>
                                            <p:strVal val="#ppt_x"/>
                                          </p:val>
                                        </p:tav>
                                        <p:tav tm="100000">
                                          <p:val>
                                            <p:strVal val="#ppt_x"/>
                                          </p:val>
                                        </p:tav>
                                      </p:tavLst>
                                    </p:anim>
                                    <p:anim calcmode="lin" valueType="num">
                                      <p:cBhvr>
                                        <p:cTn id="9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p:cTn id="97" dur="500" fill="hold"/>
                                        <p:tgtEl>
                                          <p:spTgt spid="45"/>
                                        </p:tgtEl>
                                        <p:attrNameLst>
                                          <p:attrName>ppt_w</p:attrName>
                                        </p:attrNameLst>
                                      </p:cBhvr>
                                      <p:tavLst>
                                        <p:tav tm="0">
                                          <p:val>
                                            <p:strVal val="4*#ppt_w"/>
                                          </p:val>
                                        </p:tav>
                                        <p:tav tm="100000">
                                          <p:val>
                                            <p:strVal val="#ppt_w"/>
                                          </p:val>
                                        </p:tav>
                                      </p:tavLst>
                                    </p:anim>
                                    <p:anim calcmode="lin" valueType="num">
                                      <p:cBhvr>
                                        <p:cTn id="98" dur="500" fill="hold"/>
                                        <p:tgtEl>
                                          <p:spTgt spid="4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8" grpId="0"/>
      <p:bldP spid="31" grpId="0"/>
      <p:bldP spid="38" grpId="0"/>
      <p:bldP spid="41" grpId="0"/>
      <p:bldP spid="44" grpId="0"/>
      <p:bldP spid="50" grpId="0"/>
      <p:bldP spid="51" grpId="0" animBg="1"/>
      <p:bldP spid="32" grpId="0" animBg="1"/>
      <p:bldP spid="43"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7507ABE-B847-4940-A4E4-73EFD3BF9003}"/>
              </a:ext>
            </a:extLst>
          </p:cNvPr>
          <p:cNvSpPr/>
          <p:nvPr/>
        </p:nvSpPr>
        <p:spPr>
          <a:xfrm>
            <a:off x="3209496" y="4964316"/>
            <a:ext cx="8684348" cy="1061829"/>
          </a:xfrm>
          <a:prstGeom prst="rect">
            <a:avLst/>
          </a:prstGeom>
        </p:spPr>
        <p:txBody>
          <a:bodyPr wrap="square">
            <a:spAutoFit/>
          </a:bodyPr>
          <a:lstStyle/>
          <a:p>
            <a:pPr algn="just"/>
            <a:r>
              <a:rPr lang="pt-BR" sz="2100" b="1" dirty="0" err="1">
                <a:solidFill>
                  <a:schemeClr val="bg1"/>
                </a:solidFill>
                <a:latin typeface="Georgia" panose="02040502050405020303" pitchFamily="18" charset="0"/>
              </a:rPr>
              <a:t>cp</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also</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Joshua’s</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long</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day</a:t>
            </a:r>
            <a:r>
              <a:rPr lang="pt-BR" sz="2100" b="1" dirty="0">
                <a:solidFill>
                  <a:schemeClr val="bg1"/>
                </a:solidFill>
                <a:latin typeface="Georgia" panose="02040502050405020303" pitchFamily="18" charset="0"/>
              </a:rPr>
              <a:t>” [Joshua 10:11-14]; </a:t>
            </a:r>
            <a:r>
              <a:rPr lang="pt-BR" sz="2100" b="1" dirty="0" err="1">
                <a:solidFill>
                  <a:schemeClr val="bg1"/>
                </a:solidFill>
                <a:latin typeface="Georgia" panose="02040502050405020303" pitchFamily="18" charset="0"/>
              </a:rPr>
              <a:t>Hezekiah’s</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request</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that</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the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sun</a:t>
            </a:r>
            <a:r>
              <a:rPr lang="pt-BR" sz="2100" b="1" dirty="0">
                <a:solidFill>
                  <a:schemeClr val="bg1"/>
                </a:solidFill>
                <a:latin typeface="Georgia" panose="02040502050405020303" pitchFamily="18" charset="0"/>
              </a:rPr>
              <a:t> go </a:t>
            </a:r>
            <a:r>
              <a:rPr lang="pt-BR" sz="2100" b="1" dirty="0" err="1">
                <a:solidFill>
                  <a:schemeClr val="bg1"/>
                </a:solidFill>
                <a:latin typeface="Georgia" panose="02040502050405020303" pitchFamily="18" charset="0"/>
              </a:rPr>
              <a:t>backward</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ten</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degrees</a:t>
            </a:r>
            <a:r>
              <a:rPr lang="pt-BR" sz="2100" b="1" dirty="0">
                <a:solidFill>
                  <a:schemeClr val="bg1"/>
                </a:solidFill>
                <a:latin typeface="Georgia" panose="02040502050405020303" pitchFamily="18" charset="0"/>
              </a:rPr>
              <a:t>” [2 Kg 20:1-11; </a:t>
            </a:r>
            <a:r>
              <a:rPr lang="pt-BR" sz="2100" b="1" dirty="0" err="1">
                <a:solidFill>
                  <a:schemeClr val="bg1"/>
                </a:solidFill>
                <a:latin typeface="Georgia" panose="02040502050405020303" pitchFamily="18" charset="0"/>
              </a:rPr>
              <a:t>Isaiah</a:t>
            </a:r>
            <a:r>
              <a:rPr lang="pt-BR" sz="2100" b="1" dirty="0">
                <a:solidFill>
                  <a:schemeClr val="bg1"/>
                </a:solidFill>
                <a:latin typeface="Georgia" panose="02040502050405020303" pitchFamily="18" charset="0"/>
              </a:rPr>
              <a:t> 38:7-8]  </a:t>
            </a:r>
            <a:r>
              <a:rPr lang="pt-BR" sz="2000" b="1" i="1" dirty="0">
                <a:solidFill>
                  <a:schemeClr val="bg1"/>
                </a:solidFill>
                <a:latin typeface="Georgia" panose="02040502050405020303" pitchFamily="18" charset="0"/>
              </a:rPr>
              <a:t>(</a:t>
            </a:r>
            <a:r>
              <a:rPr lang="pt-BR" sz="2000" b="1" i="1" dirty="0" err="1">
                <a:solidFill>
                  <a:schemeClr val="bg1"/>
                </a:solidFill>
                <a:latin typeface="Georgia" panose="02040502050405020303" pitchFamily="18" charset="0"/>
              </a:rPr>
              <a:t>God’s</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power</a:t>
            </a:r>
            <a:r>
              <a:rPr lang="pt-BR" sz="2000" b="1" i="1" dirty="0">
                <a:solidFill>
                  <a:schemeClr val="bg1"/>
                </a:solidFill>
                <a:latin typeface="Georgia" panose="02040502050405020303" pitchFamily="18" charset="0"/>
              </a:rPr>
              <a:t> over </a:t>
            </a:r>
            <a:r>
              <a:rPr lang="pt-BR" sz="2000" b="1" i="1" dirty="0" err="1">
                <a:solidFill>
                  <a:schemeClr val="bg1"/>
                </a:solidFill>
                <a:latin typeface="Georgia" panose="02040502050405020303" pitchFamily="18" charset="0"/>
              </a:rPr>
              <a:t>creation</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is</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clearly</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indicated</a:t>
            </a:r>
            <a:r>
              <a:rPr lang="pt-BR" sz="2000" b="1" i="1" dirty="0">
                <a:solidFill>
                  <a:schemeClr val="bg1"/>
                </a:solidFill>
                <a:latin typeface="Georgia" panose="02040502050405020303" pitchFamily="18" charset="0"/>
              </a:rPr>
              <a:t>)</a:t>
            </a: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a:ln>
            <a:noFill/>
          </a:ln>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solidFill>
            <a:schemeClr val="tx1"/>
          </a:solidFill>
          <a:ln>
            <a:noFill/>
          </a:ln>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29" name="TextBox 28">
            <a:extLst>
              <a:ext uri="{FF2B5EF4-FFF2-40B4-BE49-F238E27FC236}">
                <a16:creationId xmlns:a16="http://schemas.microsoft.com/office/drawing/2014/main" id="{AB89E0E0-A713-4432-8044-BF711809CB23}"/>
              </a:ext>
            </a:extLst>
          </p:cNvPr>
          <p:cNvSpPr txBox="1"/>
          <p:nvPr/>
        </p:nvSpPr>
        <p:spPr>
          <a:xfrm>
            <a:off x="-2878" y="887650"/>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“…let them be for signs”</a:t>
            </a:r>
          </a:p>
        </p:txBody>
      </p:sp>
      <p:sp>
        <p:nvSpPr>
          <p:cNvPr id="30" name="CaixaDeTexto 5">
            <a:extLst>
              <a:ext uri="{FF2B5EF4-FFF2-40B4-BE49-F238E27FC236}">
                <a16:creationId xmlns:a16="http://schemas.microsoft.com/office/drawing/2014/main" id="{1CDCD351-4D1C-4CF1-9549-9FC62B68863B}"/>
              </a:ext>
            </a:extLst>
          </p:cNvPr>
          <p:cNvSpPr txBox="1"/>
          <p:nvPr/>
        </p:nvSpPr>
        <p:spPr>
          <a:xfrm>
            <a:off x="272276" y="1402565"/>
            <a:ext cx="11707690" cy="461665"/>
          </a:xfrm>
          <a:prstGeom prst="rect">
            <a:avLst/>
          </a:prstGeom>
          <a:noFill/>
        </p:spPr>
        <p:txBody>
          <a:bodyPr wrap="square" rtlCol="0">
            <a:spAutoFit/>
          </a:bodyPr>
          <a:lstStyle/>
          <a:p>
            <a:r>
              <a:rPr lang="pt-BR" sz="2400" dirty="0" err="1">
                <a:solidFill>
                  <a:srgbClr val="FFFF00"/>
                </a:solidFill>
                <a:latin typeface="Georgia" panose="02040502050405020303" pitchFamily="18" charset="0"/>
              </a:rPr>
              <a:t>Sometimes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Lord</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literally</a:t>
            </a:r>
            <a:r>
              <a:rPr lang="pt-BR" sz="2400" dirty="0">
                <a:solidFill>
                  <a:srgbClr val="FFFF00"/>
                </a:solidFill>
                <a:latin typeface="Georgia" panose="02040502050405020303" pitchFamily="18" charset="0"/>
              </a:rPr>
              <a:t> uses </a:t>
            </a:r>
            <a:r>
              <a:rPr lang="pt-BR" sz="2400" dirty="0" err="1">
                <a:solidFill>
                  <a:srgbClr val="FFFF00"/>
                </a:solidFill>
                <a:latin typeface="Georgia" panose="02040502050405020303" pitchFamily="18" charset="0"/>
              </a:rPr>
              <a:t>heavenly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bodies</a:t>
            </a:r>
            <a:r>
              <a:rPr lang="pt-BR" sz="2400" dirty="0">
                <a:solidFill>
                  <a:srgbClr val="FFFF00"/>
                </a:solidFill>
                <a:latin typeface="Georgia" panose="02040502050405020303" pitchFamily="18" charset="0"/>
              </a:rPr>
              <a:t> as </a:t>
            </a:r>
            <a:r>
              <a:rPr lang="pt-BR" sz="2400" dirty="0" err="1">
                <a:solidFill>
                  <a:srgbClr val="FFFF00"/>
                </a:solidFill>
                <a:latin typeface="Georgia" panose="02040502050405020303" pitchFamily="18" charset="0"/>
              </a:rPr>
              <a:t>indicators</a:t>
            </a:r>
            <a:endParaRPr lang="pt-BR" sz="2400" dirty="0">
              <a:solidFill>
                <a:srgbClr val="FFFF00"/>
              </a:solidFill>
              <a:latin typeface="Georgia" panose="02040502050405020303" pitchFamily="18" charset="0"/>
            </a:endParaRPr>
          </a:p>
        </p:txBody>
      </p:sp>
      <p:sp>
        <p:nvSpPr>
          <p:cNvPr id="5" name="Rectangle 4">
            <a:extLst>
              <a:ext uri="{FF2B5EF4-FFF2-40B4-BE49-F238E27FC236}">
                <a16:creationId xmlns:a16="http://schemas.microsoft.com/office/drawing/2014/main" id="{C7BB7672-B82B-48C4-B491-580879E16124}"/>
              </a:ext>
            </a:extLst>
          </p:cNvPr>
          <p:cNvSpPr/>
          <p:nvPr/>
        </p:nvSpPr>
        <p:spPr>
          <a:xfrm>
            <a:off x="273923" y="1783215"/>
            <a:ext cx="11619297" cy="738664"/>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The </a:t>
            </a:r>
            <a:r>
              <a:rPr lang="en-US" sz="2100" b="1" i="1" dirty="0">
                <a:solidFill>
                  <a:srgbClr val="FFFF00"/>
                </a:solidFill>
                <a:latin typeface="Georgia" panose="02040502050405020303" pitchFamily="18" charset="0"/>
              </a:rPr>
              <a:t>heavens</a:t>
            </a:r>
            <a:r>
              <a:rPr lang="en-US" sz="2100" b="1" dirty="0">
                <a:solidFill>
                  <a:schemeClr val="bg1"/>
                </a:solidFill>
                <a:latin typeface="Georgia" panose="02040502050405020303" pitchFamily="18" charset="0"/>
              </a:rPr>
              <a:t> declare the glory of God; And </a:t>
            </a:r>
            <a:r>
              <a:rPr lang="pt-BR" sz="2100" b="1" dirty="0" err="1">
                <a:solidFill>
                  <a:schemeClr val="bg1"/>
                </a:solidFill>
                <a:latin typeface="Georgia" panose="02040502050405020303" pitchFamily="18" charset="0"/>
              </a:rPr>
              <a:t>the</a:t>
            </a:r>
            <a:r>
              <a:rPr lang="pt-BR" sz="2100" b="1" dirty="0">
                <a:solidFill>
                  <a:schemeClr val="bg1"/>
                </a:solidFill>
                <a:latin typeface="Georgia" panose="02040502050405020303" pitchFamily="18" charset="0"/>
              </a:rPr>
              <a:t> </a:t>
            </a:r>
            <a:r>
              <a:rPr lang="pt-BR" sz="2100" b="1" i="1" dirty="0" err="1">
                <a:solidFill>
                  <a:srgbClr val="FFFF00"/>
                </a:solidFill>
                <a:latin typeface="Georgia" panose="02040502050405020303" pitchFamily="18" charset="0"/>
              </a:rPr>
              <a:t>firmament</a:t>
            </a:r>
            <a:r>
              <a:rPr lang="pt-BR" sz="2100" b="1" dirty="0">
                <a:solidFill>
                  <a:schemeClr val="bg1"/>
                </a:solidFill>
                <a:latin typeface="Georgia" panose="02040502050405020303" pitchFamily="18" charset="0"/>
              </a:rPr>
              <a:t> shows His </a:t>
            </a:r>
            <a:r>
              <a:rPr lang="pt-BR" sz="2100" b="1" dirty="0" err="1">
                <a:solidFill>
                  <a:schemeClr val="bg1"/>
                </a:solidFill>
                <a:latin typeface="Georgia" panose="02040502050405020303" pitchFamily="18" charset="0"/>
              </a:rPr>
              <a:t>handiwork</a:t>
            </a:r>
            <a:r>
              <a:rPr lang="pt-BR" sz="2100" b="1" dirty="0">
                <a:solidFill>
                  <a:schemeClr val="bg1"/>
                </a:solidFill>
                <a:latin typeface="Georgia" panose="02040502050405020303" pitchFamily="18" charset="0"/>
              </a:rPr>
              <a:t>. ...In </a:t>
            </a:r>
            <a:r>
              <a:rPr lang="pt-BR" sz="2100" b="1" dirty="0" err="1">
                <a:solidFill>
                  <a:schemeClr val="bg1"/>
                </a:solidFill>
                <a:latin typeface="Georgia" panose="02040502050405020303" pitchFamily="18" charset="0"/>
              </a:rPr>
              <a:t>them</a:t>
            </a:r>
            <a:r>
              <a:rPr lang="pt-BR" sz="2100" b="1" dirty="0">
                <a:solidFill>
                  <a:schemeClr val="bg1"/>
                </a:solidFill>
                <a:latin typeface="Georgia" panose="02040502050405020303" pitchFamily="18" charset="0"/>
              </a:rPr>
              <a:t> He </a:t>
            </a:r>
            <a:r>
              <a:rPr lang="pt-BR" sz="2100" b="1" dirty="0" err="1">
                <a:solidFill>
                  <a:schemeClr val="bg1"/>
                </a:solidFill>
                <a:latin typeface="Georgia" panose="02040502050405020303" pitchFamily="18" charset="0"/>
              </a:rPr>
              <a:t>has</a:t>
            </a:r>
            <a:r>
              <a:rPr lang="pt-BR" sz="2100" b="1" dirty="0">
                <a:solidFill>
                  <a:schemeClr val="bg1"/>
                </a:solidFill>
                <a:latin typeface="Georgia" panose="02040502050405020303" pitchFamily="18" charset="0"/>
              </a:rPr>
              <a:t> set a </a:t>
            </a:r>
            <a:r>
              <a:rPr lang="pt-BR" sz="2100" b="1" dirty="0" err="1">
                <a:solidFill>
                  <a:schemeClr val="bg1"/>
                </a:solidFill>
                <a:latin typeface="Georgia" panose="02040502050405020303" pitchFamily="18" charset="0"/>
              </a:rPr>
              <a:t>tabernacle</a:t>
            </a:r>
            <a:r>
              <a:rPr lang="pt-BR" sz="2100" b="1" dirty="0">
                <a:solidFill>
                  <a:schemeClr val="bg1"/>
                </a:solidFill>
                <a:latin typeface="Georgia" panose="02040502050405020303" pitchFamily="18" charset="0"/>
              </a:rPr>
              <a:t> for </a:t>
            </a:r>
            <a:r>
              <a:rPr lang="pt-BR" sz="2100" b="1" i="1" dirty="0" err="1">
                <a:solidFill>
                  <a:srgbClr val="FFFF00"/>
                </a:solidFill>
                <a:latin typeface="Georgia" panose="02040502050405020303" pitchFamily="18" charset="0"/>
              </a:rPr>
              <a:t>the</a:t>
            </a:r>
            <a:r>
              <a:rPr lang="pt-BR" sz="2100" b="1" i="1" dirty="0">
                <a:solidFill>
                  <a:srgbClr val="FFFF00"/>
                </a:solidFill>
                <a:latin typeface="Georgia" panose="02040502050405020303" pitchFamily="18" charset="0"/>
              </a:rPr>
              <a:t> </a:t>
            </a:r>
            <a:r>
              <a:rPr lang="pt-BR" sz="2100" b="1" i="1" dirty="0" err="1">
                <a:solidFill>
                  <a:srgbClr val="FFFF00"/>
                </a:solidFill>
                <a:latin typeface="Georgia" panose="02040502050405020303" pitchFamily="18" charset="0"/>
              </a:rPr>
              <a:t>sun</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Psalm</a:t>
            </a:r>
            <a:r>
              <a:rPr lang="pt-BR" sz="2100" b="1" dirty="0">
                <a:solidFill>
                  <a:schemeClr val="bg1"/>
                </a:solidFill>
                <a:latin typeface="Georgia" panose="02040502050405020303" pitchFamily="18" charset="0"/>
              </a:rPr>
              <a:t> 19:1, 4 </a:t>
            </a:r>
            <a:r>
              <a:rPr lang="pt-BR" sz="2000" b="1" i="1" dirty="0">
                <a:solidFill>
                  <a:schemeClr val="bg1"/>
                </a:solidFill>
                <a:latin typeface="Georgia" panose="02040502050405020303" pitchFamily="18" charset="0"/>
              </a:rPr>
              <a:t>(</a:t>
            </a:r>
            <a:r>
              <a:rPr lang="pt-BR" sz="2000" b="1" i="1" dirty="0" err="1">
                <a:solidFill>
                  <a:schemeClr val="bg1"/>
                </a:solidFill>
                <a:latin typeface="Georgia" panose="02040502050405020303" pitchFamily="18" charset="0"/>
              </a:rPr>
              <a:t>heavens</a:t>
            </a:r>
            <a:r>
              <a:rPr lang="pt-BR" sz="2000" b="1" i="1" dirty="0">
                <a:solidFill>
                  <a:schemeClr val="bg1"/>
                </a:solidFill>
                <a:latin typeface="Georgia" panose="02040502050405020303" pitchFamily="18" charset="0"/>
              </a:rPr>
              <a:t> = </a:t>
            </a:r>
            <a:r>
              <a:rPr lang="pt-BR" sz="2000" b="1" i="1" dirty="0" err="1">
                <a:solidFill>
                  <a:schemeClr val="bg1"/>
                </a:solidFill>
                <a:latin typeface="Georgia" panose="02040502050405020303" pitchFamily="18" charset="0"/>
              </a:rPr>
              <a:t>God</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exists</a:t>
            </a:r>
            <a:r>
              <a:rPr lang="pt-BR" sz="2000" b="1" i="1" dirty="0">
                <a:solidFill>
                  <a:schemeClr val="bg1"/>
                </a:solidFill>
                <a:latin typeface="Georgia" panose="02040502050405020303" pitchFamily="18" charset="0"/>
              </a:rPr>
              <a:t>)</a:t>
            </a:r>
          </a:p>
        </p:txBody>
      </p:sp>
      <p:sp>
        <p:nvSpPr>
          <p:cNvPr id="7" name="Rectangle 6">
            <a:extLst>
              <a:ext uri="{FF2B5EF4-FFF2-40B4-BE49-F238E27FC236}">
                <a16:creationId xmlns:a16="http://schemas.microsoft.com/office/drawing/2014/main" id="{292F85AA-6998-416F-81BB-D941CE7A33AC}"/>
              </a:ext>
            </a:extLst>
          </p:cNvPr>
          <p:cNvSpPr/>
          <p:nvPr/>
        </p:nvSpPr>
        <p:spPr>
          <a:xfrm>
            <a:off x="272275" y="2524044"/>
            <a:ext cx="11619297" cy="1400383"/>
          </a:xfrm>
          <a:prstGeom prst="rect">
            <a:avLst/>
          </a:prstGeom>
        </p:spPr>
        <p:txBody>
          <a:bodyPr wrap="square">
            <a:spAutoFit/>
          </a:bodyPr>
          <a:lstStyle/>
          <a:p>
            <a:pPr algn="just"/>
            <a:r>
              <a:rPr lang="pt-BR" sz="22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Now after Jesus was born in Bethlehem of Judea… wise men from the East came to Jerusalem, saying, ‘Where is He who has been born King of the Jews? For we have seen </a:t>
            </a:r>
            <a:r>
              <a:rPr lang="en-US" sz="2100" b="1" i="1" dirty="0">
                <a:solidFill>
                  <a:srgbClr val="FFFF00"/>
                </a:solidFill>
                <a:latin typeface="Georgia" panose="02040502050405020303" pitchFamily="18" charset="0"/>
              </a:rPr>
              <a:t>His star </a:t>
            </a:r>
            <a:r>
              <a:rPr lang="en-US" sz="2100" b="1" dirty="0">
                <a:solidFill>
                  <a:schemeClr val="bg1"/>
                </a:solidFill>
                <a:latin typeface="Georgia" panose="02040502050405020303" pitchFamily="18" charset="0"/>
              </a:rPr>
              <a:t>in the East and have come to worship Him</a:t>
            </a:r>
            <a:r>
              <a:rPr lang="pt-BR" sz="2100" b="1" dirty="0">
                <a:solidFill>
                  <a:schemeClr val="bg1"/>
                </a:solidFill>
                <a:latin typeface="Georgia" panose="02040502050405020303" pitchFamily="18" charset="0"/>
              </a:rPr>
              <a:t>.’”            Matthew 2:1-2  </a:t>
            </a:r>
          </a:p>
          <a:p>
            <a:pPr algn="just"/>
            <a:r>
              <a:rPr lang="pt-BR" sz="2100" b="1" i="1" dirty="0">
                <a:solidFill>
                  <a:schemeClr val="bg1"/>
                </a:solidFill>
                <a:latin typeface="Georgia" panose="02040502050405020303" pitchFamily="18" charset="0"/>
              </a:rPr>
              <a:t>                                             </a:t>
            </a:r>
            <a:r>
              <a:rPr lang="pt-BR" sz="2000" b="1" i="1" dirty="0">
                <a:solidFill>
                  <a:schemeClr val="bg1"/>
                </a:solidFill>
                <a:latin typeface="Georgia" panose="02040502050405020303" pitchFamily="18" charset="0"/>
              </a:rPr>
              <a:t>(</a:t>
            </a:r>
            <a:r>
              <a:rPr lang="pt-BR" sz="2000" b="1" i="1" dirty="0" err="1">
                <a:solidFill>
                  <a:schemeClr val="bg1"/>
                </a:solidFill>
                <a:latin typeface="Georgia" panose="02040502050405020303" pitchFamily="18" charset="0"/>
              </a:rPr>
              <a:t>an</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actual</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heavenly</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body</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indicated</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where</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the</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Christ</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was</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born</a:t>
            </a:r>
            <a:r>
              <a:rPr lang="pt-BR" sz="2000" b="1" i="1" dirty="0">
                <a:solidFill>
                  <a:schemeClr val="bg1"/>
                </a:solidFill>
                <a:latin typeface="Georgia" panose="02040502050405020303" pitchFamily="18" charset="0"/>
              </a:rPr>
              <a:t>)</a:t>
            </a:r>
          </a:p>
        </p:txBody>
      </p:sp>
      <p:sp>
        <p:nvSpPr>
          <p:cNvPr id="9" name="Rectangle 8">
            <a:extLst>
              <a:ext uri="{FF2B5EF4-FFF2-40B4-BE49-F238E27FC236}">
                <a16:creationId xmlns:a16="http://schemas.microsoft.com/office/drawing/2014/main" id="{759318DC-6F1D-47B1-9FE1-A9E6D86E5C34}"/>
              </a:ext>
            </a:extLst>
          </p:cNvPr>
          <p:cNvSpPr/>
          <p:nvPr/>
        </p:nvSpPr>
        <p:spPr>
          <a:xfrm>
            <a:off x="3207224" y="3910367"/>
            <a:ext cx="8684348" cy="1061829"/>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Now </a:t>
            </a:r>
            <a:r>
              <a:rPr lang="en-US" sz="2100" b="1" i="1" dirty="0">
                <a:solidFill>
                  <a:srgbClr val="FFFF00"/>
                </a:solidFill>
                <a:latin typeface="Georgia" panose="02040502050405020303" pitchFamily="18" charset="0"/>
              </a:rPr>
              <a:t>from the sixth hour until the ninth hour </a:t>
            </a:r>
            <a:r>
              <a:rPr lang="en-US" sz="2100" b="1" dirty="0">
                <a:solidFill>
                  <a:schemeClr val="bg1"/>
                </a:solidFill>
                <a:latin typeface="Georgia" panose="02040502050405020303" pitchFamily="18" charset="0"/>
              </a:rPr>
              <a:t>there was </a:t>
            </a:r>
            <a:r>
              <a:rPr lang="en-US" sz="2100" b="1" i="1" dirty="0">
                <a:solidFill>
                  <a:srgbClr val="FFFF00"/>
                </a:solidFill>
                <a:latin typeface="Georgia" panose="02040502050405020303" pitchFamily="18" charset="0"/>
              </a:rPr>
              <a:t>darkness over all the land</a:t>
            </a:r>
            <a:r>
              <a:rPr lang="pt-BR" sz="2100" b="1" dirty="0">
                <a:solidFill>
                  <a:schemeClr val="bg1"/>
                </a:solidFill>
                <a:latin typeface="Georgia" panose="02040502050405020303" pitchFamily="18" charset="0"/>
              </a:rPr>
              <a:t>.” Matthew 27:45 </a:t>
            </a:r>
            <a:r>
              <a:rPr lang="pt-BR" sz="2000" b="1" i="1" dirty="0">
                <a:solidFill>
                  <a:schemeClr val="bg1"/>
                </a:solidFill>
                <a:latin typeface="Georgia" panose="02040502050405020303" pitchFamily="18" charset="0"/>
              </a:rPr>
              <a:t>(some </a:t>
            </a:r>
            <a:r>
              <a:rPr lang="pt-BR" sz="2000" b="1" i="1" dirty="0" err="1">
                <a:solidFill>
                  <a:schemeClr val="bg1"/>
                </a:solidFill>
                <a:latin typeface="Georgia" panose="02040502050405020303" pitchFamily="18" charset="0"/>
              </a:rPr>
              <a:t>special</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heavenly</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event</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not</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an</a:t>
            </a:r>
            <a:r>
              <a:rPr lang="pt-BR" sz="2000" b="1" i="1" dirty="0">
                <a:solidFill>
                  <a:schemeClr val="bg1"/>
                </a:solidFill>
                <a:latin typeface="Georgia" panose="02040502050405020303" pitchFamily="18" charset="0"/>
              </a:rPr>
              <a:t> eclipse!] </a:t>
            </a:r>
            <a:r>
              <a:rPr lang="pt-BR" sz="2000" b="1" i="1" dirty="0" err="1">
                <a:solidFill>
                  <a:schemeClr val="bg1"/>
                </a:solidFill>
                <a:latin typeface="Georgia" panose="02040502050405020303" pitchFamily="18" charset="0"/>
              </a:rPr>
              <a:t>indicated</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God’s</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wrath</a:t>
            </a:r>
            <a:r>
              <a:rPr lang="pt-BR" sz="2000" b="1" i="1" dirty="0">
                <a:solidFill>
                  <a:schemeClr val="bg1"/>
                </a:solidFill>
                <a:latin typeface="Georgia" panose="02040502050405020303" pitchFamily="18" charset="0"/>
              </a:rPr>
              <a:t> over </a:t>
            </a:r>
            <a:r>
              <a:rPr lang="pt-BR" sz="2000" b="1" i="1" dirty="0" err="1">
                <a:solidFill>
                  <a:schemeClr val="bg1"/>
                </a:solidFill>
                <a:latin typeface="Georgia" panose="02040502050405020303" pitchFamily="18" charset="0"/>
              </a:rPr>
              <a:t>sin</a:t>
            </a:r>
            <a:r>
              <a:rPr lang="pt-BR" sz="2000" b="1" i="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170322729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p:bldP spid="30" grpId="0"/>
      <p:bldP spid="5"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latin typeface="Segoe Print" panose="02000600000000000000" pitchFamily="2" charset="0"/>
              </a:rPr>
              <a:t>The Nature of God</a:t>
            </a:r>
            <a:endParaRPr lang="en-US" sz="6000" dirty="0">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tx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09DECC-EB73-4B40-9BA9-B0523A0BBBEA}"/>
              </a:ext>
            </a:extLst>
          </p:cNvPr>
          <p:cNvSpPr txBox="1"/>
          <p:nvPr/>
        </p:nvSpPr>
        <p:spPr>
          <a:xfrm>
            <a:off x="212035" y="886472"/>
            <a:ext cx="3273287" cy="646331"/>
          </a:xfrm>
          <a:prstGeom prst="rect">
            <a:avLst/>
          </a:prstGeom>
          <a:noFill/>
        </p:spPr>
        <p:txBody>
          <a:bodyPr wrap="square" rtlCol="0">
            <a:spAutoFit/>
          </a:bodyPr>
          <a:lstStyle/>
          <a:p>
            <a:r>
              <a:rPr lang="en-US" sz="3600" b="1" u="sng" dirty="0">
                <a:latin typeface="Sylfaen" panose="010A0502050306030303" pitchFamily="18" charset="0"/>
              </a:rPr>
              <a:t>Genesis 1:14-19</a:t>
            </a:r>
          </a:p>
        </p:txBody>
      </p:sp>
      <p:sp>
        <p:nvSpPr>
          <p:cNvPr id="24" name="TextBox 23">
            <a:extLst>
              <a:ext uri="{FF2B5EF4-FFF2-40B4-BE49-F238E27FC236}">
                <a16:creationId xmlns:a16="http://schemas.microsoft.com/office/drawing/2014/main" id="{AF85D080-527A-4E65-8815-EBAC06D6674E}"/>
              </a:ext>
            </a:extLst>
          </p:cNvPr>
          <p:cNvSpPr txBox="1"/>
          <p:nvPr/>
        </p:nvSpPr>
        <p:spPr>
          <a:xfrm>
            <a:off x="205411" y="1409929"/>
            <a:ext cx="11370365" cy="584775"/>
          </a:xfrm>
          <a:prstGeom prst="rect">
            <a:avLst/>
          </a:prstGeom>
          <a:noFill/>
        </p:spPr>
        <p:txBody>
          <a:bodyPr wrap="square" rtlCol="0">
            <a:spAutoFit/>
          </a:bodyPr>
          <a:lstStyle/>
          <a:p>
            <a:r>
              <a:rPr lang="en-US" sz="3200" dirty="0">
                <a:latin typeface="Sylfaen" panose="010A0502050306030303" pitchFamily="18" charset="0"/>
              </a:rPr>
              <a:t>“Let there be lights in the firmament of the heavens...” [v14]</a:t>
            </a:r>
          </a:p>
        </p:txBody>
      </p:sp>
      <p:sp>
        <p:nvSpPr>
          <p:cNvPr id="26" name="TextBox 25">
            <a:extLst>
              <a:ext uri="{FF2B5EF4-FFF2-40B4-BE49-F238E27FC236}">
                <a16:creationId xmlns:a16="http://schemas.microsoft.com/office/drawing/2014/main" id="{04DB6C4F-3504-4E92-896E-E6DB019F576B}"/>
              </a:ext>
            </a:extLst>
          </p:cNvPr>
          <p:cNvSpPr txBox="1"/>
          <p:nvPr/>
        </p:nvSpPr>
        <p:spPr>
          <a:xfrm>
            <a:off x="210313" y="1880377"/>
            <a:ext cx="6690820"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 “...to </a:t>
            </a:r>
            <a:r>
              <a:rPr lang="en-US" sz="2800" b="1" i="1" dirty="0">
                <a:latin typeface="Sylfaen" panose="010A0502050306030303" pitchFamily="18" charset="0"/>
                <a:sym typeface="Wingdings" panose="05000000000000000000" pitchFamily="2" charset="2"/>
              </a:rPr>
              <a:t>divide</a:t>
            </a:r>
            <a:r>
              <a:rPr lang="en-US" sz="2800" dirty="0">
                <a:latin typeface="Sylfaen" panose="010A0502050306030303" pitchFamily="18" charset="0"/>
                <a:sym typeface="Wingdings" panose="05000000000000000000" pitchFamily="2" charset="2"/>
              </a:rPr>
              <a:t> </a:t>
            </a:r>
            <a:r>
              <a:rPr lang="en-US" sz="1400" dirty="0">
                <a:latin typeface="Sylfaen" panose="010A0502050306030303" pitchFamily="18" charset="0"/>
                <a:sym typeface="Wingdings" panose="05000000000000000000" pitchFamily="2" charset="2"/>
              </a:rPr>
              <a:t> </a:t>
            </a:r>
            <a:r>
              <a:rPr lang="en-US" sz="2800" dirty="0">
                <a:latin typeface="Sylfaen" panose="010A0502050306030303" pitchFamily="18" charset="0"/>
                <a:sym typeface="Wingdings" panose="05000000000000000000" pitchFamily="2" charset="2"/>
              </a:rPr>
              <a:t>the day from the night” [v14]</a:t>
            </a:r>
            <a:endParaRPr lang="en-US" sz="2800" dirty="0">
              <a:latin typeface="Sylfaen" panose="010A0502050306030303" pitchFamily="18" charset="0"/>
            </a:endParaRPr>
          </a:p>
        </p:txBody>
      </p:sp>
      <p:pic>
        <p:nvPicPr>
          <p:cNvPr id="25" name="Picture 2" descr="Thinker, Thinking, Person, Idea, Wondering, Gesturing">
            <a:extLst>
              <a:ext uri="{FF2B5EF4-FFF2-40B4-BE49-F238E27FC236}">
                <a16:creationId xmlns:a16="http://schemas.microsoft.com/office/drawing/2014/main" id="{641DA2CA-BE68-4FD4-8125-2466F20C5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09" y="2375390"/>
            <a:ext cx="1716626" cy="230162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E8BF980-7454-40F9-AC8D-46BAF2892B3B}"/>
              </a:ext>
            </a:extLst>
          </p:cNvPr>
          <p:cNvSpPr txBox="1"/>
          <p:nvPr/>
        </p:nvSpPr>
        <p:spPr>
          <a:xfrm>
            <a:off x="1653401" y="2305945"/>
            <a:ext cx="5193429" cy="461665"/>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didn’t God </a:t>
            </a:r>
            <a:r>
              <a:rPr lang="en-US" sz="2400" b="1" i="1" dirty="0">
                <a:latin typeface="Sylfaen" panose="010A0502050306030303" pitchFamily="18" charset="0"/>
                <a:sym typeface="Wingdings" panose="05000000000000000000" pitchFamily="2" charset="2"/>
              </a:rPr>
              <a:t>already</a:t>
            </a:r>
            <a:r>
              <a:rPr lang="en-US" sz="2400" dirty="0">
                <a:latin typeface="Sylfaen" panose="010A0502050306030303" pitchFamily="18" charset="0"/>
                <a:sym typeface="Wingdings" panose="05000000000000000000" pitchFamily="2" charset="2"/>
              </a:rPr>
              <a:t> </a:t>
            </a:r>
            <a:r>
              <a:rPr lang="en-US" sz="2400" b="1" i="1" dirty="0">
                <a:latin typeface="Sylfaen" panose="010A0502050306030303" pitchFamily="18" charset="0"/>
                <a:sym typeface="Wingdings" panose="05000000000000000000" pitchFamily="2" charset="2"/>
              </a:rPr>
              <a:t>do</a:t>
            </a:r>
            <a:r>
              <a:rPr lang="en-US" sz="2400" dirty="0">
                <a:latin typeface="Sylfaen" panose="010A0502050306030303" pitchFamily="18" charset="0"/>
                <a:sym typeface="Wingdings" panose="05000000000000000000" pitchFamily="2" charset="2"/>
              </a:rPr>
              <a:t> </a:t>
            </a:r>
            <a:r>
              <a:rPr lang="en-US" sz="1200" dirty="0">
                <a:latin typeface="Sylfaen" panose="010A0502050306030303" pitchFamily="18" charset="0"/>
                <a:sym typeface="Wingdings" panose="05000000000000000000" pitchFamily="2" charset="2"/>
              </a:rPr>
              <a:t> </a:t>
            </a:r>
            <a:r>
              <a:rPr lang="en-US" sz="2400" dirty="0">
                <a:latin typeface="Sylfaen" panose="010A0502050306030303" pitchFamily="18" charset="0"/>
                <a:sym typeface="Wingdings" panose="05000000000000000000" pitchFamily="2" charset="2"/>
              </a:rPr>
              <a:t>this? [vv4-5] </a:t>
            </a:r>
            <a:endParaRPr lang="en-US" sz="2400" dirty="0">
              <a:latin typeface="Sylfaen" panose="010A0502050306030303" pitchFamily="18" charset="0"/>
            </a:endParaRPr>
          </a:p>
        </p:txBody>
      </p:sp>
      <p:sp>
        <p:nvSpPr>
          <p:cNvPr id="31" name="TextBox 30">
            <a:extLst>
              <a:ext uri="{FF2B5EF4-FFF2-40B4-BE49-F238E27FC236}">
                <a16:creationId xmlns:a16="http://schemas.microsoft.com/office/drawing/2014/main" id="{6C363062-F624-4EB9-A4C0-6508933EBEBF}"/>
              </a:ext>
            </a:extLst>
          </p:cNvPr>
          <p:cNvSpPr txBox="1"/>
          <p:nvPr/>
        </p:nvSpPr>
        <p:spPr>
          <a:xfrm>
            <a:off x="6740814" y="1873752"/>
            <a:ext cx="4728946"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“...let them be for </a:t>
            </a:r>
            <a:r>
              <a:rPr lang="en-US" sz="2800" b="1" i="1" dirty="0">
                <a:latin typeface="Sylfaen" panose="010A0502050306030303" pitchFamily="18" charset="0"/>
                <a:sym typeface="Wingdings" panose="05000000000000000000" pitchFamily="2" charset="2"/>
              </a:rPr>
              <a:t>signs</a:t>
            </a:r>
            <a:r>
              <a:rPr lang="en-US" sz="1400" b="1" i="1" dirty="0">
                <a:latin typeface="Sylfaen" panose="010A0502050306030303" pitchFamily="18" charset="0"/>
                <a:sym typeface="Wingdings" panose="05000000000000000000" pitchFamily="2" charset="2"/>
              </a:rPr>
              <a:t> </a:t>
            </a:r>
            <a:r>
              <a:rPr lang="en-US" sz="2800" dirty="0">
                <a:latin typeface="Sylfaen" panose="010A0502050306030303" pitchFamily="18" charset="0"/>
                <a:sym typeface="Wingdings" panose="05000000000000000000" pitchFamily="2" charset="2"/>
              </a:rPr>
              <a:t>” [v14]</a:t>
            </a:r>
            <a:endParaRPr lang="en-US" sz="2800" dirty="0">
              <a:latin typeface="Sylfaen" panose="010A0502050306030303" pitchFamily="18" charset="0"/>
            </a:endParaRPr>
          </a:p>
        </p:txBody>
      </p:sp>
      <p:sp>
        <p:nvSpPr>
          <p:cNvPr id="50" name="TextBox 49">
            <a:extLst>
              <a:ext uri="{FF2B5EF4-FFF2-40B4-BE49-F238E27FC236}">
                <a16:creationId xmlns:a16="http://schemas.microsoft.com/office/drawing/2014/main" id="{0712F442-F191-4620-AF3D-DC2ACD6DAB95}"/>
              </a:ext>
            </a:extLst>
          </p:cNvPr>
          <p:cNvSpPr txBox="1"/>
          <p:nvPr/>
        </p:nvSpPr>
        <p:spPr>
          <a:xfrm>
            <a:off x="2057590" y="2630225"/>
            <a:ext cx="4409474" cy="830997"/>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who needs signs and is       </a:t>
            </a:r>
          </a:p>
          <a:p>
            <a:r>
              <a:rPr lang="en-US" sz="2400" dirty="0">
                <a:latin typeface="Sylfaen" panose="010A0502050306030303" pitchFamily="18" charset="0"/>
                <a:sym typeface="Wingdings" panose="05000000000000000000" pitchFamily="2" charset="2"/>
              </a:rPr>
              <a:t>             able to understand them? </a:t>
            </a:r>
            <a:endParaRPr lang="en-US" sz="2400" dirty="0">
              <a:latin typeface="Sylfaen" panose="010A0502050306030303" pitchFamily="18"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830997"/>
          </a:xfrm>
          <a:prstGeom prst="rect">
            <a:avLst/>
          </a:prstGeom>
          <a:solidFill>
            <a:schemeClr val="bg1"/>
          </a:solidFill>
        </p:spPr>
        <p:txBody>
          <a:bodyPr wrap="square" rtlCol="0">
            <a:spAutoFit/>
          </a:bodyPr>
          <a:lstStyle/>
          <a:p>
            <a:pPr algn="ctr"/>
            <a:r>
              <a:rPr lang="en-US" sz="4000" b="1" dirty="0">
                <a:latin typeface="Segoe Print" panose="02000600000000000000" pitchFamily="2" charset="0"/>
              </a:rPr>
              <a:t>Genesis 1</a:t>
            </a:r>
          </a:p>
          <a:p>
            <a:pPr algn="ctr"/>
            <a:endParaRPr lang="en-US" sz="800" dirty="0">
              <a:latin typeface="Segoe Print" panose="02000600000000000000" pitchFamily="2" charset="0"/>
            </a:endParaRP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27" name="TextBox 26">
            <a:extLst>
              <a:ext uri="{FF2B5EF4-FFF2-40B4-BE49-F238E27FC236}">
                <a16:creationId xmlns:a16="http://schemas.microsoft.com/office/drawing/2014/main" id="{05901A31-06DE-4706-A069-3051EC803F99}"/>
              </a:ext>
            </a:extLst>
          </p:cNvPr>
          <p:cNvSpPr txBox="1"/>
          <p:nvPr/>
        </p:nvSpPr>
        <p:spPr>
          <a:xfrm>
            <a:off x="6404138" y="2305732"/>
            <a:ext cx="5269725"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 “seasons...days and years” [v14]</a:t>
            </a:r>
            <a:endParaRPr lang="en-US" sz="2800" dirty="0">
              <a:latin typeface="Sylfaen" panose="010A0502050306030303" pitchFamily="18" charset="0"/>
            </a:endParaRPr>
          </a:p>
        </p:txBody>
      </p:sp>
      <p:sp>
        <p:nvSpPr>
          <p:cNvPr id="29" name="TextBox 28">
            <a:extLst>
              <a:ext uri="{FF2B5EF4-FFF2-40B4-BE49-F238E27FC236}">
                <a16:creationId xmlns:a16="http://schemas.microsoft.com/office/drawing/2014/main" id="{28AED0BF-881D-4113-869D-B75AF04E4AFE}"/>
              </a:ext>
            </a:extLst>
          </p:cNvPr>
          <p:cNvSpPr txBox="1"/>
          <p:nvPr/>
        </p:nvSpPr>
        <p:spPr>
          <a:xfrm>
            <a:off x="2059864" y="3328537"/>
            <a:ext cx="4409474" cy="830997"/>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does the </a:t>
            </a:r>
            <a:r>
              <a:rPr lang="en-US" sz="2400" b="1" i="1" dirty="0">
                <a:latin typeface="Sylfaen" panose="010A0502050306030303" pitchFamily="18" charset="0"/>
                <a:sym typeface="Wingdings" panose="05000000000000000000" pitchFamily="2" charset="2"/>
              </a:rPr>
              <a:t>eternal</a:t>
            </a:r>
            <a:r>
              <a:rPr lang="en-US" sz="2400" dirty="0">
                <a:latin typeface="Sylfaen" panose="010A0502050306030303" pitchFamily="18" charset="0"/>
                <a:sym typeface="Wingdings" panose="05000000000000000000" pitchFamily="2" charset="2"/>
              </a:rPr>
              <a:t> </a:t>
            </a:r>
            <a:r>
              <a:rPr lang="en-US" sz="1200" dirty="0">
                <a:latin typeface="Sylfaen" panose="010A0502050306030303" pitchFamily="18" charset="0"/>
                <a:sym typeface="Wingdings" panose="05000000000000000000" pitchFamily="2" charset="2"/>
              </a:rPr>
              <a:t> </a:t>
            </a:r>
            <a:r>
              <a:rPr lang="en-US" sz="2400" dirty="0">
                <a:latin typeface="Sylfaen" panose="010A0502050306030303" pitchFamily="18" charset="0"/>
                <a:sym typeface="Wingdings" panose="05000000000000000000" pitchFamily="2" charset="2"/>
              </a:rPr>
              <a:t>God need       </a:t>
            </a:r>
          </a:p>
          <a:p>
            <a:r>
              <a:rPr lang="en-US" sz="2400" dirty="0">
                <a:latin typeface="Sylfaen" panose="010A0502050306030303" pitchFamily="18" charset="0"/>
                <a:sym typeface="Wingdings" panose="05000000000000000000" pitchFamily="2" charset="2"/>
              </a:rPr>
              <a:t>              to mark passing of time? </a:t>
            </a:r>
            <a:endParaRPr lang="en-US" sz="2400" dirty="0">
              <a:latin typeface="Sylfaen" panose="010A0502050306030303" pitchFamily="18" charset="0"/>
            </a:endParaRPr>
          </a:p>
        </p:txBody>
      </p:sp>
      <p:sp>
        <p:nvSpPr>
          <p:cNvPr id="30" name="TextBox 29">
            <a:extLst>
              <a:ext uri="{FF2B5EF4-FFF2-40B4-BE49-F238E27FC236}">
                <a16:creationId xmlns:a16="http://schemas.microsoft.com/office/drawing/2014/main" id="{9AD37CC2-84F6-4A0D-AEA6-8C2B581689F9}"/>
              </a:ext>
            </a:extLst>
          </p:cNvPr>
          <p:cNvSpPr txBox="1"/>
          <p:nvPr/>
        </p:nvSpPr>
        <p:spPr>
          <a:xfrm>
            <a:off x="6406410" y="2703794"/>
            <a:ext cx="5512354"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 “...let them be for lights” [v15, 17]</a:t>
            </a:r>
            <a:endParaRPr lang="en-US" sz="2800" dirty="0">
              <a:latin typeface="Sylfaen" panose="010A0502050306030303" pitchFamily="18" charset="0"/>
            </a:endParaRPr>
          </a:p>
        </p:txBody>
      </p:sp>
      <p:sp>
        <p:nvSpPr>
          <p:cNvPr id="36" name="TextBox 35">
            <a:extLst>
              <a:ext uri="{FF2B5EF4-FFF2-40B4-BE49-F238E27FC236}">
                <a16:creationId xmlns:a16="http://schemas.microsoft.com/office/drawing/2014/main" id="{8CD81CF6-AFB5-45AA-B5BC-8F60638BF92F}"/>
              </a:ext>
            </a:extLst>
          </p:cNvPr>
          <p:cNvSpPr txBox="1"/>
          <p:nvPr/>
        </p:nvSpPr>
        <p:spPr>
          <a:xfrm>
            <a:off x="2062136" y="4026851"/>
            <a:ext cx="4409474" cy="461665"/>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does God need the light to see?</a:t>
            </a:r>
          </a:p>
        </p:txBody>
      </p:sp>
      <p:pic>
        <p:nvPicPr>
          <p:cNvPr id="42" name="Picture 4">
            <a:extLst>
              <a:ext uri="{FF2B5EF4-FFF2-40B4-BE49-F238E27FC236}">
                <a16:creationId xmlns:a16="http://schemas.microsoft.com/office/drawing/2014/main" id="{743B40F7-7B4D-4AFD-B85E-36079578052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50715" y="4541284"/>
            <a:ext cx="2311135" cy="1528690"/>
          </a:xfrm>
          <a:prstGeom prst="rect">
            <a:avLst/>
          </a:prstGeom>
          <a:noFill/>
          <a:extLst>
            <a:ext uri="{909E8E84-426E-40DD-AFC4-6F175D3DCCD1}">
              <a14:hiddenFill xmlns:a14="http://schemas.microsoft.com/office/drawing/2010/main">
                <a:solidFill>
                  <a:srgbClr val="FFFFFF"/>
                </a:solidFill>
              </a14:hiddenFill>
            </a:ext>
          </a:extLst>
        </p:spPr>
      </p:pic>
      <p:sp>
        <p:nvSpPr>
          <p:cNvPr id="46" name="CaixaDeTexto 33">
            <a:extLst>
              <a:ext uri="{FF2B5EF4-FFF2-40B4-BE49-F238E27FC236}">
                <a16:creationId xmlns:a16="http://schemas.microsoft.com/office/drawing/2014/main" id="{62468BF6-426A-44ED-A793-8AEC78AB7623}"/>
              </a:ext>
            </a:extLst>
          </p:cNvPr>
          <p:cNvSpPr txBox="1"/>
          <p:nvPr/>
        </p:nvSpPr>
        <p:spPr>
          <a:xfrm>
            <a:off x="3659189" y="5642335"/>
            <a:ext cx="774340" cy="369332"/>
          </a:xfrm>
          <a:prstGeom prst="rect">
            <a:avLst/>
          </a:prstGeom>
          <a:noFill/>
        </p:spPr>
        <p:txBody>
          <a:bodyPr wrap="square" rtlCol="0">
            <a:spAutoFit/>
          </a:bodyPr>
          <a:lstStyle/>
          <a:p>
            <a:pPr algn="ctr"/>
            <a:r>
              <a:rPr lang="pt-BR" dirty="0">
                <a:solidFill>
                  <a:schemeClr val="bg1"/>
                </a:solidFill>
                <a:latin typeface="Georgia" panose="02040502050405020303" pitchFamily="18" charset="0"/>
              </a:rPr>
              <a:t>Night</a:t>
            </a:r>
          </a:p>
        </p:txBody>
      </p:sp>
      <p:sp>
        <p:nvSpPr>
          <p:cNvPr id="47" name="CaixaDeTexto 35">
            <a:extLst>
              <a:ext uri="{FF2B5EF4-FFF2-40B4-BE49-F238E27FC236}">
                <a16:creationId xmlns:a16="http://schemas.microsoft.com/office/drawing/2014/main" id="{95CA5044-FEBE-419F-B4B2-5A088E2BCFEA}"/>
              </a:ext>
            </a:extLst>
          </p:cNvPr>
          <p:cNvSpPr txBox="1"/>
          <p:nvPr/>
        </p:nvSpPr>
        <p:spPr>
          <a:xfrm>
            <a:off x="3199444" y="4481312"/>
            <a:ext cx="672792" cy="369332"/>
          </a:xfrm>
          <a:prstGeom prst="rect">
            <a:avLst/>
          </a:prstGeom>
          <a:noFill/>
        </p:spPr>
        <p:txBody>
          <a:bodyPr wrap="square" rtlCol="0">
            <a:spAutoFit/>
          </a:bodyPr>
          <a:lstStyle/>
          <a:p>
            <a:r>
              <a:rPr lang="pt-BR" dirty="0">
                <a:latin typeface="Georgia" panose="02040502050405020303" pitchFamily="18" charset="0"/>
              </a:rPr>
              <a:t>Day</a:t>
            </a:r>
          </a:p>
        </p:txBody>
      </p:sp>
      <p:pic>
        <p:nvPicPr>
          <p:cNvPr id="48" name="Imagem 10">
            <a:extLst>
              <a:ext uri="{FF2B5EF4-FFF2-40B4-BE49-F238E27FC236}">
                <a16:creationId xmlns:a16="http://schemas.microsoft.com/office/drawing/2014/main" id="{68FB7CB1-6D57-4EDD-ADED-A2328D144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8576" y="4548654"/>
            <a:ext cx="2153360" cy="1441345"/>
          </a:xfrm>
          <a:prstGeom prst="rect">
            <a:avLst/>
          </a:prstGeom>
        </p:spPr>
      </p:pic>
      <p:sp>
        <p:nvSpPr>
          <p:cNvPr id="49" name="CaixaDeTexto 43">
            <a:extLst>
              <a:ext uri="{FF2B5EF4-FFF2-40B4-BE49-F238E27FC236}">
                <a16:creationId xmlns:a16="http://schemas.microsoft.com/office/drawing/2014/main" id="{33ED0978-E6C8-4126-8AA3-58B8F7CBCC4A}"/>
              </a:ext>
            </a:extLst>
          </p:cNvPr>
          <p:cNvSpPr txBox="1"/>
          <p:nvPr/>
        </p:nvSpPr>
        <p:spPr>
          <a:xfrm>
            <a:off x="5597681" y="4508608"/>
            <a:ext cx="867224" cy="369332"/>
          </a:xfrm>
          <a:prstGeom prst="rect">
            <a:avLst/>
          </a:prstGeom>
          <a:noFill/>
        </p:spPr>
        <p:txBody>
          <a:bodyPr wrap="square" rtlCol="0">
            <a:spAutoFit/>
          </a:bodyPr>
          <a:lstStyle/>
          <a:p>
            <a:r>
              <a:rPr lang="pt-BR" dirty="0">
                <a:solidFill>
                  <a:schemeClr val="bg1"/>
                </a:solidFill>
                <a:latin typeface="Georgia" panose="02040502050405020303" pitchFamily="18" charset="0"/>
              </a:rPr>
              <a:t>Signs</a:t>
            </a:r>
          </a:p>
        </p:txBody>
      </p:sp>
      <p:pic>
        <p:nvPicPr>
          <p:cNvPr id="52" name="Imagem 17">
            <a:extLst>
              <a:ext uri="{FF2B5EF4-FFF2-40B4-BE49-F238E27FC236}">
                <a16:creationId xmlns:a16="http://schemas.microsoft.com/office/drawing/2014/main" id="{785E4002-7888-46C3-B9E2-FE3CD0CBF0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6045" y="4481313"/>
            <a:ext cx="1916751" cy="1505456"/>
          </a:xfrm>
          <a:prstGeom prst="rect">
            <a:avLst/>
          </a:prstGeom>
        </p:spPr>
      </p:pic>
      <p:sp>
        <p:nvSpPr>
          <p:cNvPr id="53" name="CaixaDeTexto 44">
            <a:extLst>
              <a:ext uri="{FF2B5EF4-FFF2-40B4-BE49-F238E27FC236}">
                <a16:creationId xmlns:a16="http://schemas.microsoft.com/office/drawing/2014/main" id="{972269B0-CE86-4427-B69B-4AB30846A074}"/>
              </a:ext>
            </a:extLst>
          </p:cNvPr>
          <p:cNvSpPr txBox="1"/>
          <p:nvPr/>
        </p:nvSpPr>
        <p:spPr>
          <a:xfrm>
            <a:off x="8950577" y="5536476"/>
            <a:ext cx="715206" cy="369332"/>
          </a:xfrm>
          <a:prstGeom prst="rect">
            <a:avLst/>
          </a:prstGeom>
          <a:solidFill>
            <a:schemeClr val="bg1">
              <a:lumMod val="85000"/>
              <a:alpha val="65000"/>
            </a:schemeClr>
          </a:solidFill>
        </p:spPr>
        <p:txBody>
          <a:bodyPr wrap="square" rtlCol="0">
            <a:spAutoFit/>
          </a:bodyPr>
          <a:lstStyle/>
          <a:p>
            <a:pPr algn="ctr"/>
            <a:r>
              <a:rPr lang="pt-BR" dirty="0">
                <a:latin typeface="Georgia" panose="02040502050405020303" pitchFamily="18" charset="0"/>
              </a:rPr>
              <a:t>Time</a:t>
            </a:r>
          </a:p>
        </p:txBody>
      </p:sp>
      <p:pic>
        <p:nvPicPr>
          <p:cNvPr id="54" name="Picture 6">
            <a:extLst>
              <a:ext uri="{FF2B5EF4-FFF2-40B4-BE49-F238E27FC236}">
                <a16:creationId xmlns:a16="http://schemas.microsoft.com/office/drawing/2014/main" id="{B1191413-7EBF-442C-8789-8F771E936E3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980157" y="4508607"/>
            <a:ext cx="1701413" cy="1481375"/>
          </a:xfrm>
          <a:prstGeom prst="rect">
            <a:avLst/>
          </a:prstGeom>
          <a:noFill/>
          <a:extLst>
            <a:ext uri="{909E8E84-426E-40DD-AFC4-6F175D3DCCD1}">
              <a14:hiddenFill xmlns:a14="http://schemas.microsoft.com/office/drawing/2010/main">
                <a:solidFill>
                  <a:srgbClr val="FFFFFF"/>
                </a:solidFill>
              </a14:hiddenFill>
            </a:ext>
          </a:extLst>
        </p:spPr>
      </p:pic>
      <p:sp>
        <p:nvSpPr>
          <p:cNvPr id="55" name="CaixaDeTexto 45">
            <a:extLst>
              <a:ext uri="{FF2B5EF4-FFF2-40B4-BE49-F238E27FC236}">
                <a16:creationId xmlns:a16="http://schemas.microsoft.com/office/drawing/2014/main" id="{A6892A5E-F055-49C2-9366-297783450B96}"/>
              </a:ext>
            </a:extLst>
          </p:cNvPr>
          <p:cNvSpPr txBox="1"/>
          <p:nvPr/>
        </p:nvSpPr>
        <p:spPr>
          <a:xfrm>
            <a:off x="10990407" y="4455958"/>
            <a:ext cx="793253" cy="369332"/>
          </a:xfrm>
          <a:prstGeom prst="rect">
            <a:avLst/>
          </a:prstGeom>
          <a:noFill/>
        </p:spPr>
        <p:txBody>
          <a:bodyPr wrap="square" rtlCol="0">
            <a:spAutoFit/>
          </a:bodyPr>
          <a:lstStyle/>
          <a:p>
            <a:r>
              <a:rPr lang="pt-BR" dirty="0">
                <a:latin typeface="Georgia" panose="02040502050405020303" pitchFamily="18" charset="0"/>
              </a:rPr>
              <a:t>Light</a:t>
            </a:r>
          </a:p>
        </p:txBody>
      </p:sp>
      <p:sp>
        <p:nvSpPr>
          <p:cNvPr id="56" name="Retângulo de cantos arredondados 4">
            <a:extLst>
              <a:ext uri="{FF2B5EF4-FFF2-40B4-BE49-F238E27FC236}">
                <a16:creationId xmlns:a16="http://schemas.microsoft.com/office/drawing/2014/main" id="{A1D2A6B5-313D-4E74-B00B-15E6CF688AB7}"/>
              </a:ext>
            </a:extLst>
          </p:cNvPr>
          <p:cNvSpPr/>
          <p:nvPr/>
        </p:nvSpPr>
        <p:spPr>
          <a:xfrm>
            <a:off x="6467062" y="3178026"/>
            <a:ext cx="5282977" cy="12028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b="1" dirty="0">
                <a:solidFill>
                  <a:schemeClr val="tx2">
                    <a:lumMod val="50000"/>
                  </a:schemeClr>
                </a:solidFill>
                <a:latin typeface="Sylfaen" panose="010A0502050306030303" pitchFamily="18" charset="0"/>
              </a:rPr>
              <a:t>God made these things (and all things!) thinking of man (me and you!) </a:t>
            </a:r>
            <a:r>
              <a:rPr lang="pt-BR" sz="2400" b="1" i="1" dirty="0">
                <a:solidFill>
                  <a:schemeClr val="tx2">
                    <a:lumMod val="50000"/>
                  </a:schemeClr>
                </a:solidFill>
                <a:latin typeface="Georgia" panose="02040502050405020303" pitchFamily="18" charset="0"/>
              </a:rPr>
              <a:t>before</a:t>
            </a:r>
            <a:r>
              <a:rPr lang="pt-BR" sz="2400" b="1" dirty="0">
                <a:solidFill>
                  <a:schemeClr val="tx2">
                    <a:lumMod val="50000"/>
                  </a:schemeClr>
                </a:solidFill>
                <a:latin typeface="Sylfaen" panose="010A0502050306030303" pitchFamily="18" charset="0"/>
              </a:rPr>
              <a:t> there was ever any man on the earth!</a:t>
            </a:r>
          </a:p>
        </p:txBody>
      </p:sp>
    </p:spTree>
    <p:extLst>
      <p:ext uri="{BB962C8B-B14F-4D97-AF65-F5344CB8AC3E}">
        <p14:creationId xmlns:p14="http://schemas.microsoft.com/office/powerpoint/2010/main" val="210327977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500"/>
                                        <p:tgtEl>
                                          <p:spTgt spid="3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circle(out)">
                                      <p:cBhvr>
                                        <p:cTn id="25" dur="2000"/>
                                        <p:tgtEl>
                                          <p:spTgt spid="56"/>
                                        </p:tgtEl>
                                      </p:cBhvr>
                                    </p:animEffect>
                                  </p:childTnLst>
                                </p:cTn>
                              </p:par>
                              <p:par>
                                <p:cTn id="26" presetID="9"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1500"/>
                                        <p:tgtEl>
                                          <p:spTgt spid="4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dissolve">
                                      <p:cBhvr>
                                        <p:cTn id="31" dur="1000"/>
                                        <p:tgtEl>
                                          <p:spTgt spid="4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dissolve">
                                      <p:cBhvr>
                                        <p:cTn id="34" dur="1000"/>
                                        <p:tgtEl>
                                          <p:spTgt spid="46"/>
                                        </p:tgtEl>
                                      </p:cBhvr>
                                    </p:animEffect>
                                  </p:childTnLst>
                                </p:cTn>
                              </p:par>
                            </p:childTnLst>
                          </p:cTn>
                        </p:par>
                        <p:par>
                          <p:cTn id="35" fill="hold">
                            <p:stCondLst>
                              <p:cond delay="2000"/>
                            </p:stCondLst>
                            <p:childTnLst>
                              <p:par>
                                <p:cTn id="36" presetID="9" presetClass="entr" presetSubtype="0"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dissolve">
                                      <p:cBhvr>
                                        <p:cTn id="38" dur="1000"/>
                                        <p:tgtEl>
                                          <p:spTgt spid="4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dissolve">
                                      <p:cBhvr>
                                        <p:cTn id="41" dur="1000"/>
                                        <p:tgtEl>
                                          <p:spTgt spid="49"/>
                                        </p:tgtEl>
                                      </p:cBhvr>
                                    </p:animEffect>
                                  </p:childTnLst>
                                </p:cTn>
                              </p:par>
                            </p:childTnLst>
                          </p:cTn>
                        </p:par>
                        <p:par>
                          <p:cTn id="42" fill="hold">
                            <p:stCondLst>
                              <p:cond delay="3000"/>
                            </p:stCondLst>
                            <p:childTnLst>
                              <p:par>
                                <p:cTn id="43" presetID="9" presetClass="entr" presetSubtype="0"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dissolve">
                                      <p:cBhvr>
                                        <p:cTn id="45" dur="1000"/>
                                        <p:tgtEl>
                                          <p:spTgt spid="5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dissolve">
                                      <p:cBhvr>
                                        <p:cTn id="48" dur="1000"/>
                                        <p:tgtEl>
                                          <p:spTgt spid="53"/>
                                        </p:tgtEl>
                                      </p:cBhvr>
                                    </p:animEffect>
                                  </p:childTnLst>
                                </p:cTn>
                              </p:par>
                            </p:childTnLst>
                          </p:cTn>
                        </p:par>
                        <p:par>
                          <p:cTn id="49" fill="hold">
                            <p:stCondLst>
                              <p:cond delay="4000"/>
                            </p:stCondLst>
                            <p:childTnLst>
                              <p:par>
                                <p:cTn id="50" presetID="9"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dissolve">
                                      <p:cBhvr>
                                        <p:cTn id="52" dur="1000"/>
                                        <p:tgtEl>
                                          <p:spTgt spid="5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dissolve">
                                      <p:cBhvr>
                                        <p:cTn id="5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6" grpId="0"/>
      <p:bldP spid="46" grpId="0"/>
      <p:bldP spid="47" grpId="0"/>
      <p:bldP spid="49" grpId="0"/>
      <p:bldP spid="53" grpId="0" animBg="1"/>
      <p:bldP spid="55" grpId="0"/>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latin typeface="Segoe Print" panose="02000600000000000000" pitchFamily="2" charset="0"/>
              </a:rPr>
              <a:t>The Nature of God</a:t>
            </a:r>
            <a:endParaRPr lang="en-US" sz="6000" dirty="0">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tx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09DECC-EB73-4B40-9BA9-B0523A0BBBEA}"/>
              </a:ext>
            </a:extLst>
          </p:cNvPr>
          <p:cNvSpPr txBox="1"/>
          <p:nvPr/>
        </p:nvSpPr>
        <p:spPr>
          <a:xfrm>
            <a:off x="212035" y="886472"/>
            <a:ext cx="3273287" cy="646331"/>
          </a:xfrm>
          <a:prstGeom prst="rect">
            <a:avLst/>
          </a:prstGeom>
          <a:noFill/>
        </p:spPr>
        <p:txBody>
          <a:bodyPr wrap="square" rtlCol="0">
            <a:spAutoFit/>
          </a:bodyPr>
          <a:lstStyle/>
          <a:p>
            <a:r>
              <a:rPr lang="en-US" sz="3600" b="1" u="sng" dirty="0">
                <a:latin typeface="Sylfaen" panose="010A0502050306030303" pitchFamily="18" charset="0"/>
              </a:rPr>
              <a:t>Genesis 1:14-19</a:t>
            </a:r>
          </a:p>
        </p:txBody>
      </p:sp>
      <p:sp>
        <p:nvSpPr>
          <p:cNvPr id="24" name="TextBox 23">
            <a:extLst>
              <a:ext uri="{FF2B5EF4-FFF2-40B4-BE49-F238E27FC236}">
                <a16:creationId xmlns:a16="http://schemas.microsoft.com/office/drawing/2014/main" id="{AF85D080-527A-4E65-8815-EBAC06D6674E}"/>
              </a:ext>
            </a:extLst>
          </p:cNvPr>
          <p:cNvSpPr txBox="1"/>
          <p:nvPr/>
        </p:nvSpPr>
        <p:spPr>
          <a:xfrm>
            <a:off x="205411" y="1409929"/>
            <a:ext cx="11370365" cy="584775"/>
          </a:xfrm>
          <a:prstGeom prst="rect">
            <a:avLst/>
          </a:prstGeom>
          <a:noFill/>
        </p:spPr>
        <p:txBody>
          <a:bodyPr wrap="square" rtlCol="0">
            <a:spAutoFit/>
          </a:bodyPr>
          <a:lstStyle/>
          <a:p>
            <a:r>
              <a:rPr lang="en-US" sz="3200" dirty="0">
                <a:latin typeface="Sylfaen" panose="010A0502050306030303" pitchFamily="18" charset="0"/>
              </a:rPr>
              <a:t>“Let there be lights in the firmament of the heavens...” [v14]</a:t>
            </a:r>
          </a:p>
        </p:txBody>
      </p:sp>
      <p:sp>
        <p:nvSpPr>
          <p:cNvPr id="26" name="TextBox 25">
            <a:extLst>
              <a:ext uri="{FF2B5EF4-FFF2-40B4-BE49-F238E27FC236}">
                <a16:creationId xmlns:a16="http://schemas.microsoft.com/office/drawing/2014/main" id="{04DB6C4F-3504-4E92-896E-E6DB019F576B}"/>
              </a:ext>
            </a:extLst>
          </p:cNvPr>
          <p:cNvSpPr txBox="1"/>
          <p:nvPr/>
        </p:nvSpPr>
        <p:spPr>
          <a:xfrm>
            <a:off x="210313" y="1880377"/>
            <a:ext cx="6690820"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 “...to </a:t>
            </a:r>
            <a:r>
              <a:rPr lang="en-US" sz="2800" b="1" i="1" dirty="0">
                <a:latin typeface="Sylfaen" panose="010A0502050306030303" pitchFamily="18" charset="0"/>
                <a:sym typeface="Wingdings" panose="05000000000000000000" pitchFamily="2" charset="2"/>
              </a:rPr>
              <a:t>divide</a:t>
            </a:r>
            <a:r>
              <a:rPr lang="en-US" sz="2800" dirty="0">
                <a:latin typeface="Sylfaen" panose="010A0502050306030303" pitchFamily="18" charset="0"/>
                <a:sym typeface="Wingdings" panose="05000000000000000000" pitchFamily="2" charset="2"/>
              </a:rPr>
              <a:t> </a:t>
            </a:r>
            <a:r>
              <a:rPr lang="en-US" sz="1400" dirty="0">
                <a:latin typeface="Sylfaen" panose="010A0502050306030303" pitchFamily="18" charset="0"/>
                <a:sym typeface="Wingdings" panose="05000000000000000000" pitchFamily="2" charset="2"/>
              </a:rPr>
              <a:t> </a:t>
            </a:r>
            <a:r>
              <a:rPr lang="en-US" sz="2800" dirty="0">
                <a:latin typeface="Sylfaen" panose="010A0502050306030303" pitchFamily="18" charset="0"/>
                <a:sym typeface="Wingdings" panose="05000000000000000000" pitchFamily="2" charset="2"/>
              </a:rPr>
              <a:t>the day from the night” [v14]</a:t>
            </a:r>
            <a:endParaRPr lang="en-US" sz="2800" dirty="0">
              <a:latin typeface="Sylfaen" panose="010A0502050306030303" pitchFamily="18" charset="0"/>
            </a:endParaRPr>
          </a:p>
        </p:txBody>
      </p:sp>
      <p:sp>
        <p:nvSpPr>
          <p:cNvPr id="31" name="TextBox 30">
            <a:extLst>
              <a:ext uri="{FF2B5EF4-FFF2-40B4-BE49-F238E27FC236}">
                <a16:creationId xmlns:a16="http://schemas.microsoft.com/office/drawing/2014/main" id="{6C363062-F624-4EB9-A4C0-6508933EBEBF}"/>
              </a:ext>
            </a:extLst>
          </p:cNvPr>
          <p:cNvSpPr txBox="1"/>
          <p:nvPr/>
        </p:nvSpPr>
        <p:spPr>
          <a:xfrm>
            <a:off x="6740814" y="1873752"/>
            <a:ext cx="4728946"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“...let them be for </a:t>
            </a:r>
            <a:r>
              <a:rPr lang="en-US" sz="2800" b="1" i="1" dirty="0">
                <a:latin typeface="Sylfaen" panose="010A0502050306030303" pitchFamily="18" charset="0"/>
                <a:sym typeface="Wingdings" panose="05000000000000000000" pitchFamily="2" charset="2"/>
              </a:rPr>
              <a:t>signs</a:t>
            </a:r>
            <a:r>
              <a:rPr lang="en-US" sz="1400" b="1" i="1" dirty="0">
                <a:latin typeface="Sylfaen" panose="010A0502050306030303" pitchFamily="18" charset="0"/>
                <a:sym typeface="Wingdings" panose="05000000000000000000" pitchFamily="2" charset="2"/>
              </a:rPr>
              <a:t> </a:t>
            </a:r>
            <a:r>
              <a:rPr lang="en-US" sz="2800" dirty="0">
                <a:latin typeface="Sylfaen" panose="010A0502050306030303" pitchFamily="18" charset="0"/>
                <a:sym typeface="Wingdings" panose="05000000000000000000" pitchFamily="2" charset="2"/>
              </a:rPr>
              <a:t>” [v14]</a:t>
            </a:r>
            <a:endParaRPr lang="en-US" sz="2800" dirty="0">
              <a:latin typeface="Sylfaen" panose="010A0502050306030303" pitchFamily="18"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830997"/>
          </a:xfrm>
          <a:prstGeom prst="rect">
            <a:avLst/>
          </a:prstGeom>
          <a:solidFill>
            <a:schemeClr val="bg1"/>
          </a:solidFill>
        </p:spPr>
        <p:txBody>
          <a:bodyPr wrap="square" rtlCol="0">
            <a:spAutoFit/>
          </a:bodyPr>
          <a:lstStyle/>
          <a:p>
            <a:pPr algn="ctr"/>
            <a:r>
              <a:rPr lang="en-US" sz="4000" b="1" dirty="0">
                <a:latin typeface="Segoe Print" panose="02000600000000000000" pitchFamily="2" charset="0"/>
              </a:rPr>
              <a:t>Genesis 1</a:t>
            </a:r>
          </a:p>
          <a:p>
            <a:pPr algn="ctr"/>
            <a:endParaRPr lang="en-US" sz="800" dirty="0">
              <a:latin typeface="Segoe Print" panose="02000600000000000000" pitchFamily="2" charset="0"/>
            </a:endParaRP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27" name="TextBox 26">
            <a:extLst>
              <a:ext uri="{FF2B5EF4-FFF2-40B4-BE49-F238E27FC236}">
                <a16:creationId xmlns:a16="http://schemas.microsoft.com/office/drawing/2014/main" id="{05901A31-06DE-4706-A069-3051EC803F99}"/>
              </a:ext>
            </a:extLst>
          </p:cNvPr>
          <p:cNvSpPr txBox="1"/>
          <p:nvPr/>
        </p:nvSpPr>
        <p:spPr>
          <a:xfrm>
            <a:off x="212034" y="2305732"/>
            <a:ext cx="11928445" cy="954107"/>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 “God made two great lights:  the greater light </a:t>
            </a:r>
            <a:r>
              <a:rPr lang="en-US" sz="2800" b="1" i="1" dirty="0">
                <a:latin typeface="Sylfaen" panose="010A0502050306030303" pitchFamily="18" charset="0"/>
                <a:sym typeface="Wingdings" panose="05000000000000000000" pitchFamily="2" charset="2"/>
              </a:rPr>
              <a:t>to rule </a:t>
            </a:r>
            <a:r>
              <a:rPr lang="en-US" sz="1400" b="1" i="1" dirty="0">
                <a:latin typeface="Sylfaen" panose="010A0502050306030303" pitchFamily="18" charset="0"/>
                <a:sym typeface="Wingdings" panose="05000000000000000000" pitchFamily="2" charset="2"/>
              </a:rPr>
              <a:t> </a:t>
            </a:r>
            <a:r>
              <a:rPr lang="en-US" sz="2800" dirty="0">
                <a:latin typeface="Sylfaen" panose="010A0502050306030303" pitchFamily="18" charset="0"/>
                <a:sym typeface="Wingdings" panose="05000000000000000000" pitchFamily="2" charset="2"/>
              </a:rPr>
              <a:t>the day,</a:t>
            </a:r>
          </a:p>
          <a:p>
            <a:r>
              <a:rPr lang="en-US" sz="2800" dirty="0">
                <a:latin typeface="Sylfaen" panose="010A0502050306030303" pitchFamily="18" charset="0"/>
                <a:sym typeface="Wingdings" panose="05000000000000000000" pitchFamily="2" charset="2"/>
              </a:rPr>
              <a:t>                                                    and the lesser light </a:t>
            </a:r>
            <a:r>
              <a:rPr lang="en-US" sz="2800" b="1" i="1" dirty="0">
                <a:latin typeface="Sylfaen" panose="010A0502050306030303" pitchFamily="18" charset="0"/>
                <a:sym typeface="Wingdings" panose="05000000000000000000" pitchFamily="2" charset="2"/>
              </a:rPr>
              <a:t>to rule </a:t>
            </a:r>
            <a:r>
              <a:rPr lang="en-US" sz="1400" b="1" i="1" dirty="0">
                <a:latin typeface="Sylfaen" panose="010A0502050306030303" pitchFamily="18" charset="0"/>
                <a:sym typeface="Wingdings" panose="05000000000000000000" pitchFamily="2" charset="2"/>
              </a:rPr>
              <a:t> </a:t>
            </a:r>
            <a:r>
              <a:rPr lang="en-US" sz="2800" dirty="0">
                <a:latin typeface="Sylfaen" panose="010A0502050306030303" pitchFamily="18" charset="0"/>
                <a:sym typeface="Wingdings" panose="05000000000000000000" pitchFamily="2" charset="2"/>
              </a:rPr>
              <a:t>the night” [v16, 18]</a:t>
            </a:r>
            <a:endParaRPr lang="en-US" sz="2800" dirty="0">
              <a:latin typeface="Sylfaen" panose="010A0502050306030303" pitchFamily="18" charset="0"/>
            </a:endParaRPr>
          </a:p>
        </p:txBody>
      </p:sp>
      <p:pic>
        <p:nvPicPr>
          <p:cNvPr id="35" name="Imagem 17">
            <a:extLst>
              <a:ext uri="{FF2B5EF4-FFF2-40B4-BE49-F238E27FC236}">
                <a16:creationId xmlns:a16="http://schemas.microsoft.com/office/drawing/2014/main" id="{DA791137-6016-4BD2-9049-B1F6CA12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435" y="4288784"/>
            <a:ext cx="1147800" cy="1147800"/>
          </a:xfrm>
          <a:prstGeom prst="rect">
            <a:avLst/>
          </a:prstGeom>
        </p:spPr>
      </p:pic>
      <p:pic>
        <p:nvPicPr>
          <p:cNvPr id="37" name="Imagem 18">
            <a:extLst>
              <a:ext uri="{FF2B5EF4-FFF2-40B4-BE49-F238E27FC236}">
                <a16:creationId xmlns:a16="http://schemas.microsoft.com/office/drawing/2014/main" id="{2617D7C7-AB74-47B8-8A94-D017C72E2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02" y="3448193"/>
            <a:ext cx="555411" cy="555411"/>
          </a:xfrm>
          <a:prstGeom prst="rect">
            <a:avLst/>
          </a:prstGeom>
        </p:spPr>
      </p:pic>
      <p:sp>
        <p:nvSpPr>
          <p:cNvPr id="38" name="CaixaDeTexto 28">
            <a:extLst>
              <a:ext uri="{FF2B5EF4-FFF2-40B4-BE49-F238E27FC236}">
                <a16:creationId xmlns:a16="http://schemas.microsoft.com/office/drawing/2014/main" id="{EB575A31-CF61-4F76-996C-B8FEE2F10166}"/>
              </a:ext>
            </a:extLst>
          </p:cNvPr>
          <p:cNvSpPr txBox="1"/>
          <p:nvPr/>
        </p:nvSpPr>
        <p:spPr>
          <a:xfrm>
            <a:off x="4623949" y="5027496"/>
            <a:ext cx="966608" cy="369332"/>
          </a:xfrm>
          <a:prstGeom prst="rect">
            <a:avLst/>
          </a:prstGeom>
          <a:noFill/>
        </p:spPr>
        <p:txBody>
          <a:bodyPr wrap="square" rtlCol="0">
            <a:spAutoFit/>
          </a:bodyPr>
          <a:lstStyle/>
          <a:p>
            <a:pPr algn="ctr"/>
            <a:r>
              <a:rPr lang="pt-BR" dirty="0">
                <a:latin typeface="Georgia" panose="02040502050405020303" pitchFamily="18" charset="0"/>
              </a:rPr>
              <a:t>Greater</a:t>
            </a:r>
          </a:p>
        </p:txBody>
      </p:sp>
      <p:sp>
        <p:nvSpPr>
          <p:cNvPr id="39" name="CaixaDeTexto 29">
            <a:extLst>
              <a:ext uri="{FF2B5EF4-FFF2-40B4-BE49-F238E27FC236}">
                <a16:creationId xmlns:a16="http://schemas.microsoft.com/office/drawing/2014/main" id="{4E50AE0F-6820-400F-A05B-8E3EAC737926}"/>
              </a:ext>
            </a:extLst>
          </p:cNvPr>
          <p:cNvSpPr txBox="1"/>
          <p:nvPr/>
        </p:nvSpPr>
        <p:spPr>
          <a:xfrm>
            <a:off x="51521" y="3132924"/>
            <a:ext cx="966608" cy="369332"/>
          </a:xfrm>
          <a:prstGeom prst="rect">
            <a:avLst/>
          </a:prstGeom>
          <a:noFill/>
        </p:spPr>
        <p:txBody>
          <a:bodyPr wrap="square" rtlCol="0">
            <a:spAutoFit/>
          </a:bodyPr>
          <a:lstStyle/>
          <a:p>
            <a:pPr algn="ctr"/>
            <a:r>
              <a:rPr lang="pt-BR" dirty="0">
                <a:latin typeface="Georgia" panose="02040502050405020303" pitchFamily="18" charset="0"/>
              </a:rPr>
              <a:t>Lesser</a:t>
            </a:r>
          </a:p>
        </p:txBody>
      </p:sp>
      <p:cxnSp>
        <p:nvCxnSpPr>
          <p:cNvPr id="40" name="Conector reto 30">
            <a:extLst>
              <a:ext uri="{FF2B5EF4-FFF2-40B4-BE49-F238E27FC236}">
                <a16:creationId xmlns:a16="http://schemas.microsoft.com/office/drawing/2014/main" id="{DF616C1F-A0D5-48AD-9C8A-4D761614E953}"/>
              </a:ext>
            </a:extLst>
          </p:cNvPr>
          <p:cNvCxnSpPr>
            <a:cxnSpLocks/>
          </p:cNvCxnSpPr>
          <p:nvPr/>
        </p:nvCxnSpPr>
        <p:spPr>
          <a:xfrm flipV="1">
            <a:off x="3072362" y="5436585"/>
            <a:ext cx="2049973" cy="123413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Conector reto 32">
            <a:extLst>
              <a:ext uri="{FF2B5EF4-FFF2-40B4-BE49-F238E27FC236}">
                <a16:creationId xmlns:a16="http://schemas.microsoft.com/office/drawing/2014/main" id="{CDBF76D2-B885-4A26-82EF-989CE13D4CA3}"/>
              </a:ext>
            </a:extLst>
          </p:cNvPr>
          <p:cNvCxnSpPr>
            <a:cxnSpLocks/>
          </p:cNvCxnSpPr>
          <p:nvPr/>
        </p:nvCxnSpPr>
        <p:spPr>
          <a:xfrm>
            <a:off x="2164051" y="4209465"/>
            <a:ext cx="2529625" cy="23910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Conector reto 37">
            <a:extLst>
              <a:ext uri="{FF2B5EF4-FFF2-40B4-BE49-F238E27FC236}">
                <a16:creationId xmlns:a16="http://schemas.microsoft.com/office/drawing/2014/main" id="{A83565A8-1D0A-4102-B0D4-74EA5E5FC954}"/>
              </a:ext>
            </a:extLst>
          </p:cNvPr>
          <p:cNvCxnSpPr>
            <a:cxnSpLocks/>
          </p:cNvCxnSpPr>
          <p:nvPr/>
        </p:nvCxnSpPr>
        <p:spPr>
          <a:xfrm>
            <a:off x="860376" y="3591303"/>
            <a:ext cx="1114198" cy="60963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to 39">
            <a:extLst>
              <a:ext uri="{FF2B5EF4-FFF2-40B4-BE49-F238E27FC236}">
                <a16:creationId xmlns:a16="http://schemas.microsoft.com/office/drawing/2014/main" id="{0C4DF00E-35E6-43EB-9701-7E3B14490623}"/>
              </a:ext>
            </a:extLst>
          </p:cNvPr>
          <p:cNvCxnSpPr>
            <a:cxnSpLocks/>
          </p:cNvCxnSpPr>
          <p:nvPr/>
        </p:nvCxnSpPr>
        <p:spPr>
          <a:xfrm flipH="1">
            <a:off x="110927" y="3972385"/>
            <a:ext cx="145813" cy="115718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Estrela de 6 Pontas 43">
            <a:extLst>
              <a:ext uri="{FF2B5EF4-FFF2-40B4-BE49-F238E27FC236}">
                <a16:creationId xmlns:a16="http://schemas.microsoft.com/office/drawing/2014/main" id="{0F6BC57E-684A-4EEF-A237-1531797FA627}"/>
              </a:ext>
            </a:extLst>
          </p:cNvPr>
          <p:cNvSpPr/>
          <p:nvPr/>
        </p:nvSpPr>
        <p:spPr>
          <a:xfrm>
            <a:off x="1423064" y="3542305"/>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Estrela de 6 Pontas 45">
            <a:extLst>
              <a:ext uri="{FF2B5EF4-FFF2-40B4-BE49-F238E27FC236}">
                <a16:creationId xmlns:a16="http://schemas.microsoft.com/office/drawing/2014/main" id="{31972AD7-0C8F-441A-AC5B-A0FF7EA77FDB}"/>
              </a:ext>
            </a:extLst>
          </p:cNvPr>
          <p:cNvSpPr/>
          <p:nvPr/>
        </p:nvSpPr>
        <p:spPr>
          <a:xfrm>
            <a:off x="1016143" y="3830337"/>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Estrela de 6 Pontas 46">
            <a:extLst>
              <a:ext uri="{FF2B5EF4-FFF2-40B4-BE49-F238E27FC236}">
                <a16:creationId xmlns:a16="http://schemas.microsoft.com/office/drawing/2014/main" id="{63B2C62A-FAA8-4103-9920-14705AF9664C}"/>
              </a:ext>
            </a:extLst>
          </p:cNvPr>
          <p:cNvSpPr/>
          <p:nvPr/>
        </p:nvSpPr>
        <p:spPr>
          <a:xfrm>
            <a:off x="2106244" y="3076715"/>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Estrela de 6 Pontas 47">
            <a:extLst>
              <a:ext uri="{FF2B5EF4-FFF2-40B4-BE49-F238E27FC236}">
                <a16:creationId xmlns:a16="http://schemas.microsoft.com/office/drawing/2014/main" id="{9D83CD60-B572-415F-A9E8-6D235E8A2740}"/>
              </a:ext>
            </a:extLst>
          </p:cNvPr>
          <p:cNvSpPr/>
          <p:nvPr/>
        </p:nvSpPr>
        <p:spPr>
          <a:xfrm>
            <a:off x="2671270" y="3559514"/>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Estrela de 6 Pontas 48">
            <a:extLst>
              <a:ext uri="{FF2B5EF4-FFF2-40B4-BE49-F238E27FC236}">
                <a16:creationId xmlns:a16="http://schemas.microsoft.com/office/drawing/2014/main" id="{4D575967-A3B1-4960-9CFD-290509E92FE2}"/>
              </a:ext>
            </a:extLst>
          </p:cNvPr>
          <p:cNvSpPr/>
          <p:nvPr/>
        </p:nvSpPr>
        <p:spPr>
          <a:xfrm>
            <a:off x="3062775" y="4571062"/>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Estrela de 6 Pontas 49">
            <a:extLst>
              <a:ext uri="{FF2B5EF4-FFF2-40B4-BE49-F238E27FC236}">
                <a16:creationId xmlns:a16="http://schemas.microsoft.com/office/drawing/2014/main" id="{2357C765-5F6A-46E2-B4E9-63BB89066769}"/>
              </a:ext>
            </a:extLst>
          </p:cNvPr>
          <p:cNvSpPr/>
          <p:nvPr/>
        </p:nvSpPr>
        <p:spPr>
          <a:xfrm>
            <a:off x="1232167" y="3110257"/>
            <a:ext cx="241151" cy="288032"/>
          </a:xfrm>
          <a:prstGeom prst="star6">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TextBox 60">
            <a:extLst>
              <a:ext uri="{FF2B5EF4-FFF2-40B4-BE49-F238E27FC236}">
                <a16:creationId xmlns:a16="http://schemas.microsoft.com/office/drawing/2014/main" id="{16DF7559-9AC0-4F55-8E98-900D877D4D31}"/>
              </a:ext>
            </a:extLst>
          </p:cNvPr>
          <p:cNvSpPr txBox="1"/>
          <p:nvPr/>
        </p:nvSpPr>
        <p:spPr>
          <a:xfrm>
            <a:off x="4675917" y="3146207"/>
            <a:ext cx="6038087" cy="461665"/>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“He made the stars also” [v16] </a:t>
            </a:r>
            <a:endParaRPr lang="en-US" sz="2400" dirty="0">
              <a:latin typeface="Sylfaen" panose="010A0502050306030303" pitchFamily="18" charset="0"/>
            </a:endParaRPr>
          </a:p>
        </p:txBody>
      </p:sp>
      <p:sp>
        <p:nvSpPr>
          <p:cNvPr id="62" name="Rectangle: Rounded Corners 61">
            <a:extLst>
              <a:ext uri="{FF2B5EF4-FFF2-40B4-BE49-F238E27FC236}">
                <a16:creationId xmlns:a16="http://schemas.microsoft.com/office/drawing/2014/main" id="{B681B494-1BD0-4F0F-B5BD-C6703D9012EC}"/>
              </a:ext>
            </a:extLst>
          </p:cNvPr>
          <p:cNvSpPr/>
          <p:nvPr/>
        </p:nvSpPr>
        <p:spPr>
          <a:xfrm>
            <a:off x="5707935" y="3542261"/>
            <a:ext cx="6087550" cy="2483617"/>
          </a:xfrm>
          <a:prstGeom prst="roundRect">
            <a:avLst>
              <a:gd name="adj" fmla="val 97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Georgia" panose="02040502050405020303" pitchFamily="18" charset="0"/>
              </a:rPr>
              <a:t>The two “great lights” </a:t>
            </a:r>
            <a:r>
              <a:rPr lang="en-US" sz="2400" b="1" i="1" dirty="0">
                <a:solidFill>
                  <a:schemeClr val="tx1"/>
                </a:solidFill>
                <a:latin typeface="Georgia" panose="02040502050405020303" pitchFamily="18" charset="0"/>
              </a:rPr>
              <a:t>‘rule</a:t>
            </a:r>
            <a:r>
              <a:rPr lang="en-US" sz="2400" dirty="0">
                <a:solidFill>
                  <a:schemeClr val="tx1"/>
                </a:solidFill>
                <a:latin typeface="Georgia" panose="02040502050405020303" pitchFamily="18" charset="0"/>
              </a:rPr>
              <a:t>’ in two ways:</a:t>
            </a:r>
          </a:p>
          <a:p>
            <a:r>
              <a:rPr lang="en-US" sz="400" dirty="0">
                <a:solidFill>
                  <a:schemeClr val="tx1"/>
                </a:solidFill>
                <a:latin typeface="Georgia" panose="02040502050405020303" pitchFamily="18" charset="0"/>
              </a:rPr>
              <a:t>  </a:t>
            </a:r>
          </a:p>
          <a:p>
            <a:r>
              <a:rPr lang="en-US" sz="2400" dirty="0">
                <a:solidFill>
                  <a:schemeClr val="tx1"/>
                </a:solidFill>
                <a:latin typeface="Georgia" panose="02040502050405020303" pitchFamily="18" charset="0"/>
              </a:rPr>
              <a:t>1. they</a:t>
            </a:r>
            <a:r>
              <a:rPr lang="en-US" sz="2400" b="1" i="1" dirty="0">
                <a:solidFill>
                  <a:schemeClr val="tx1"/>
                </a:solidFill>
                <a:latin typeface="Georgia" panose="02040502050405020303" pitchFamily="18" charset="0"/>
              </a:rPr>
              <a:t> </a:t>
            </a:r>
            <a:r>
              <a:rPr lang="en-US" sz="2400" dirty="0">
                <a:solidFill>
                  <a:schemeClr val="tx1"/>
                </a:solidFill>
                <a:latin typeface="Georgia" panose="02040502050405020303" pitchFamily="18" charset="0"/>
              </a:rPr>
              <a:t>“</a:t>
            </a:r>
            <a:r>
              <a:rPr lang="en-US" sz="2400" b="1" i="1" dirty="0">
                <a:solidFill>
                  <a:schemeClr val="tx1"/>
                </a:solidFill>
                <a:latin typeface="Georgia" panose="02040502050405020303" pitchFamily="18" charset="0"/>
              </a:rPr>
              <a:t>give light</a:t>
            </a:r>
            <a:r>
              <a:rPr lang="en-US" sz="2400" dirty="0">
                <a:solidFill>
                  <a:schemeClr val="tx1"/>
                </a:solidFill>
                <a:latin typeface="Georgia" panose="02040502050405020303" pitchFamily="18" charset="0"/>
              </a:rPr>
              <a:t> on the earth”, making        </a:t>
            </a:r>
          </a:p>
          <a:p>
            <a:r>
              <a:rPr lang="en-US" sz="2400" dirty="0">
                <a:solidFill>
                  <a:schemeClr val="tx1"/>
                </a:solidFill>
                <a:latin typeface="Georgia" panose="02040502050405020303" pitchFamily="18" charset="0"/>
              </a:rPr>
              <a:t>    life and work possible [</a:t>
            </a:r>
            <a:r>
              <a:rPr lang="en-US" sz="2400" dirty="0" err="1">
                <a:solidFill>
                  <a:schemeClr val="tx1"/>
                </a:solidFill>
                <a:latin typeface="Georgia" panose="02040502050405020303" pitchFamily="18" charset="0"/>
              </a:rPr>
              <a:t>cp</a:t>
            </a:r>
            <a:r>
              <a:rPr lang="en-US" sz="2400" dirty="0">
                <a:solidFill>
                  <a:schemeClr val="tx1"/>
                </a:solidFill>
                <a:latin typeface="Georgia" panose="02040502050405020303" pitchFamily="18" charset="0"/>
              </a:rPr>
              <a:t> John 9:4];</a:t>
            </a:r>
          </a:p>
          <a:p>
            <a:r>
              <a:rPr lang="en-US" sz="2400" dirty="0">
                <a:solidFill>
                  <a:schemeClr val="tx1"/>
                </a:solidFill>
                <a:latin typeface="Georgia" panose="02040502050405020303" pitchFamily="18" charset="0"/>
              </a:rPr>
              <a:t>2. they “</a:t>
            </a:r>
            <a:r>
              <a:rPr lang="en-US" sz="2400" b="1" i="1" dirty="0">
                <a:solidFill>
                  <a:schemeClr val="tx1"/>
                </a:solidFill>
                <a:latin typeface="Georgia" panose="02040502050405020303" pitchFamily="18" charset="0"/>
              </a:rPr>
              <a:t>divide</a:t>
            </a:r>
            <a:r>
              <a:rPr lang="en-US" sz="2400" dirty="0">
                <a:solidFill>
                  <a:schemeClr val="tx1"/>
                </a:solidFill>
                <a:latin typeface="Georgia" panose="02040502050405020303" pitchFamily="18" charset="0"/>
              </a:rPr>
              <a:t> the light from…darkness”       </a:t>
            </a:r>
          </a:p>
          <a:p>
            <a:r>
              <a:rPr lang="en-US" sz="2400" dirty="0">
                <a:solidFill>
                  <a:schemeClr val="tx1"/>
                </a:solidFill>
                <a:latin typeface="Georgia" panose="02040502050405020303" pitchFamily="18" charset="0"/>
              </a:rPr>
              <a:t>    to establish the presence of the kingdom       </a:t>
            </a:r>
          </a:p>
          <a:p>
            <a:r>
              <a:rPr lang="en-US" sz="2400" dirty="0">
                <a:solidFill>
                  <a:schemeClr val="tx1"/>
                </a:solidFill>
                <a:latin typeface="Georgia" panose="02040502050405020303" pitchFamily="18" charset="0"/>
              </a:rPr>
              <a:t>    (</a:t>
            </a:r>
            <a:r>
              <a:rPr lang="en-US" sz="2400" i="1" dirty="0">
                <a:solidFill>
                  <a:schemeClr val="tx1"/>
                </a:solidFill>
                <a:latin typeface="Georgia" panose="02040502050405020303" pitchFamily="18" charset="0"/>
              </a:rPr>
              <a:t>rule</a:t>
            </a:r>
            <a:r>
              <a:rPr lang="en-US" sz="2400" dirty="0">
                <a:solidFill>
                  <a:schemeClr val="tx1"/>
                </a:solidFill>
                <a:latin typeface="Georgia" panose="02040502050405020303" pitchFamily="18" charset="0"/>
              </a:rPr>
              <a:t>) of God [</a:t>
            </a:r>
            <a:r>
              <a:rPr lang="en-US" sz="2400" dirty="0" err="1">
                <a:solidFill>
                  <a:schemeClr val="tx1"/>
                </a:solidFill>
                <a:latin typeface="Georgia" panose="02040502050405020303" pitchFamily="18" charset="0"/>
              </a:rPr>
              <a:t>cp</a:t>
            </a:r>
            <a:r>
              <a:rPr lang="en-US" sz="2400" dirty="0">
                <a:solidFill>
                  <a:schemeClr val="tx1"/>
                </a:solidFill>
                <a:latin typeface="Georgia" panose="02040502050405020303" pitchFamily="18" charset="0"/>
              </a:rPr>
              <a:t> Col 1:13; 1 Pet 2:9; </a:t>
            </a:r>
            <a:r>
              <a:rPr lang="en-US" sz="2400" dirty="0" err="1">
                <a:solidFill>
                  <a:schemeClr val="tx1"/>
                </a:solidFill>
                <a:latin typeface="Georgia" panose="02040502050405020303" pitchFamily="18" charset="0"/>
              </a:rPr>
              <a:t>etc</a:t>
            </a:r>
            <a:r>
              <a:rPr lang="en-US" sz="2400" dirty="0">
                <a:solidFill>
                  <a:schemeClr val="tx1"/>
                </a:solidFill>
                <a:latin typeface="Georgia" panose="02040502050405020303" pitchFamily="18" charset="0"/>
              </a:rPr>
              <a:t>] </a:t>
            </a:r>
          </a:p>
        </p:txBody>
      </p:sp>
    </p:spTree>
    <p:extLst>
      <p:ext uri="{BB962C8B-B14F-4D97-AF65-F5344CB8AC3E}">
        <p14:creationId xmlns:p14="http://schemas.microsoft.com/office/powerpoint/2010/main" val="6948580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dissolve">
                                      <p:cBhvr>
                                        <p:cTn id="11" dur="1000"/>
                                        <p:tgtEl>
                                          <p:spTgt spid="3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dissolve">
                                      <p:cBhvr>
                                        <p:cTn id="14" dur="1000"/>
                                        <p:tgtEl>
                                          <p:spTgt spid="38"/>
                                        </p:tgtEl>
                                      </p:cBhvr>
                                    </p:animEffect>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par>
                                <p:cTn id="19" presetID="22" presetClass="entr" presetSubtype="2"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500"/>
                                        <p:tgtEl>
                                          <p:spTgt spid="40"/>
                                        </p:tgtEl>
                                      </p:cBhvr>
                                    </p:animEffect>
                                  </p:childTnLst>
                                </p:cTn>
                              </p:par>
                            </p:childTnLst>
                          </p:cTn>
                        </p:par>
                        <p:par>
                          <p:cTn id="22" fill="hold">
                            <p:stCondLst>
                              <p:cond delay="2000"/>
                            </p:stCondLst>
                            <p:childTnLst>
                              <p:par>
                                <p:cTn id="23" presetID="9"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dissolve">
                                      <p:cBhvr>
                                        <p:cTn id="25" dur="1000"/>
                                        <p:tgtEl>
                                          <p:spTgt spid="3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1000"/>
                                        <p:tgtEl>
                                          <p:spTgt spid="39"/>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par>
                                <p:cTn id="33" presetID="22" presetClass="entr" presetSubtype="8"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500"/>
                                        <p:tgtEl>
                                          <p:spTgt spid="61"/>
                                        </p:tgtEl>
                                      </p:cBhvr>
                                    </p:animEffect>
                                  </p:childTnLst>
                                </p:cTn>
                              </p:par>
                            </p:childTnLst>
                          </p:cTn>
                        </p:par>
                        <p:par>
                          <p:cTn id="40" fill="hold">
                            <p:stCondLst>
                              <p:cond delay="4000"/>
                            </p:stCondLst>
                            <p:childTnLst>
                              <p:par>
                                <p:cTn id="41" presetID="6" presetClass="entr" presetSubtype="32"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circle(out)">
                                      <p:cBhvr>
                                        <p:cTn id="43" dur="250"/>
                                        <p:tgtEl>
                                          <p:spTgt spid="58"/>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circle(out)">
                                      <p:cBhvr>
                                        <p:cTn id="46" dur="750"/>
                                        <p:tgtEl>
                                          <p:spTgt spid="60"/>
                                        </p:tgtEl>
                                      </p:cBhvr>
                                    </p:animEffect>
                                  </p:childTnLst>
                                </p:cTn>
                              </p:par>
                              <p:par>
                                <p:cTn id="47" presetID="6" presetClass="entr" presetSubtype="3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circle(out)">
                                      <p:cBhvr>
                                        <p:cTn id="49" dur="750"/>
                                        <p:tgtEl>
                                          <p:spTgt spid="45"/>
                                        </p:tgtEl>
                                      </p:cBhvr>
                                    </p:animEffect>
                                  </p:childTnLst>
                                </p:cTn>
                              </p:par>
                              <p:par>
                                <p:cTn id="50" presetID="6" presetClass="entr" presetSubtype="32"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circle(out)">
                                      <p:cBhvr>
                                        <p:cTn id="52" dur="750"/>
                                        <p:tgtEl>
                                          <p:spTgt spid="51"/>
                                        </p:tgtEl>
                                      </p:cBhvr>
                                    </p:animEffect>
                                  </p:childTnLst>
                                </p:cTn>
                              </p:par>
                              <p:par>
                                <p:cTn id="53" presetID="6" presetClass="entr" presetSubtype="32"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circle(out)">
                                      <p:cBhvr>
                                        <p:cTn id="55" dur="750"/>
                                        <p:tgtEl>
                                          <p:spTgt spid="57"/>
                                        </p:tgtEl>
                                      </p:cBhvr>
                                    </p:animEffect>
                                  </p:childTnLst>
                                </p:cTn>
                              </p:par>
                              <p:par>
                                <p:cTn id="56" presetID="6" presetClass="entr" presetSubtype="32"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circle(out)">
                                      <p:cBhvr>
                                        <p:cTn id="58" dur="75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32"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circle(out)">
                                      <p:cBhvr>
                                        <p:cTn id="63"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39" grpId="0"/>
      <p:bldP spid="45" grpId="0" animBg="1"/>
      <p:bldP spid="51" grpId="0" animBg="1"/>
      <p:bldP spid="57" grpId="0" animBg="1"/>
      <p:bldP spid="58" grpId="0" animBg="1"/>
      <p:bldP spid="59" grpId="0" animBg="1"/>
      <p:bldP spid="60" grpId="0" animBg="1"/>
      <p:bldP spid="61" grpId="0"/>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a:ln>
            <a:noFill/>
          </a:ln>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B89E0E0-A713-4432-8044-BF711809CB23}"/>
              </a:ext>
            </a:extLst>
          </p:cNvPr>
          <p:cNvSpPr txBox="1"/>
          <p:nvPr/>
        </p:nvSpPr>
        <p:spPr>
          <a:xfrm>
            <a:off x="-2878" y="887650"/>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“…let them be for signs”</a:t>
            </a:r>
          </a:p>
        </p:txBody>
      </p:sp>
      <p:sp>
        <p:nvSpPr>
          <p:cNvPr id="30" name="CaixaDeTexto 5">
            <a:extLst>
              <a:ext uri="{FF2B5EF4-FFF2-40B4-BE49-F238E27FC236}">
                <a16:creationId xmlns:a16="http://schemas.microsoft.com/office/drawing/2014/main" id="{1CDCD351-4D1C-4CF1-9549-9FC62B68863B}"/>
              </a:ext>
            </a:extLst>
          </p:cNvPr>
          <p:cNvSpPr txBox="1"/>
          <p:nvPr/>
        </p:nvSpPr>
        <p:spPr>
          <a:xfrm>
            <a:off x="272276" y="1402565"/>
            <a:ext cx="11707690" cy="461665"/>
          </a:xfrm>
          <a:prstGeom prst="rect">
            <a:avLst/>
          </a:prstGeom>
          <a:noFill/>
        </p:spPr>
        <p:txBody>
          <a:bodyPr wrap="square" rtlCol="0">
            <a:spAutoFit/>
          </a:bodyPr>
          <a:lstStyle/>
          <a:p>
            <a:r>
              <a:rPr lang="pt-BR" sz="2400" dirty="0" err="1">
                <a:solidFill>
                  <a:srgbClr val="FFFF00"/>
                </a:solidFill>
                <a:latin typeface="Georgia" panose="02040502050405020303" pitchFamily="18" charset="0"/>
              </a:rPr>
              <a:t>Sometimes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Lord</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literally</a:t>
            </a:r>
            <a:r>
              <a:rPr lang="pt-BR" sz="2400" dirty="0">
                <a:solidFill>
                  <a:srgbClr val="FFFF00"/>
                </a:solidFill>
                <a:latin typeface="Georgia" panose="02040502050405020303" pitchFamily="18" charset="0"/>
              </a:rPr>
              <a:t> uses </a:t>
            </a:r>
            <a:r>
              <a:rPr lang="pt-BR" sz="2400" dirty="0" err="1">
                <a:solidFill>
                  <a:srgbClr val="FFFF00"/>
                </a:solidFill>
                <a:latin typeface="Georgia" panose="02040502050405020303" pitchFamily="18" charset="0"/>
              </a:rPr>
              <a:t>heavenly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bodies</a:t>
            </a:r>
            <a:r>
              <a:rPr lang="pt-BR" sz="2400" dirty="0">
                <a:solidFill>
                  <a:srgbClr val="FFFF00"/>
                </a:solidFill>
                <a:latin typeface="Georgia" panose="02040502050405020303" pitchFamily="18" charset="0"/>
              </a:rPr>
              <a:t> as </a:t>
            </a:r>
            <a:r>
              <a:rPr lang="pt-BR" sz="2400" dirty="0" err="1">
                <a:solidFill>
                  <a:srgbClr val="FFFF00"/>
                </a:solidFill>
                <a:latin typeface="Georgia" panose="02040502050405020303" pitchFamily="18" charset="0"/>
              </a:rPr>
              <a:t>indicators</a:t>
            </a:r>
            <a:endParaRPr lang="pt-BR" sz="2400" dirty="0">
              <a:solidFill>
                <a:srgbClr val="FFFF00"/>
              </a:solidFill>
              <a:latin typeface="Georgia" panose="02040502050405020303" pitchFamily="18" charset="0"/>
            </a:endParaRPr>
          </a:p>
        </p:txBody>
      </p:sp>
      <p:sp>
        <p:nvSpPr>
          <p:cNvPr id="5" name="Rectangle 4">
            <a:extLst>
              <a:ext uri="{FF2B5EF4-FFF2-40B4-BE49-F238E27FC236}">
                <a16:creationId xmlns:a16="http://schemas.microsoft.com/office/drawing/2014/main" id="{C7BB7672-B82B-48C4-B491-580879E16124}"/>
              </a:ext>
            </a:extLst>
          </p:cNvPr>
          <p:cNvSpPr/>
          <p:nvPr/>
        </p:nvSpPr>
        <p:spPr>
          <a:xfrm>
            <a:off x="273923" y="2207279"/>
            <a:ext cx="11619297" cy="1061829"/>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pt-BR" sz="2100" b="1" dirty="0" err="1">
                <a:solidFill>
                  <a:schemeClr val="bg1"/>
                </a:solidFill>
                <a:latin typeface="Georgia" panose="02040502050405020303" pitchFamily="18" charset="0"/>
              </a:rPr>
              <a:t>How</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you</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have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fallen</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from</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heaven</a:t>
            </a:r>
            <a:r>
              <a:rPr lang="pt-BR" sz="2100" b="1" dirty="0">
                <a:solidFill>
                  <a:schemeClr val="bg1"/>
                </a:solidFill>
                <a:latin typeface="Georgia" panose="02040502050405020303" pitchFamily="18" charset="0"/>
              </a:rPr>
              <a:t>, O </a:t>
            </a:r>
            <a:r>
              <a:rPr lang="pt-BR" sz="2100" b="1" i="1" dirty="0">
                <a:solidFill>
                  <a:srgbClr val="FFFF00"/>
                </a:solidFill>
                <a:latin typeface="Georgia" panose="02040502050405020303" pitchFamily="18" charset="0"/>
              </a:rPr>
              <a:t>star </a:t>
            </a:r>
            <a:r>
              <a:rPr lang="pt-BR" sz="2100" b="1" i="1" dirty="0" err="1">
                <a:solidFill>
                  <a:srgbClr val="FFFF00"/>
                </a:solidFill>
                <a:latin typeface="Georgia" panose="02040502050405020303" pitchFamily="18" charset="0"/>
              </a:rPr>
              <a:t>of</a:t>
            </a:r>
            <a:r>
              <a:rPr lang="pt-BR" sz="2100" b="1" i="1" dirty="0">
                <a:solidFill>
                  <a:srgbClr val="FFFF00"/>
                </a:solidFill>
                <a:latin typeface="Georgia" panose="02040502050405020303" pitchFamily="18" charset="0"/>
              </a:rPr>
              <a:t> </a:t>
            </a:r>
            <a:r>
              <a:rPr lang="pt-BR" sz="2100" b="1" i="1" dirty="0" err="1">
                <a:solidFill>
                  <a:srgbClr val="FFFF00"/>
                </a:solidFill>
                <a:latin typeface="Georgia" panose="02040502050405020303" pitchFamily="18" charset="0"/>
              </a:rPr>
              <a:t>the</a:t>
            </a:r>
            <a:r>
              <a:rPr lang="pt-BR" sz="2100" b="1" i="1" dirty="0">
                <a:solidFill>
                  <a:srgbClr val="FFFF00"/>
                </a:solidFill>
                <a:latin typeface="Georgia" panose="02040502050405020303" pitchFamily="18" charset="0"/>
              </a:rPr>
              <a:t> </a:t>
            </a:r>
            <a:r>
              <a:rPr lang="pt-BR" sz="2100" b="1" i="1" dirty="0" err="1">
                <a:solidFill>
                  <a:srgbClr val="FFFF00"/>
                </a:solidFill>
                <a:latin typeface="Georgia" panose="02040502050405020303" pitchFamily="18" charset="0"/>
              </a:rPr>
              <a:t>morning</a:t>
            </a:r>
            <a:r>
              <a:rPr lang="pt-BR" sz="2100" b="1" i="1" dirty="0">
                <a:solidFill>
                  <a:srgbClr val="FFFF00"/>
                </a:solidFill>
                <a:latin typeface="Georgia" panose="02040502050405020303" pitchFamily="18" charset="0"/>
              </a:rPr>
              <a:t> </a:t>
            </a:r>
            <a:r>
              <a:rPr lang="pt-BR" sz="2100" b="1" dirty="0">
                <a:solidFill>
                  <a:schemeClr val="bg1"/>
                </a:solidFill>
                <a:latin typeface="Georgia" panose="02040502050405020303" pitchFamily="18" charset="0"/>
              </a:rPr>
              <a:t>(</a:t>
            </a:r>
            <a:r>
              <a:rPr lang="pt-BR" sz="2100" b="1" dirty="0" err="1">
                <a:solidFill>
                  <a:schemeClr val="bg1"/>
                </a:solidFill>
                <a:latin typeface="Georgia" panose="02040502050405020303" pitchFamily="18" charset="0"/>
              </a:rPr>
              <a:t>latin</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lucifer</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son</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of</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the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dawn</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You</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have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been</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cut</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down</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to</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the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earth</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You</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who</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have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weakened</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the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nations</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Isaiah</a:t>
            </a:r>
            <a:r>
              <a:rPr lang="pt-BR" sz="2100" b="1" dirty="0">
                <a:solidFill>
                  <a:schemeClr val="bg1"/>
                </a:solidFill>
                <a:latin typeface="Georgia" panose="02040502050405020303" pitchFamily="18" charset="0"/>
              </a:rPr>
              <a:t> 14:12   </a:t>
            </a:r>
            <a:r>
              <a:rPr lang="pt-BR" sz="2000" b="1" i="1" dirty="0">
                <a:solidFill>
                  <a:schemeClr val="bg1"/>
                </a:solidFill>
                <a:latin typeface="Georgia" panose="02040502050405020303" pitchFamily="18" charset="0"/>
              </a:rPr>
              <a:t>(king </a:t>
            </a:r>
            <a:r>
              <a:rPr lang="pt-BR" sz="2000" b="1" i="1" dirty="0" err="1">
                <a:solidFill>
                  <a:schemeClr val="bg1"/>
                </a:solidFill>
                <a:latin typeface="Georgia" panose="02040502050405020303" pitchFamily="18" charset="0"/>
              </a:rPr>
              <a:t>of</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Babylon</a:t>
            </a:r>
            <a:r>
              <a:rPr lang="pt-BR" sz="2000" b="1" i="1" dirty="0">
                <a:solidFill>
                  <a:schemeClr val="bg1"/>
                </a:solidFill>
                <a:latin typeface="Georgia" panose="02040502050405020303" pitchFamily="18" charset="0"/>
              </a:rPr>
              <a:t> [v4] </a:t>
            </a:r>
            <a:r>
              <a:rPr lang="pt-BR" sz="2000" b="1" i="1" dirty="0" err="1">
                <a:solidFill>
                  <a:schemeClr val="bg1"/>
                </a:solidFill>
                <a:latin typeface="Georgia" panose="02040502050405020303" pitchFamily="18" charset="0"/>
              </a:rPr>
              <a:t>pictured</a:t>
            </a:r>
            <a:r>
              <a:rPr lang="pt-BR" sz="2000" b="1" i="1" dirty="0">
                <a:solidFill>
                  <a:schemeClr val="bg1"/>
                </a:solidFill>
                <a:latin typeface="Georgia" panose="02040502050405020303" pitchFamily="18" charset="0"/>
              </a:rPr>
              <a:t> </a:t>
            </a:r>
            <a:r>
              <a:rPr lang="pt-BR" sz="2000" b="1" i="1" u="sng" dirty="0" err="1">
                <a:solidFill>
                  <a:schemeClr val="bg1"/>
                </a:solidFill>
                <a:latin typeface="Georgia" panose="02040502050405020303" pitchFamily="18" charset="0"/>
              </a:rPr>
              <a:t>figuratively</a:t>
            </a:r>
            <a:r>
              <a:rPr lang="pt-BR" sz="2000" b="1" i="1" dirty="0">
                <a:solidFill>
                  <a:schemeClr val="bg1"/>
                </a:solidFill>
                <a:latin typeface="Georgia" panose="02040502050405020303" pitchFamily="18" charset="0"/>
              </a:rPr>
              <a:t> as a star </a:t>
            </a:r>
            <a:r>
              <a:rPr lang="pt-BR" sz="2000" b="1" i="1" dirty="0" err="1">
                <a:solidFill>
                  <a:schemeClr val="bg1"/>
                </a:solidFill>
                <a:latin typeface="Georgia" panose="02040502050405020303" pitchFamily="18" charset="0"/>
              </a:rPr>
              <a:t>falling</a:t>
            </a:r>
            <a:r>
              <a:rPr lang="pt-BR" sz="2000" b="1" i="1" dirty="0">
                <a:solidFill>
                  <a:schemeClr val="bg1"/>
                </a:solidFill>
                <a:latin typeface="Georgia" panose="02040502050405020303" pitchFamily="18" charset="0"/>
              </a:rPr>
              <a:t>)</a:t>
            </a:r>
          </a:p>
        </p:txBody>
      </p:sp>
      <p:sp>
        <p:nvSpPr>
          <p:cNvPr id="7" name="Rectangle 6">
            <a:extLst>
              <a:ext uri="{FF2B5EF4-FFF2-40B4-BE49-F238E27FC236}">
                <a16:creationId xmlns:a16="http://schemas.microsoft.com/office/drawing/2014/main" id="{292F85AA-6998-416F-81BB-D941CE7A33AC}"/>
              </a:ext>
            </a:extLst>
          </p:cNvPr>
          <p:cNvSpPr/>
          <p:nvPr/>
        </p:nvSpPr>
        <p:spPr>
          <a:xfrm>
            <a:off x="272275" y="3252904"/>
            <a:ext cx="11619297" cy="1369606"/>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I will show wonders </a:t>
            </a:r>
            <a:r>
              <a:rPr lang="en-US" sz="2100" b="1" i="1" dirty="0">
                <a:solidFill>
                  <a:srgbClr val="FFFF00"/>
                </a:solidFill>
                <a:latin typeface="Georgia" panose="02040502050405020303" pitchFamily="18" charset="0"/>
              </a:rPr>
              <a:t>in the heavens </a:t>
            </a:r>
            <a:r>
              <a:rPr lang="en-US" sz="2100" b="1" dirty="0">
                <a:solidFill>
                  <a:schemeClr val="bg1"/>
                </a:solidFill>
                <a:latin typeface="Georgia" panose="02040502050405020303" pitchFamily="18" charset="0"/>
              </a:rPr>
              <a:t>and in the earth</a:t>
            </a:r>
            <a:r>
              <a:rPr lang="pt-BR" sz="2100" b="1" dirty="0">
                <a:solidFill>
                  <a:schemeClr val="bg1"/>
                </a:solidFill>
                <a:latin typeface="Georgia" panose="02040502050405020303" pitchFamily="18" charset="0"/>
              </a:rPr>
              <a:t>. </a:t>
            </a:r>
            <a:r>
              <a:rPr lang="en-US" sz="2100" b="1" i="1" dirty="0">
                <a:solidFill>
                  <a:srgbClr val="FFFF00"/>
                </a:solidFill>
                <a:latin typeface="Georgia" panose="02040502050405020303" pitchFamily="18" charset="0"/>
              </a:rPr>
              <a:t>The sun shall be turned into darkness, And the moon into blood</a:t>
            </a:r>
            <a:r>
              <a:rPr lang="en-US" sz="2100" b="1" dirty="0">
                <a:solidFill>
                  <a:schemeClr val="bg1"/>
                </a:solidFill>
                <a:latin typeface="Georgia" panose="02040502050405020303" pitchFamily="18" charset="0"/>
              </a:rPr>
              <a:t>, Before the coming of the great and awesome day of the LORD.</a:t>
            </a:r>
            <a:r>
              <a:rPr lang="pt-BR" sz="2100" b="1" dirty="0">
                <a:solidFill>
                  <a:schemeClr val="bg1"/>
                </a:solidFill>
                <a:latin typeface="Georgia" panose="02040502050405020303" pitchFamily="18" charset="0"/>
              </a:rPr>
              <a:t>” Joel 2:30-31   </a:t>
            </a:r>
            <a:r>
              <a:rPr lang="pt-BR" sz="2000" b="1" i="1" dirty="0">
                <a:solidFill>
                  <a:schemeClr val="bg1"/>
                </a:solidFill>
                <a:latin typeface="Georgia" panose="02040502050405020303" pitchFamily="18" charset="0"/>
              </a:rPr>
              <a:t>(a </a:t>
            </a:r>
            <a:r>
              <a:rPr lang="pt-BR" sz="2000" b="1" i="1" u="sng" dirty="0">
                <a:solidFill>
                  <a:schemeClr val="bg1"/>
                </a:solidFill>
                <a:latin typeface="Georgia" panose="02040502050405020303" pitchFamily="18" charset="0"/>
              </a:rPr>
              <a:t>figure</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of</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judgment</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the</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heavenly</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rulers</a:t>
            </a:r>
            <a:r>
              <a:rPr lang="pt-BR" sz="2000" b="1" i="1" dirty="0">
                <a:solidFill>
                  <a:schemeClr val="bg1"/>
                </a:solidFill>
                <a:latin typeface="Georgia" panose="02040502050405020303" pitchFamily="18" charset="0"/>
              </a:rPr>
              <a:t>’ </a:t>
            </a:r>
          </a:p>
          <a:p>
            <a:pPr algn="just"/>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humbled</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by</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the</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presence</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of</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God</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cp</a:t>
            </a:r>
            <a:r>
              <a:rPr lang="pt-BR" sz="2000" b="1" i="1" dirty="0">
                <a:solidFill>
                  <a:schemeClr val="bg1"/>
                </a:solidFill>
                <a:latin typeface="Georgia" panose="02040502050405020303" pitchFamily="18" charset="0"/>
              </a:rPr>
              <a:t> Joel 2:10; 3:15; </a:t>
            </a:r>
            <a:r>
              <a:rPr lang="pt-BR" sz="2000" b="1" i="1" dirty="0" err="1">
                <a:solidFill>
                  <a:schemeClr val="bg1"/>
                </a:solidFill>
                <a:latin typeface="Georgia" panose="02040502050405020303" pitchFamily="18" charset="0"/>
              </a:rPr>
              <a:t>Isaiah</a:t>
            </a:r>
            <a:r>
              <a:rPr lang="pt-BR" sz="2000" b="1" i="1" dirty="0">
                <a:solidFill>
                  <a:schemeClr val="bg1"/>
                </a:solidFill>
                <a:latin typeface="Georgia" panose="02040502050405020303" pitchFamily="18" charset="0"/>
              </a:rPr>
              <a:t> 13:10)</a:t>
            </a:r>
          </a:p>
        </p:txBody>
      </p:sp>
      <p:sp>
        <p:nvSpPr>
          <p:cNvPr id="9" name="Rectangle 8">
            <a:extLst>
              <a:ext uri="{FF2B5EF4-FFF2-40B4-BE49-F238E27FC236}">
                <a16:creationId xmlns:a16="http://schemas.microsoft.com/office/drawing/2014/main" id="{759318DC-6F1D-47B1-9FE1-A9E6D86E5C34}"/>
              </a:ext>
            </a:extLst>
          </p:cNvPr>
          <p:cNvSpPr/>
          <p:nvPr/>
        </p:nvSpPr>
        <p:spPr>
          <a:xfrm>
            <a:off x="3207224" y="4612733"/>
            <a:ext cx="8684348" cy="1369606"/>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The city had </a:t>
            </a:r>
            <a:r>
              <a:rPr lang="en-US" sz="2100" b="1" i="1" dirty="0">
                <a:solidFill>
                  <a:srgbClr val="FFFF00"/>
                </a:solidFill>
                <a:latin typeface="Georgia" panose="02040502050405020303" pitchFamily="18" charset="0"/>
              </a:rPr>
              <a:t>no need of the sun or of the moon to shine </a:t>
            </a:r>
            <a:r>
              <a:rPr lang="en-US" sz="2100" b="1" dirty="0">
                <a:solidFill>
                  <a:schemeClr val="bg1"/>
                </a:solidFill>
                <a:latin typeface="Georgia" panose="02040502050405020303" pitchFamily="18" charset="0"/>
              </a:rPr>
              <a:t>in it, for the glory of God illuminated it. The Lamb is its light.”   </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Rev</a:t>
            </a:r>
            <a:r>
              <a:rPr lang="pt-BR" sz="2100" b="1" dirty="0">
                <a:solidFill>
                  <a:schemeClr val="bg1"/>
                </a:solidFill>
                <a:latin typeface="Georgia" panose="02040502050405020303" pitchFamily="18" charset="0"/>
              </a:rPr>
              <a:t> 21:23 </a:t>
            </a:r>
            <a:r>
              <a:rPr lang="pt-BR" sz="2000" b="1" i="1" dirty="0">
                <a:solidFill>
                  <a:schemeClr val="bg1"/>
                </a:solidFill>
                <a:latin typeface="Georgia" panose="02040502050405020303" pitchFamily="18" charset="0"/>
              </a:rPr>
              <a:t>(“New </a:t>
            </a:r>
            <a:r>
              <a:rPr lang="pt-BR" sz="2000" b="1" i="1" dirty="0" err="1">
                <a:solidFill>
                  <a:schemeClr val="bg1"/>
                </a:solidFill>
                <a:latin typeface="Georgia" panose="02040502050405020303" pitchFamily="18" charset="0"/>
              </a:rPr>
              <a:t>Jerusalem</a:t>
            </a:r>
            <a:r>
              <a:rPr lang="pt-BR" sz="2000" b="1" i="1" dirty="0">
                <a:solidFill>
                  <a:schemeClr val="bg1"/>
                </a:solidFill>
                <a:latin typeface="Georgia" panose="02040502050405020303" pitchFamily="18" charset="0"/>
              </a:rPr>
              <a:t>” </a:t>
            </a:r>
            <a:r>
              <a:rPr lang="pt-BR" sz="2000" b="1" i="1" u="sng" dirty="0" err="1">
                <a:solidFill>
                  <a:schemeClr val="bg1"/>
                </a:solidFill>
                <a:latin typeface="Georgia" panose="02040502050405020303" pitchFamily="18" charset="0"/>
              </a:rPr>
              <a:t>figuratively</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governed</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by</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the</a:t>
            </a:r>
            <a:r>
              <a:rPr lang="pt-BR" sz="2000" b="1" i="1" dirty="0">
                <a:solidFill>
                  <a:schemeClr val="bg1"/>
                </a:solidFill>
                <a:latin typeface="Georgia" panose="02040502050405020303" pitchFamily="18" charset="0"/>
              </a:rPr>
              <a:t> light </a:t>
            </a:r>
            <a:r>
              <a:rPr lang="pt-BR" sz="2000" b="1" i="1" dirty="0" err="1">
                <a:solidFill>
                  <a:schemeClr val="bg1"/>
                </a:solidFill>
                <a:latin typeface="Georgia" panose="02040502050405020303" pitchFamily="18" charset="0"/>
              </a:rPr>
              <a:t>of</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God</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cp</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the</a:t>
            </a:r>
            <a:r>
              <a:rPr lang="pt-BR" sz="2000" b="1" i="1" dirty="0">
                <a:solidFill>
                  <a:schemeClr val="bg1"/>
                </a:solidFill>
                <a:latin typeface="Georgia" panose="02040502050405020303" pitchFamily="18" charset="0"/>
              </a:rPr>
              <a:t> use </a:t>
            </a:r>
            <a:r>
              <a:rPr lang="pt-BR" sz="2000" b="1" i="1" dirty="0" err="1">
                <a:solidFill>
                  <a:schemeClr val="bg1"/>
                </a:solidFill>
                <a:latin typeface="Georgia" panose="02040502050405020303" pitchFamily="18" charset="0"/>
              </a:rPr>
              <a:t>of</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outer</a:t>
            </a:r>
            <a:r>
              <a:rPr lang="pt-BR" sz="2000" b="1" i="1" dirty="0">
                <a:solidFill>
                  <a:schemeClr val="bg1"/>
                </a:solidFill>
                <a:latin typeface="Georgia" panose="02040502050405020303" pitchFamily="18" charset="0"/>
              </a:rPr>
              <a:t> </a:t>
            </a:r>
            <a:r>
              <a:rPr lang="pt-BR" sz="2000" b="1" i="1" dirty="0" err="1">
                <a:solidFill>
                  <a:schemeClr val="bg1"/>
                </a:solidFill>
                <a:latin typeface="Georgia" panose="02040502050405020303" pitchFamily="18" charset="0"/>
              </a:rPr>
              <a:t>darkness</a:t>
            </a:r>
            <a:r>
              <a:rPr lang="pt-BR" sz="2000" b="1" i="1" dirty="0">
                <a:solidFill>
                  <a:schemeClr val="bg1"/>
                </a:solidFill>
                <a:latin typeface="Georgia" panose="02040502050405020303" pitchFamily="18" charset="0"/>
              </a:rPr>
              <a:t>” in Matt 8:12; 22:13; 25:30)</a:t>
            </a:r>
          </a:p>
        </p:txBody>
      </p:sp>
      <p:sp>
        <p:nvSpPr>
          <p:cNvPr id="14" name="CaixaDeTexto 5">
            <a:extLst>
              <a:ext uri="{FF2B5EF4-FFF2-40B4-BE49-F238E27FC236}">
                <a16:creationId xmlns:a16="http://schemas.microsoft.com/office/drawing/2014/main" id="{42135039-3782-4F8C-8FE0-389FE71D0476}"/>
              </a:ext>
            </a:extLst>
          </p:cNvPr>
          <p:cNvSpPr txBox="1"/>
          <p:nvPr/>
        </p:nvSpPr>
        <p:spPr>
          <a:xfrm>
            <a:off x="278904" y="1793501"/>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rPr>
              <a:t>At </a:t>
            </a:r>
            <a:r>
              <a:rPr lang="pt-BR" sz="2400" dirty="0" err="1">
                <a:solidFill>
                  <a:srgbClr val="FFFF00"/>
                </a:solidFill>
                <a:latin typeface="Georgia" panose="02040502050405020303" pitchFamily="18" charset="0"/>
              </a:rPr>
              <a:t>other</a:t>
            </a:r>
            <a:r>
              <a:rPr lang="pt-BR" sz="2400" dirty="0">
                <a:solidFill>
                  <a:srgbClr val="FFFF00"/>
                </a:solidFill>
                <a:latin typeface="Georgia" panose="02040502050405020303" pitchFamily="18" charset="0"/>
              </a:rPr>
              <a:t> times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Lord</a:t>
            </a:r>
            <a:r>
              <a:rPr lang="pt-BR" sz="2400" dirty="0">
                <a:solidFill>
                  <a:srgbClr val="FFFF00"/>
                </a:solidFill>
                <a:latin typeface="Georgia" panose="02040502050405020303" pitchFamily="18" charset="0"/>
              </a:rPr>
              <a:t> uses </a:t>
            </a:r>
            <a:r>
              <a:rPr lang="pt-BR" sz="2400" dirty="0" err="1">
                <a:solidFill>
                  <a:srgbClr val="FFFF00"/>
                </a:solidFill>
                <a:latin typeface="Georgia" panose="02040502050405020303" pitchFamily="18" charset="0"/>
              </a:rPr>
              <a:t>heavenly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bodies</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figuratively</a:t>
            </a:r>
            <a:endParaRPr lang="pt-BR" sz="2400" dirty="0">
              <a:solidFill>
                <a:srgbClr val="FFFF00"/>
              </a:solidFill>
              <a:latin typeface="Georgia" panose="02040502050405020303" pitchFamily="18"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solidFill>
            <a:schemeClr val="tx1"/>
          </a:solidFill>
          <a:ln>
            <a:noFill/>
          </a:ln>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Tree>
    <p:extLst>
      <p:ext uri="{BB962C8B-B14F-4D97-AF65-F5344CB8AC3E}">
        <p14:creationId xmlns:p14="http://schemas.microsoft.com/office/powerpoint/2010/main" val="315119248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latin typeface="Segoe Print" panose="02000600000000000000" pitchFamily="2" charset="0"/>
              </a:rPr>
              <a:t>The Nature of God</a:t>
            </a:r>
            <a:endParaRPr lang="en-US" sz="6000" dirty="0">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tx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09DECC-EB73-4B40-9BA9-B0523A0BBBEA}"/>
              </a:ext>
            </a:extLst>
          </p:cNvPr>
          <p:cNvSpPr txBox="1"/>
          <p:nvPr/>
        </p:nvSpPr>
        <p:spPr>
          <a:xfrm>
            <a:off x="212035" y="886472"/>
            <a:ext cx="3273287" cy="646331"/>
          </a:xfrm>
          <a:prstGeom prst="rect">
            <a:avLst/>
          </a:prstGeom>
          <a:noFill/>
        </p:spPr>
        <p:txBody>
          <a:bodyPr wrap="square" rtlCol="0">
            <a:spAutoFit/>
          </a:bodyPr>
          <a:lstStyle/>
          <a:p>
            <a:r>
              <a:rPr lang="en-US" sz="3600" b="1" u="sng" dirty="0">
                <a:latin typeface="Sylfaen" panose="010A0502050306030303" pitchFamily="18" charset="0"/>
              </a:rPr>
              <a:t>Genesis 1:20-25</a:t>
            </a:r>
          </a:p>
        </p:txBody>
      </p:sp>
      <p:sp>
        <p:nvSpPr>
          <p:cNvPr id="24" name="TextBox 23">
            <a:extLst>
              <a:ext uri="{FF2B5EF4-FFF2-40B4-BE49-F238E27FC236}">
                <a16:creationId xmlns:a16="http://schemas.microsoft.com/office/drawing/2014/main" id="{AF85D080-527A-4E65-8815-EBAC06D6674E}"/>
              </a:ext>
            </a:extLst>
          </p:cNvPr>
          <p:cNvSpPr txBox="1"/>
          <p:nvPr/>
        </p:nvSpPr>
        <p:spPr>
          <a:xfrm>
            <a:off x="205411" y="1409929"/>
            <a:ext cx="11979943" cy="584775"/>
          </a:xfrm>
          <a:prstGeom prst="rect">
            <a:avLst/>
          </a:prstGeom>
          <a:noFill/>
        </p:spPr>
        <p:txBody>
          <a:bodyPr wrap="square" rtlCol="0">
            <a:spAutoFit/>
          </a:bodyPr>
          <a:lstStyle/>
          <a:p>
            <a:r>
              <a:rPr lang="en-US" sz="3200" dirty="0">
                <a:latin typeface="Sylfaen" panose="010A0502050306030303" pitchFamily="18" charset="0"/>
              </a:rPr>
              <a:t>“Let the waters </a:t>
            </a:r>
            <a:r>
              <a:rPr lang="en-US" sz="3200" b="1" dirty="0">
                <a:latin typeface="Sylfaen" panose="010A0502050306030303" pitchFamily="18" charset="0"/>
              </a:rPr>
              <a:t>abound</a:t>
            </a:r>
            <a:r>
              <a:rPr lang="en-US" sz="3200" dirty="0">
                <a:latin typeface="Sylfaen" panose="010A0502050306030303" pitchFamily="18" charset="0"/>
              </a:rPr>
              <a:t> with an </a:t>
            </a:r>
            <a:r>
              <a:rPr lang="en-US" sz="3200" b="1" dirty="0">
                <a:latin typeface="Sylfaen" panose="010A0502050306030303" pitchFamily="18" charset="0"/>
              </a:rPr>
              <a:t>abundance</a:t>
            </a:r>
            <a:r>
              <a:rPr lang="en-US" sz="3200" dirty="0">
                <a:latin typeface="Sylfaen" panose="010A0502050306030303" pitchFamily="18" charset="0"/>
              </a:rPr>
              <a:t> of living creatures” [v20]</a:t>
            </a:r>
          </a:p>
        </p:txBody>
      </p:sp>
      <p:sp>
        <p:nvSpPr>
          <p:cNvPr id="26" name="TextBox 25">
            <a:extLst>
              <a:ext uri="{FF2B5EF4-FFF2-40B4-BE49-F238E27FC236}">
                <a16:creationId xmlns:a16="http://schemas.microsoft.com/office/drawing/2014/main" id="{04DB6C4F-3504-4E92-896E-E6DB019F576B}"/>
              </a:ext>
            </a:extLst>
          </p:cNvPr>
          <p:cNvSpPr txBox="1"/>
          <p:nvPr/>
        </p:nvSpPr>
        <p:spPr>
          <a:xfrm>
            <a:off x="210313" y="1880377"/>
            <a:ext cx="11776276"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 God decrees a </a:t>
            </a:r>
            <a:r>
              <a:rPr lang="en-US" sz="2800" b="1" i="1" dirty="0">
                <a:latin typeface="Georgia" panose="02040502050405020303" pitchFamily="18" charset="0"/>
                <a:sym typeface="Wingdings" panose="05000000000000000000" pitchFamily="2" charset="2"/>
              </a:rPr>
              <a:t>filling</a:t>
            </a:r>
            <a:r>
              <a:rPr lang="en-US" sz="2800" dirty="0">
                <a:latin typeface="Sylfaen" panose="010A0502050306030303" pitchFamily="18" charset="0"/>
                <a:sym typeface="Wingdings" panose="05000000000000000000" pitchFamily="2" charset="2"/>
              </a:rPr>
              <a:t> of the earth, an </a:t>
            </a:r>
            <a:r>
              <a:rPr lang="en-US" sz="2800" b="1" i="1" dirty="0">
                <a:latin typeface="Georgia" panose="02040502050405020303" pitchFamily="18" charset="0"/>
                <a:sym typeface="Wingdings" panose="05000000000000000000" pitchFamily="2" charset="2"/>
              </a:rPr>
              <a:t>abundance</a:t>
            </a:r>
            <a:r>
              <a:rPr lang="en-US" sz="2800" dirty="0">
                <a:latin typeface="Sylfaen" panose="010A0502050306030303" pitchFamily="18" charset="0"/>
                <a:sym typeface="Wingdings" panose="05000000000000000000" pitchFamily="2" charset="2"/>
              </a:rPr>
              <a:t> of creatures [vv21-22]</a:t>
            </a:r>
            <a:endParaRPr lang="en-US" sz="2800" dirty="0">
              <a:latin typeface="Sylfaen" panose="010A0502050306030303" pitchFamily="18"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830997"/>
          </a:xfrm>
          <a:prstGeom prst="rect">
            <a:avLst/>
          </a:prstGeom>
          <a:solidFill>
            <a:schemeClr val="bg1"/>
          </a:solidFill>
        </p:spPr>
        <p:txBody>
          <a:bodyPr wrap="square" rtlCol="0">
            <a:spAutoFit/>
          </a:bodyPr>
          <a:lstStyle/>
          <a:p>
            <a:pPr algn="ctr"/>
            <a:r>
              <a:rPr lang="en-US" sz="4000" b="1" dirty="0">
                <a:latin typeface="Segoe Print" panose="02000600000000000000" pitchFamily="2" charset="0"/>
              </a:rPr>
              <a:t>Genesis 1</a:t>
            </a:r>
          </a:p>
          <a:p>
            <a:pPr algn="ctr"/>
            <a:endParaRPr lang="en-US" sz="800" dirty="0">
              <a:latin typeface="Segoe Print" panose="02000600000000000000" pitchFamily="2" charset="0"/>
            </a:endParaRP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2914EED-9CB1-4FC3-A66E-FC0DF89FEF2D}"/>
              </a:ext>
            </a:extLst>
          </p:cNvPr>
          <p:cNvSpPr/>
          <p:nvPr/>
        </p:nvSpPr>
        <p:spPr>
          <a:xfrm>
            <a:off x="2796210" y="2806694"/>
            <a:ext cx="8999276" cy="2095745"/>
          </a:xfrm>
          <a:prstGeom prst="roundRect">
            <a:avLst>
              <a:gd name="adj" fmla="val 97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dirty="0">
                <a:solidFill>
                  <a:schemeClr val="tx1"/>
                </a:solidFill>
                <a:latin typeface="Georgia" panose="02040502050405020303" pitchFamily="18" charset="0"/>
              </a:rPr>
              <a:t>After creating </a:t>
            </a:r>
            <a:r>
              <a:rPr lang="en-US" sz="2100" b="1" i="1" dirty="0">
                <a:solidFill>
                  <a:schemeClr val="tx1"/>
                </a:solidFill>
                <a:latin typeface="Georgia" panose="02040502050405020303" pitchFamily="18" charset="0"/>
              </a:rPr>
              <a:t>light</a:t>
            </a:r>
            <a:r>
              <a:rPr lang="en-US" sz="2100" dirty="0">
                <a:solidFill>
                  <a:schemeClr val="tx1"/>
                </a:solidFill>
                <a:latin typeface="Georgia" panose="02040502050405020303" pitchFamily="18" charset="0"/>
              </a:rPr>
              <a:t> to dissipate the </a:t>
            </a:r>
            <a:r>
              <a:rPr lang="en-US" sz="2100" b="1" i="1" dirty="0">
                <a:solidFill>
                  <a:schemeClr val="tx1"/>
                </a:solidFill>
                <a:latin typeface="Georgia" panose="02040502050405020303" pitchFamily="18" charset="0"/>
              </a:rPr>
              <a:t>darkness</a:t>
            </a:r>
            <a:r>
              <a:rPr lang="en-US" sz="2100" dirty="0">
                <a:solidFill>
                  <a:schemeClr val="tx1"/>
                </a:solidFill>
                <a:latin typeface="Georgia" panose="02040502050405020303" pitchFamily="18" charset="0"/>
              </a:rPr>
              <a:t> [v3, vv15-18], and after organizing (</a:t>
            </a:r>
            <a:r>
              <a:rPr lang="en-US" sz="2100" b="1" i="1" dirty="0">
                <a:solidFill>
                  <a:schemeClr val="tx1"/>
                </a:solidFill>
                <a:latin typeface="Georgia" panose="02040502050405020303" pitchFamily="18" charset="0"/>
              </a:rPr>
              <a:t>ordering</a:t>
            </a:r>
            <a:r>
              <a:rPr lang="en-US" sz="2100" dirty="0">
                <a:solidFill>
                  <a:schemeClr val="tx1"/>
                </a:solidFill>
                <a:latin typeface="Georgia" panose="02040502050405020303" pitchFamily="18" charset="0"/>
              </a:rPr>
              <a:t>) His creation [vv6-10], God then </a:t>
            </a:r>
            <a:r>
              <a:rPr lang="en-US" sz="2100" b="1" i="1" dirty="0">
                <a:solidFill>
                  <a:schemeClr val="tx1"/>
                </a:solidFill>
                <a:latin typeface="Georgia" panose="02040502050405020303" pitchFamily="18" charset="0"/>
              </a:rPr>
              <a:t>fills </a:t>
            </a:r>
            <a:r>
              <a:rPr lang="en-US" sz="2100" dirty="0">
                <a:solidFill>
                  <a:schemeClr val="tx1"/>
                </a:solidFill>
                <a:latin typeface="Georgia" panose="02040502050405020303" pitchFamily="18" charset="0"/>
              </a:rPr>
              <a:t>the emptiness (</a:t>
            </a:r>
            <a:r>
              <a:rPr lang="en-US" sz="2100" b="1" i="1" dirty="0">
                <a:solidFill>
                  <a:schemeClr val="tx1"/>
                </a:solidFill>
                <a:latin typeface="Georgia" panose="02040502050405020303" pitchFamily="18" charset="0"/>
              </a:rPr>
              <a:t>void</a:t>
            </a:r>
            <a:r>
              <a:rPr lang="en-US" sz="2100" dirty="0">
                <a:solidFill>
                  <a:schemeClr val="tx1"/>
                </a:solidFill>
                <a:latin typeface="Georgia" panose="02040502050405020303" pitchFamily="18" charset="0"/>
              </a:rPr>
              <a:t>) on </a:t>
            </a:r>
            <a:r>
              <a:rPr lang="en-US" sz="2100" i="1" dirty="0">
                <a:solidFill>
                  <a:schemeClr val="tx1"/>
                </a:solidFill>
                <a:latin typeface="Georgia" panose="02040502050405020303" pitchFamily="18" charset="0"/>
              </a:rPr>
              <a:t>the earth </a:t>
            </a:r>
            <a:r>
              <a:rPr lang="en-US" sz="2100" dirty="0">
                <a:solidFill>
                  <a:schemeClr val="tx1"/>
                </a:solidFill>
                <a:latin typeface="Georgia" panose="02040502050405020303" pitchFamily="18" charset="0"/>
              </a:rPr>
              <a:t>[vv11-12; plants], in </a:t>
            </a:r>
            <a:r>
              <a:rPr lang="en-US" sz="2100" i="1" dirty="0">
                <a:solidFill>
                  <a:schemeClr val="tx1"/>
                </a:solidFill>
                <a:latin typeface="Georgia" panose="02040502050405020303" pitchFamily="18" charset="0"/>
              </a:rPr>
              <a:t>the heavens </a:t>
            </a:r>
            <a:r>
              <a:rPr lang="en-US" sz="2100" dirty="0">
                <a:solidFill>
                  <a:schemeClr val="tx1"/>
                </a:solidFill>
                <a:latin typeface="Georgia" panose="02040502050405020303" pitchFamily="18" charset="0"/>
              </a:rPr>
              <a:t>[vv14-18; sun, moon, and stars], in </a:t>
            </a:r>
            <a:r>
              <a:rPr lang="en-US" sz="2100" i="1" dirty="0">
                <a:solidFill>
                  <a:schemeClr val="tx1"/>
                </a:solidFill>
                <a:latin typeface="Georgia" panose="02040502050405020303" pitchFamily="18" charset="0"/>
              </a:rPr>
              <a:t>the sea </a:t>
            </a:r>
            <a:r>
              <a:rPr lang="en-US" sz="2100" dirty="0">
                <a:solidFill>
                  <a:schemeClr val="tx1"/>
                </a:solidFill>
                <a:latin typeface="Georgia" panose="02040502050405020303" pitchFamily="18" charset="0"/>
              </a:rPr>
              <a:t>[vv20-22], in </a:t>
            </a:r>
            <a:r>
              <a:rPr lang="en-US" sz="2100" i="1" dirty="0">
                <a:solidFill>
                  <a:schemeClr val="tx1"/>
                </a:solidFill>
                <a:latin typeface="Georgia" panose="02040502050405020303" pitchFamily="18" charset="0"/>
              </a:rPr>
              <a:t>the sky </a:t>
            </a:r>
            <a:r>
              <a:rPr lang="en-US" sz="2100" dirty="0">
                <a:solidFill>
                  <a:schemeClr val="tx1"/>
                </a:solidFill>
                <a:latin typeface="Georgia" panose="02040502050405020303" pitchFamily="18" charset="0"/>
              </a:rPr>
              <a:t>[vv20-22; birds], and also over the face of </a:t>
            </a:r>
            <a:r>
              <a:rPr lang="en-US" sz="2100" i="1" dirty="0">
                <a:solidFill>
                  <a:schemeClr val="tx1"/>
                </a:solidFill>
                <a:latin typeface="Georgia" panose="02040502050405020303" pitchFamily="18" charset="0"/>
              </a:rPr>
              <a:t>all the earth </a:t>
            </a:r>
            <a:r>
              <a:rPr lang="en-US" sz="2100" dirty="0">
                <a:solidFill>
                  <a:schemeClr val="tx1"/>
                </a:solidFill>
                <a:latin typeface="Georgia" panose="02040502050405020303" pitchFamily="18" charset="0"/>
              </a:rPr>
              <a:t>[vv24-25; creeping things, beasts, cattle]. He has </a:t>
            </a:r>
            <a:r>
              <a:rPr lang="en-US" sz="2100" b="1" i="1" dirty="0">
                <a:solidFill>
                  <a:schemeClr val="tx1"/>
                </a:solidFill>
                <a:latin typeface="Georgia" panose="02040502050405020303" pitchFamily="18" charset="0"/>
              </a:rPr>
              <a:t>resolved</a:t>
            </a:r>
            <a:r>
              <a:rPr lang="en-US" sz="2100" dirty="0">
                <a:solidFill>
                  <a:schemeClr val="tx1"/>
                </a:solidFill>
                <a:latin typeface="Georgia" panose="02040502050405020303" pitchFamily="18" charset="0"/>
              </a:rPr>
              <a:t> the three pending issues present in Genesis 1:2! </a:t>
            </a:r>
          </a:p>
        </p:txBody>
      </p: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29" name="TextBox 28">
            <a:extLst>
              <a:ext uri="{FF2B5EF4-FFF2-40B4-BE49-F238E27FC236}">
                <a16:creationId xmlns:a16="http://schemas.microsoft.com/office/drawing/2014/main" id="{AA3626F5-50AA-49BC-BCE0-F8BCD7CC0531}"/>
              </a:ext>
            </a:extLst>
          </p:cNvPr>
          <p:cNvSpPr txBox="1"/>
          <p:nvPr/>
        </p:nvSpPr>
        <p:spPr>
          <a:xfrm>
            <a:off x="3048000" y="4888247"/>
            <a:ext cx="8747485" cy="1200329"/>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God’s law for production and reproduction of seed “according to      </a:t>
            </a:r>
          </a:p>
          <a:p>
            <a:r>
              <a:rPr lang="en-US" sz="2400" dirty="0">
                <a:latin typeface="Sylfaen" panose="010A0502050306030303" pitchFamily="18" charset="0"/>
                <a:sym typeface="Wingdings" panose="05000000000000000000" pitchFamily="2" charset="2"/>
              </a:rPr>
              <a:t>   its kind” is so efficient it is </a:t>
            </a:r>
            <a:r>
              <a:rPr lang="en-US" sz="2400" b="1" i="1" dirty="0">
                <a:latin typeface="Georgia" panose="02040502050405020303" pitchFamily="18" charset="0"/>
                <a:sym typeface="Wingdings" panose="05000000000000000000" pitchFamily="2" charset="2"/>
              </a:rPr>
              <a:t>repeated 7 times </a:t>
            </a:r>
            <a:r>
              <a:rPr lang="en-US" sz="1200" b="1" i="1" dirty="0">
                <a:latin typeface="Georgia" panose="02040502050405020303" pitchFamily="18" charset="0"/>
                <a:sym typeface="Wingdings" panose="05000000000000000000" pitchFamily="2" charset="2"/>
              </a:rPr>
              <a:t> </a:t>
            </a:r>
            <a:r>
              <a:rPr lang="en-US" sz="2400" dirty="0">
                <a:latin typeface="Sylfaen" panose="010A0502050306030303" pitchFamily="18" charset="0"/>
                <a:sym typeface="Wingdings" panose="05000000000000000000" pitchFamily="2" charset="2"/>
              </a:rPr>
              <a:t>here during the   </a:t>
            </a:r>
          </a:p>
          <a:p>
            <a:r>
              <a:rPr lang="en-US" sz="2400" dirty="0">
                <a:latin typeface="Sylfaen" panose="010A0502050306030303" pitchFamily="18" charset="0"/>
                <a:sym typeface="Wingdings" panose="05000000000000000000" pitchFamily="2" charset="2"/>
              </a:rPr>
              <a:t>   creation of the distinct (“</a:t>
            </a:r>
            <a:r>
              <a:rPr lang="en-US" sz="2400" i="1" dirty="0">
                <a:latin typeface="Georgia" panose="02040502050405020303" pitchFamily="18" charset="0"/>
                <a:sym typeface="Wingdings" panose="05000000000000000000" pitchFamily="2" charset="2"/>
              </a:rPr>
              <a:t>separate</a:t>
            </a:r>
            <a:r>
              <a:rPr lang="en-US" sz="2400" dirty="0">
                <a:latin typeface="Sylfaen" panose="010A0502050306030303" pitchFamily="18" charset="0"/>
                <a:sym typeface="Wingdings" panose="05000000000000000000" pitchFamily="2" charset="2"/>
              </a:rPr>
              <a:t>”) animal species! </a:t>
            </a:r>
            <a:r>
              <a:rPr lang="en-US" sz="2250" dirty="0">
                <a:latin typeface="Sylfaen" panose="010A0502050306030303" pitchFamily="18" charset="0"/>
                <a:sym typeface="Wingdings" panose="05000000000000000000" pitchFamily="2" charset="2"/>
              </a:rPr>
              <a:t>[vv21, 24-25]</a:t>
            </a:r>
          </a:p>
        </p:txBody>
      </p:sp>
      <p:sp>
        <p:nvSpPr>
          <p:cNvPr id="13" name="TextBox 12">
            <a:extLst>
              <a:ext uri="{FF2B5EF4-FFF2-40B4-BE49-F238E27FC236}">
                <a16:creationId xmlns:a16="http://schemas.microsoft.com/office/drawing/2014/main" id="{C5E538B1-E37D-40A2-A6A2-AE00930F2877}"/>
              </a:ext>
            </a:extLst>
          </p:cNvPr>
          <p:cNvSpPr txBox="1"/>
          <p:nvPr/>
        </p:nvSpPr>
        <p:spPr>
          <a:xfrm>
            <a:off x="213182" y="2292089"/>
            <a:ext cx="11776276"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 “...God </a:t>
            </a:r>
            <a:r>
              <a:rPr lang="en-US" sz="2800" b="1" dirty="0">
                <a:latin typeface="Sylfaen" panose="010A0502050306030303" pitchFamily="18" charset="0"/>
                <a:sym typeface="Wingdings" panose="05000000000000000000" pitchFamily="2" charset="2"/>
              </a:rPr>
              <a:t>blessed</a:t>
            </a:r>
            <a:r>
              <a:rPr lang="en-US" sz="2800" dirty="0">
                <a:latin typeface="Sylfaen" panose="010A0502050306030303" pitchFamily="18" charset="0"/>
                <a:sym typeface="Wingdings" panose="05000000000000000000" pitchFamily="2" charset="2"/>
              </a:rPr>
              <a:t> them, saying, ‘Be </a:t>
            </a:r>
            <a:r>
              <a:rPr lang="en-US" sz="2800" b="1" dirty="0">
                <a:latin typeface="Sylfaen" panose="010A0502050306030303" pitchFamily="18" charset="0"/>
                <a:sym typeface="Wingdings" panose="05000000000000000000" pitchFamily="2" charset="2"/>
              </a:rPr>
              <a:t>fruitful</a:t>
            </a:r>
            <a:r>
              <a:rPr lang="en-US" sz="2800" dirty="0">
                <a:latin typeface="Sylfaen" panose="010A0502050306030303" pitchFamily="18" charset="0"/>
                <a:sym typeface="Wingdings" panose="05000000000000000000" pitchFamily="2" charset="2"/>
              </a:rPr>
              <a:t> and </a:t>
            </a:r>
            <a:r>
              <a:rPr lang="en-US" sz="2800" b="1" dirty="0">
                <a:latin typeface="Sylfaen" panose="010A0502050306030303" pitchFamily="18" charset="0"/>
                <a:sym typeface="Wingdings" panose="05000000000000000000" pitchFamily="2" charset="2"/>
              </a:rPr>
              <a:t>multiply</a:t>
            </a:r>
            <a:r>
              <a:rPr lang="en-US" sz="2800" dirty="0">
                <a:latin typeface="Sylfaen" panose="010A0502050306030303" pitchFamily="18" charset="0"/>
                <a:sym typeface="Wingdings" panose="05000000000000000000" pitchFamily="2" charset="2"/>
              </a:rPr>
              <a:t>...’” [v22]</a:t>
            </a:r>
            <a:endParaRPr lang="en-US" sz="2800" dirty="0">
              <a:latin typeface="Sylfaen" panose="010A0502050306030303" pitchFamily="18" charset="0"/>
            </a:endParaRPr>
          </a:p>
        </p:txBody>
      </p:sp>
    </p:spTree>
    <p:extLst>
      <p:ext uri="{BB962C8B-B14F-4D97-AF65-F5344CB8AC3E}">
        <p14:creationId xmlns:p14="http://schemas.microsoft.com/office/powerpoint/2010/main" val="355578029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circle(out)">
                                      <p:cBhvr>
                                        <p:cTn id="29" dur="20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animBg="1"/>
      <p:bldP spid="2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latin typeface="Segoe Print" panose="02000600000000000000" pitchFamily="2" charset="0"/>
              </a:rPr>
              <a:t>The Nature of God</a:t>
            </a:r>
            <a:endParaRPr lang="en-US" sz="6000" dirty="0">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noFill/>
        </p:spPr>
        <p:txBody>
          <a:bodyPr wrap="square" rtlCol="0">
            <a:spAutoFit/>
          </a:bodyPr>
          <a:lstStyle/>
          <a:p>
            <a:pPr algn="ctr"/>
            <a:r>
              <a:rPr lang="en-US" sz="4000" b="1" dirty="0">
                <a:latin typeface="Segoe Print" panose="02000600000000000000" pitchFamily="2" charset="0"/>
              </a:rPr>
              <a:t>Genesis 1</a:t>
            </a:r>
            <a:endParaRPr lang="en-US" sz="4000" dirty="0">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tx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09DECC-EB73-4B40-9BA9-B0523A0BBBEA}"/>
              </a:ext>
            </a:extLst>
          </p:cNvPr>
          <p:cNvSpPr txBox="1"/>
          <p:nvPr/>
        </p:nvSpPr>
        <p:spPr>
          <a:xfrm>
            <a:off x="212035" y="886472"/>
            <a:ext cx="5883965" cy="646331"/>
          </a:xfrm>
          <a:prstGeom prst="rect">
            <a:avLst/>
          </a:prstGeom>
          <a:noFill/>
        </p:spPr>
        <p:txBody>
          <a:bodyPr wrap="square" rtlCol="0">
            <a:spAutoFit/>
          </a:bodyPr>
          <a:lstStyle/>
          <a:p>
            <a:r>
              <a:rPr lang="en-US" sz="3600" b="1" u="sng" dirty="0">
                <a:latin typeface="Sylfaen" panose="010A0502050306030303" pitchFamily="18" charset="0"/>
              </a:rPr>
              <a:t>Genesis 1:6-13</a:t>
            </a:r>
          </a:p>
        </p:txBody>
      </p:sp>
      <p:sp>
        <p:nvSpPr>
          <p:cNvPr id="24" name="TextBox 23">
            <a:extLst>
              <a:ext uri="{FF2B5EF4-FFF2-40B4-BE49-F238E27FC236}">
                <a16:creationId xmlns:a16="http://schemas.microsoft.com/office/drawing/2014/main" id="{AF85D080-527A-4E65-8815-EBAC06D6674E}"/>
              </a:ext>
            </a:extLst>
          </p:cNvPr>
          <p:cNvSpPr txBox="1"/>
          <p:nvPr/>
        </p:nvSpPr>
        <p:spPr>
          <a:xfrm>
            <a:off x="205411" y="1409929"/>
            <a:ext cx="11370365" cy="584775"/>
          </a:xfrm>
          <a:prstGeom prst="rect">
            <a:avLst/>
          </a:prstGeom>
          <a:noFill/>
        </p:spPr>
        <p:txBody>
          <a:bodyPr wrap="square" rtlCol="0">
            <a:spAutoFit/>
          </a:bodyPr>
          <a:lstStyle/>
          <a:p>
            <a:r>
              <a:rPr lang="en-US" sz="3200" dirty="0">
                <a:latin typeface="Sylfaen" panose="010A0502050306030303" pitchFamily="18" charset="0"/>
              </a:rPr>
              <a:t>“Let there be a firmament…” [v6]</a:t>
            </a:r>
          </a:p>
        </p:txBody>
      </p:sp>
      <p:sp>
        <p:nvSpPr>
          <p:cNvPr id="26" name="TextBox 25">
            <a:extLst>
              <a:ext uri="{FF2B5EF4-FFF2-40B4-BE49-F238E27FC236}">
                <a16:creationId xmlns:a16="http://schemas.microsoft.com/office/drawing/2014/main" id="{04DB6C4F-3504-4E92-896E-E6DB019F576B}"/>
              </a:ext>
            </a:extLst>
          </p:cNvPr>
          <p:cNvSpPr txBox="1"/>
          <p:nvPr/>
        </p:nvSpPr>
        <p:spPr>
          <a:xfrm>
            <a:off x="210312" y="1906881"/>
            <a:ext cx="11370365"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 </a:t>
            </a:r>
            <a:r>
              <a:rPr lang="en-US" sz="2800" dirty="0">
                <a:latin typeface="Sylfaen" panose="010A0502050306030303" pitchFamily="18" charset="0"/>
              </a:rPr>
              <a:t>God speaks, God “divides”, and God names again</a:t>
            </a:r>
          </a:p>
        </p:txBody>
      </p:sp>
      <p:sp>
        <p:nvSpPr>
          <p:cNvPr id="27" name="TextBox 26">
            <a:extLst>
              <a:ext uri="{FF2B5EF4-FFF2-40B4-BE49-F238E27FC236}">
                <a16:creationId xmlns:a16="http://schemas.microsoft.com/office/drawing/2014/main" id="{14D2D03F-AAD1-4F7F-B9E0-B0ACD1539CDA}"/>
              </a:ext>
            </a:extLst>
          </p:cNvPr>
          <p:cNvSpPr txBox="1"/>
          <p:nvPr/>
        </p:nvSpPr>
        <p:spPr>
          <a:xfrm>
            <a:off x="448977" y="2300823"/>
            <a:ext cx="11370365" cy="461665"/>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“...God called the firmament </a:t>
            </a:r>
            <a:r>
              <a:rPr lang="en-US" sz="2400" b="1" dirty="0">
                <a:latin typeface="Sylfaen" panose="010A0502050306030303" pitchFamily="18" charset="0"/>
                <a:sym typeface="Wingdings" panose="05000000000000000000" pitchFamily="2" charset="2"/>
              </a:rPr>
              <a:t>Heaven</a:t>
            </a:r>
            <a:r>
              <a:rPr lang="en-US" sz="2400" dirty="0">
                <a:latin typeface="Sylfaen" panose="010A0502050306030303" pitchFamily="18" charset="0"/>
                <a:sym typeface="Wingdings" panose="05000000000000000000" pitchFamily="2" charset="2"/>
              </a:rPr>
              <a:t>” [v8] </a:t>
            </a:r>
            <a:endParaRPr lang="en-US" sz="2400" dirty="0">
              <a:latin typeface="Sylfaen" panose="010A0502050306030303" pitchFamily="18" charset="0"/>
            </a:endParaRPr>
          </a:p>
        </p:txBody>
      </p:sp>
    </p:spTree>
    <p:extLst>
      <p:ext uri="{BB962C8B-B14F-4D97-AF65-F5344CB8AC3E}">
        <p14:creationId xmlns:p14="http://schemas.microsoft.com/office/powerpoint/2010/main" val="200576058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outVertical)">
                                      <p:cBhvr>
                                        <p:cTn id="13" dur="500"/>
                                        <p:tgtEl>
                                          <p:spTgt spid="2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par>
                                <p:cTn id="27" presetID="22" presetClass="entr" presetSubtype="2"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3" grpId="0"/>
      <p:bldP spid="24"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a:ln>
            <a:noFill/>
          </a:ln>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solidFill>
            <a:schemeClr val="tx1"/>
          </a:solidFill>
          <a:ln>
            <a:noFill/>
          </a:ln>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B89E0E0-A713-4432-8044-BF711809CB23}"/>
              </a:ext>
            </a:extLst>
          </p:cNvPr>
          <p:cNvSpPr txBox="1"/>
          <p:nvPr/>
        </p:nvSpPr>
        <p:spPr>
          <a:xfrm>
            <a:off x="-2878" y="887650"/>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“…according to its kind”</a:t>
            </a:r>
          </a:p>
        </p:txBody>
      </p:sp>
      <p:sp>
        <p:nvSpPr>
          <p:cNvPr id="30" name="CaixaDeTexto 5">
            <a:extLst>
              <a:ext uri="{FF2B5EF4-FFF2-40B4-BE49-F238E27FC236}">
                <a16:creationId xmlns:a16="http://schemas.microsoft.com/office/drawing/2014/main" id="{1CDCD351-4D1C-4CF1-9549-9FC62B68863B}"/>
              </a:ext>
            </a:extLst>
          </p:cNvPr>
          <p:cNvSpPr txBox="1"/>
          <p:nvPr/>
        </p:nvSpPr>
        <p:spPr>
          <a:xfrm>
            <a:off x="-684" y="1402565"/>
            <a:ext cx="12186038" cy="461665"/>
          </a:xfrm>
          <a:prstGeom prst="rect">
            <a:avLst/>
          </a:prstGeom>
          <a:noFill/>
        </p:spPr>
        <p:txBody>
          <a:bodyPr wrap="square" rtlCol="0">
            <a:spAutoFit/>
          </a:bodyPr>
          <a:lstStyle/>
          <a:p>
            <a:pPr algn="ctr"/>
            <a:r>
              <a:rPr lang="pt-BR" sz="2400" dirty="0">
                <a:solidFill>
                  <a:srgbClr val="FFFF00"/>
                </a:solidFill>
                <a:latin typeface="Georgia" panose="02040502050405020303" pitchFamily="18" charset="0"/>
              </a:rPr>
              <a:t>The </a:t>
            </a:r>
            <a:r>
              <a:rPr lang="pt-BR" sz="2400" dirty="0" err="1">
                <a:solidFill>
                  <a:srgbClr val="FFFF00"/>
                </a:solidFill>
                <a:latin typeface="Georgia" panose="02040502050405020303" pitchFamily="18" charset="0"/>
              </a:rPr>
              <a:t>Bible’s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account</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does </a:t>
            </a:r>
            <a:r>
              <a:rPr lang="pt-BR" sz="2400" b="1" i="1" dirty="0" err="1">
                <a:solidFill>
                  <a:srgbClr val="FFFF00"/>
                </a:solidFill>
                <a:latin typeface="Georgia" panose="02040502050405020303" pitchFamily="18" charset="0"/>
              </a:rPr>
              <a:t>not</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allow</a:t>
            </a:r>
            <a:r>
              <a:rPr lang="pt-BR" sz="2400" b="1" i="1" dirty="0">
                <a:solidFill>
                  <a:srgbClr val="FFFF00"/>
                </a:solidFill>
                <a:latin typeface="Georgia" panose="02040502050405020303" pitchFamily="18" charset="0"/>
              </a:rPr>
              <a:t> for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general </a:t>
            </a:r>
            <a:r>
              <a:rPr lang="pt-BR" sz="2400" b="1" i="1" dirty="0" err="1">
                <a:solidFill>
                  <a:srgbClr val="FFFF00"/>
                </a:solidFill>
                <a:latin typeface="Georgia" panose="02040502050405020303" pitchFamily="18" charset="0"/>
              </a:rPr>
              <a:t>theory</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of</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evolution</a:t>
            </a:r>
            <a:endParaRPr lang="pt-BR" sz="2400" dirty="0">
              <a:solidFill>
                <a:srgbClr val="FFFF00"/>
              </a:solidFill>
              <a:latin typeface="Georgia" panose="02040502050405020303" pitchFamily="18" charset="0"/>
            </a:endParaRPr>
          </a:p>
        </p:txBody>
      </p:sp>
      <p:sp>
        <p:nvSpPr>
          <p:cNvPr id="14" name="CaixaDeTexto 5">
            <a:extLst>
              <a:ext uri="{FF2B5EF4-FFF2-40B4-BE49-F238E27FC236}">
                <a16:creationId xmlns:a16="http://schemas.microsoft.com/office/drawing/2014/main" id="{2A2F8FC6-E628-4FB9-913C-FFF34B2EA2E5}"/>
              </a:ext>
            </a:extLst>
          </p:cNvPr>
          <p:cNvSpPr txBox="1"/>
          <p:nvPr/>
        </p:nvSpPr>
        <p:spPr>
          <a:xfrm>
            <a:off x="212644" y="1793501"/>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feels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like</a:t>
            </a:r>
            <a:r>
              <a:rPr lang="pt-BR" sz="2400" dirty="0">
                <a:solidFill>
                  <a:srgbClr val="FFFF00"/>
                </a:solidFill>
                <a:latin typeface="Georgia" panose="02040502050405020303" pitchFamily="18" charset="0"/>
              </a:rPr>
              <a:t> a </a:t>
            </a:r>
            <a:r>
              <a:rPr lang="pt-BR" sz="2400" dirty="0" err="1">
                <a:solidFill>
                  <a:srgbClr val="FFFF00"/>
                </a:solidFill>
                <a:latin typeface="Georgia" panose="02040502050405020303" pitchFamily="18" charset="0"/>
              </a:rPr>
              <a:t>difficult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declaration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days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because</a:t>
            </a:r>
            <a:r>
              <a:rPr lang="pt-BR" sz="2400" dirty="0">
                <a:solidFill>
                  <a:srgbClr val="FFFF00"/>
                </a:solidFill>
                <a:latin typeface="Georgia" panose="02040502050405020303" pitchFamily="18" charset="0"/>
              </a:rPr>
              <a:t> “</a:t>
            </a:r>
            <a:r>
              <a:rPr lang="en-US" sz="2400" dirty="0">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itself</a:t>
            </a:r>
            <a:r>
              <a:rPr lang="pt-BR" sz="2400" dirty="0">
                <a:solidFill>
                  <a:srgbClr val="FFFF00"/>
                </a:solidFill>
                <a:latin typeface="Georgia" panose="02040502050405020303" pitchFamily="18" charset="0"/>
              </a:rPr>
              <a:t>!</a:t>
            </a:r>
          </a:p>
        </p:txBody>
      </p:sp>
      <p:sp>
        <p:nvSpPr>
          <p:cNvPr id="15" name="CaixaDeTexto 5">
            <a:extLst>
              <a:ext uri="{FF2B5EF4-FFF2-40B4-BE49-F238E27FC236}">
                <a16:creationId xmlns:a16="http://schemas.microsoft.com/office/drawing/2014/main" id="{7E0767AA-8901-468F-AD8F-5ADD0D1923B9}"/>
              </a:ext>
            </a:extLst>
          </p:cNvPr>
          <p:cNvSpPr txBox="1"/>
          <p:nvPr/>
        </p:nvSpPr>
        <p:spPr>
          <a:xfrm>
            <a:off x="457808" y="2184441"/>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speak</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up</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about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things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are </a:t>
            </a:r>
            <a:r>
              <a:rPr lang="pt-BR" sz="2400" dirty="0" err="1">
                <a:solidFill>
                  <a:srgbClr val="FFFF00"/>
                </a:solidFill>
                <a:latin typeface="Georgia" panose="02040502050405020303" pitchFamily="18" charset="0"/>
              </a:rPr>
              <a:t>ridiculed</a:t>
            </a:r>
            <a:r>
              <a:rPr lang="pt-BR" sz="2400" dirty="0">
                <a:solidFill>
                  <a:srgbClr val="FFFF00"/>
                </a:solidFill>
                <a:latin typeface="Georgia" panose="02040502050405020303" pitchFamily="18" charset="0"/>
              </a:rPr>
              <a:t> as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deniers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worse</a:t>
            </a:r>
            <a:r>
              <a:rPr lang="pt-BR" sz="2400" dirty="0">
                <a:solidFill>
                  <a:srgbClr val="FFFF00"/>
                </a:solidFill>
                <a:latin typeface="Georgia" panose="02040502050405020303" pitchFamily="18" charset="0"/>
              </a:rPr>
              <a:t>!</a:t>
            </a:r>
          </a:p>
        </p:txBody>
      </p:sp>
      <p:sp>
        <p:nvSpPr>
          <p:cNvPr id="16" name="CaixaDeTexto 5">
            <a:extLst>
              <a:ext uri="{FF2B5EF4-FFF2-40B4-BE49-F238E27FC236}">
                <a16:creationId xmlns:a16="http://schemas.microsoft.com/office/drawing/2014/main" id="{393AC514-BC85-4275-BB78-7C854CAC5A80}"/>
              </a:ext>
            </a:extLst>
          </p:cNvPr>
          <p:cNvSpPr txBox="1"/>
          <p:nvPr/>
        </p:nvSpPr>
        <p:spPr>
          <a:xfrm>
            <a:off x="460080" y="2568857"/>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there</a:t>
            </a:r>
            <a:r>
              <a:rPr lang="pt-BR" sz="2400" dirty="0">
                <a:solidFill>
                  <a:srgbClr val="FFFF00"/>
                </a:solidFill>
                <a:latin typeface="Georgia" panose="02040502050405020303" pitchFamily="18" charset="0"/>
              </a:rPr>
              <a:t> are a </a:t>
            </a:r>
            <a:r>
              <a:rPr lang="pt-BR" sz="2400" dirty="0" err="1">
                <a:solidFill>
                  <a:srgbClr val="FFFF00"/>
                </a:solidFill>
                <a:latin typeface="Georgia" panose="02040502050405020303" pitchFamily="18" charset="0"/>
              </a:rPr>
              <a:t>few</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things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would</a:t>
            </a:r>
            <a:r>
              <a:rPr lang="pt-BR" sz="2400" dirty="0">
                <a:solidFill>
                  <a:srgbClr val="FFFF00"/>
                </a:solidFill>
                <a:latin typeface="Georgia" panose="02040502050405020303" pitchFamily="18" charset="0"/>
              </a:rPr>
              <a:t> do </a:t>
            </a:r>
            <a:r>
              <a:rPr lang="pt-BR" sz="2400" dirty="0" err="1">
                <a:solidFill>
                  <a:srgbClr val="FFFF00"/>
                </a:solidFill>
                <a:latin typeface="Georgia" panose="02040502050405020303" pitchFamily="18" charset="0"/>
              </a:rPr>
              <a:t>well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remember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about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a:t>
            </a:r>
            <a:endParaRPr lang="pt-BR" sz="2400" b="1" i="1" dirty="0">
              <a:solidFill>
                <a:srgbClr val="FFFF00"/>
              </a:solidFill>
              <a:latin typeface="Georgia" panose="02040502050405020303" pitchFamily="18" charset="0"/>
            </a:endParaRPr>
          </a:p>
        </p:txBody>
      </p:sp>
      <p:sp>
        <p:nvSpPr>
          <p:cNvPr id="17" name="CaixaDeTexto 5">
            <a:extLst>
              <a:ext uri="{FF2B5EF4-FFF2-40B4-BE49-F238E27FC236}">
                <a16:creationId xmlns:a16="http://schemas.microsoft.com/office/drawing/2014/main" id="{AAFFB6D7-CEC6-409A-BAF8-059C2817A0CA}"/>
              </a:ext>
            </a:extLst>
          </p:cNvPr>
          <p:cNvSpPr txBox="1"/>
          <p:nvPr/>
        </p:nvSpPr>
        <p:spPr>
          <a:xfrm>
            <a:off x="3369339" y="2966919"/>
            <a:ext cx="8400742"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real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depends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process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observation</a:t>
            </a:r>
            <a:endParaRPr lang="pt-BR" sz="2400" b="1" i="1" dirty="0">
              <a:solidFill>
                <a:srgbClr val="FFFF00"/>
              </a:solidFill>
              <a:latin typeface="Georgia" panose="02040502050405020303" pitchFamily="18" charset="0"/>
            </a:endParaRPr>
          </a:p>
        </p:txBody>
      </p:sp>
      <p:sp>
        <p:nvSpPr>
          <p:cNvPr id="18" name="CaixaDeTexto 5">
            <a:extLst>
              <a:ext uri="{FF2B5EF4-FFF2-40B4-BE49-F238E27FC236}">
                <a16:creationId xmlns:a16="http://schemas.microsoft.com/office/drawing/2014/main" id="{EB03ABA2-4B37-40C1-B18A-6D19F0521A4C}"/>
              </a:ext>
            </a:extLst>
          </p:cNvPr>
          <p:cNvSpPr txBox="1"/>
          <p:nvPr/>
        </p:nvSpPr>
        <p:spPr>
          <a:xfrm>
            <a:off x="3729880" y="3349144"/>
            <a:ext cx="8190454" cy="769441"/>
          </a:xfrm>
          <a:prstGeom prst="rect">
            <a:avLst/>
          </a:prstGeom>
          <a:noFill/>
        </p:spPr>
        <p:txBody>
          <a:bodyPr wrap="square" rtlCol="0">
            <a:spAutoFit/>
          </a:bodyPr>
          <a:lstStyle/>
          <a:p>
            <a:r>
              <a:rPr lang="pt-BR" sz="2200" dirty="0">
                <a:solidFill>
                  <a:srgbClr val="FFFF00"/>
                </a:solidFill>
                <a:latin typeface="Georgia" panose="02040502050405020303" pitchFamily="18" charset="0"/>
                <a:sym typeface="Wingdings" panose="05000000000000000000" pitchFamily="2" charset="2"/>
              </a:rPr>
              <a: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science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has</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not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created</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the</a:t>
            </a:r>
            <a:r>
              <a:rPr lang="pt-BR" sz="2200" dirty="0">
                <a:solidFill>
                  <a:srgbClr val="FFFF00"/>
                </a:solidFill>
                <a:latin typeface="Georgia" panose="02040502050405020303" pitchFamily="18" charset="0"/>
              </a:rPr>
              <a:t> world, </a:t>
            </a:r>
            <a:r>
              <a:rPr lang="pt-BR" sz="2200" dirty="0" err="1">
                <a:solidFill>
                  <a:srgbClr val="FFFF00"/>
                </a:solidFill>
                <a:latin typeface="Georgia" panose="02040502050405020303" pitchFamily="18" charset="0"/>
              </a:rPr>
              <a:t>but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merely</a:t>
            </a:r>
            <a:r>
              <a:rPr lang="pt-BR" sz="2200" dirty="0">
                <a:solidFill>
                  <a:srgbClr val="FFFF00"/>
                </a:solidFill>
                <a:latin typeface="Georgia" panose="02040502050405020303" pitchFamily="18" charset="0"/>
              </a:rPr>
              <a:t> </a:t>
            </a:r>
            <a:r>
              <a:rPr lang="pt-BR" sz="2200" b="1" i="1" dirty="0">
                <a:solidFill>
                  <a:srgbClr val="FFFF00"/>
                </a:solidFill>
                <a:latin typeface="Georgia" panose="02040502050405020303" pitchFamily="18" charset="0"/>
              </a:rPr>
              <a:t>observes</a:t>
            </a:r>
            <a:r>
              <a:rPr lang="pt-BR" sz="2200" dirty="0">
                <a:solidFill>
                  <a:srgbClr val="FFFF00"/>
                </a:solidFill>
                <a:latin typeface="Georgia" panose="02040502050405020303" pitchFamily="18" charset="0"/>
              </a:rPr>
              <a:t> it; </a:t>
            </a:r>
            <a:r>
              <a:rPr lang="pt-BR" sz="2200" dirty="0" err="1">
                <a:solidFill>
                  <a:srgbClr val="FFFF00"/>
                </a:solidFill>
                <a:latin typeface="Georgia" panose="02040502050405020303" pitchFamily="18" charset="0"/>
              </a:rPr>
              <a:t>God</a:t>
            </a:r>
            <a:r>
              <a:rPr lang="pt-BR" sz="2200" dirty="0">
                <a:solidFill>
                  <a:srgbClr val="FFFF00"/>
                </a:solidFill>
                <a:latin typeface="Georgia" panose="02040502050405020303" pitchFamily="18" charset="0"/>
              </a:rPr>
              <a:t>      </a:t>
            </a:r>
          </a:p>
          <a:p>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claims</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to</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speak</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from</a:t>
            </a:r>
            <a:r>
              <a:rPr lang="pt-BR" sz="2200" dirty="0">
                <a:solidFill>
                  <a:srgbClr val="FFFF00"/>
                </a:solidFill>
                <a:latin typeface="Georgia" panose="02040502050405020303" pitchFamily="18" charset="0"/>
              </a:rPr>
              <a:t> His position as </a:t>
            </a:r>
            <a:r>
              <a:rPr lang="pt-BR" sz="2200" dirty="0" err="1">
                <a:solidFill>
                  <a:srgbClr val="FFFF00"/>
                </a:solidFill>
                <a:latin typeface="Georgia" panose="02040502050405020303" pitchFamily="18" charset="0"/>
              </a:rPr>
              <a:t>Creator</a:t>
            </a:r>
            <a:r>
              <a:rPr lang="pt-BR" sz="2200" dirty="0">
                <a:solidFill>
                  <a:srgbClr val="FFFF00"/>
                </a:solidFill>
                <a:latin typeface="Georgia" panose="02040502050405020303" pitchFamily="18" charset="0"/>
              </a:rPr>
              <a:t>. Man </a:t>
            </a:r>
            <a:r>
              <a:rPr lang="pt-BR" sz="2200" dirty="0" err="1">
                <a:solidFill>
                  <a:srgbClr val="FFFF00"/>
                </a:solidFill>
                <a:latin typeface="Georgia" panose="02040502050405020303" pitchFamily="18" charset="0"/>
              </a:rPr>
              <a:t>is</a:t>
            </a:r>
            <a:r>
              <a:rPr lang="pt-BR" sz="2200" dirty="0">
                <a:solidFill>
                  <a:srgbClr val="FFFF00"/>
                </a:solidFill>
                <a:latin typeface="Georgia" panose="02040502050405020303" pitchFamily="18" charset="0"/>
              </a:rPr>
              <a:t> </a:t>
            </a:r>
            <a:r>
              <a:rPr lang="pt-BR" sz="2200" b="1" i="1" dirty="0" err="1">
                <a:solidFill>
                  <a:srgbClr val="FFFF00"/>
                </a:solidFill>
                <a:latin typeface="Georgia" panose="02040502050405020303" pitchFamily="18" charset="0"/>
              </a:rPr>
              <a:t>limited</a:t>
            </a:r>
            <a:r>
              <a:rPr lang="pt-BR" sz="2200" dirty="0">
                <a:solidFill>
                  <a:srgbClr val="FFFF00"/>
                </a:solidFill>
                <a:latin typeface="Georgia" panose="02040502050405020303" pitchFamily="18" charset="0"/>
              </a:rPr>
              <a:t>!</a:t>
            </a:r>
            <a:endParaRPr lang="pt-BR" sz="2200" b="1" i="1" dirty="0">
              <a:solidFill>
                <a:srgbClr val="FFFF00"/>
              </a:solidFill>
              <a:latin typeface="Georgia" panose="02040502050405020303" pitchFamily="18" charset="0"/>
            </a:endParaRPr>
          </a:p>
        </p:txBody>
      </p:sp>
      <p:sp>
        <p:nvSpPr>
          <p:cNvPr id="2" name="TextBox 1">
            <a:extLst>
              <a:ext uri="{FF2B5EF4-FFF2-40B4-BE49-F238E27FC236}">
                <a16:creationId xmlns:a16="http://schemas.microsoft.com/office/drawing/2014/main" id="{989E2276-74CA-4808-8AEA-ABB044F6A5A9}"/>
              </a:ext>
            </a:extLst>
          </p:cNvPr>
          <p:cNvSpPr txBox="1"/>
          <p:nvPr/>
        </p:nvSpPr>
        <p:spPr>
          <a:xfrm>
            <a:off x="3179924" y="4810967"/>
            <a:ext cx="8576633" cy="1200329"/>
          </a:xfrm>
          <a:prstGeom prst="rect">
            <a:avLst/>
          </a:prstGeom>
          <a:solidFill>
            <a:srgbClr val="FFFF00"/>
          </a:solidFill>
        </p:spPr>
        <p:txBody>
          <a:bodyPr wrap="square" rtlCol="0">
            <a:spAutoFit/>
          </a:bodyPr>
          <a:lstStyle/>
          <a:p>
            <a:pPr algn="ctr"/>
            <a:r>
              <a:rPr lang="en-US" b="1" i="1" dirty="0">
                <a:latin typeface="Georgia" panose="02040502050405020303" pitchFamily="18" charset="0"/>
              </a:rPr>
              <a:t>The scientific method</a:t>
            </a:r>
          </a:p>
          <a:p>
            <a:pPr algn="just"/>
            <a:r>
              <a:rPr lang="en-US" dirty="0">
                <a:latin typeface="Georgia" panose="02040502050405020303" pitchFamily="18" charset="0"/>
              </a:rPr>
              <a:t>a method of procedure that has characterized natural science since the 17th century, consisting in </a:t>
            </a:r>
            <a:r>
              <a:rPr lang="en-US" b="1" i="1" dirty="0">
                <a:latin typeface="Georgia" panose="02040502050405020303" pitchFamily="18" charset="0"/>
              </a:rPr>
              <a:t>systematic observation</a:t>
            </a:r>
            <a:r>
              <a:rPr lang="en-US" dirty="0">
                <a:latin typeface="Georgia" panose="02040502050405020303" pitchFamily="18" charset="0"/>
              </a:rPr>
              <a:t>, measurement, and experiment, and the formulation, testing, and modification of hypotheses.       </a:t>
            </a:r>
            <a:r>
              <a:rPr lang="en-US" i="1" dirty="0">
                <a:latin typeface="Georgia" panose="02040502050405020303" pitchFamily="18" charset="0"/>
              </a:rPr>
              <a:t>[Dictionary.com]</a:t>
            </a:r>
            <a:r>
              <a:rPr lang="en-US" dirty="0">
                <a:latin typeface="Georgia" panose="02040502050405020303" pitchFamily="18" charset="0"/>
              </a:rPr>
              <a:t> </a:t>
            </a:r>
            <a:endParaRPr lang="en-US" i="1" dirty="0">
              <a:latin typeface="Georgia" panose="02040502050405020303" pitchFamily="18" charset="0"/>
            </a:endParaRPr>
          </a:p>
        </p:txBody>
      </p: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23" name="CaixaDeTexto 5">
            <a:extLst>
              <a:ext uri="{FF2B5EF4-FFF2-40B4-BE49-F238E27FC236}">
                <a16:creationId xmlns:a16="http://schemas.microsoft.com/office/drawing/2014/main" id="{31686F18-9A53-4EB2-B038-01EB21165441}"/>
              </a:ext>
            </a:extLst>
          </p:cNvPr>
          <p:cNvSpPr txBox="1"/>
          <p:nvPr/>
        </p:nvSpPr>
        <p:spPr>
          <a:xfrm>
            <a:off x="3732153" y="4020162"/>
            <a:ext cx="8453202" cy="769441"/>
          </a:xfrm>
          <a:prstGeom prst="rect">
            <a:avLst/>
          </a:prstGeom>
          <a:noFill/>
        </p:spPr>
        <p:txBody>
          <a:bodyPr wrap="square" rtlCol="0">
            <a:spAutoFit/>
          </a:bodyPr>
          <a:lstStyle/>
          <a:p>
            <a:r>
              <a:rPr lang="pt-BR" sz="2200" dirty="0">
                <a:solidFill>
                  <a:srgbClr val="FFFF00"/>
                </a:solidFill>
                <a:latin typeface="Georgia" panose="02040502050405020303" pitchFamily="18" charset="0"/>
                <a:sym typeface="Wingdings" panose="05000000000000000000" pitchFamily="2" charset="2"/>
              </a:rPr>
              <a: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the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observer’s</a:t>
            </a:r>
            <a:r>
              <a:rPr lang="pt-BR" sz="2200" dirty="0">
                <a:solidFill>
                  <a:srgbClr val="FFFF00"/>
                </a:solidFill>
                <a:latin typeface="Georgia" panose="02040502050405020303" pitchFamily="18" charset="0"/>
              </a:rPr>
              <a:t> ‘position’, </a:t>
            </a:r>
            <a:r>
              <a:rPr lang="pt-BR" sz="2200" dirty="0" err="1">
                <a:solidFill>
                  <a:srgbClr val="FFFF00"/>
                </a:solidFill>
                <a:latin typeface="Georgia" panose="02040502050405020303" pitchFamily="18" charset="0"/>
              </a:rPr>
              <a:t>his</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vision</a:t>
            </a:r>
            <a:r>
              <a:rPr lang="pt-BR" sz="2200" dirty="0">
                <a:solidFill>
                  <a:srgbClr val="FFFF00"/>
                </a:solidFill>
                <a:latin typeface="Georgia" panose="02040502050405020303" pitchFamily="18" charset="0"/>
              </a:rPr>
              <a:t>’ (Darwin </a:t>
            </a:r>
            <a:r>
              <a:rPr lang="pt-BR" sz="2200" dirty="0" err="1">
                <a:solidFill>
                  <a:srgbClr val="FFFF00"/>
                </a:solidFill>
                <a:latin typeface="Georgia" panose="02040502050405020303" pitchFamily="18" charset="0"/>
              </a:rPr>
              <a:t>had</a:t>
            </a:r>
            <a:r>
              <a:rPr lang="pt-BR" sz="2200" dirty="0">
                <a:solidFill>
                  <a:srgbClr val="FFFF00"/>
                </a:solidFill>
                <a:latin typeface="Georgia" panose="02040502050405020303" pitchFamily="18" charset="0"/>
              </a:rPr>
              <a:t> no </a:t>
            </a:r>
            <a:r>
              <a:rPr lang="pt-BR" sz="2200" dirty="0" err="1">
                <a:solidFill>
                  <a:srgbClr val="FFFF00"/>
                </a:solidFill>
                <a:latin typeface="Georgia" panose="02040502050405020303" pitchFamily="18" charset="0"/>
              </a:rPr>
              <a:t>microscope</a:t>
            </a:r>
            <a:r>
              <a:rPr lang="pt-BR" sz="2200" dirty="0">
                <a:solidFill>
                  <a:srgbClr val="FFFF00"/>
                </a:solidFill>
                <a:latin typeface="Georgia" panose="02040502050405020303" pitchFamily="18" charset="0"/>
              </a:rPr>
              <a:t>),                </a:t>
            </a:r>
          </a:p>
          <a:p>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his</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biases</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and</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preconceived</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ideas</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might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falsify</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his</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conclusions</a:t>
            </a:r>
            <a:endParaRPr lang="pt-BR" sz="2200" b="1" i="1" dirty="0">
              <a:solidFill>
                <a:srgbClr val="FFFF00"/>
              </a:solidFill>
              <a:latin typeface="Georgia" panose="02040502050405020303" pitchFamily="18" charset="0"/>
            </a:endParaRPr>
          </a:p>
        </p:txBody>
      </p:sp>
    </p:spTree>
    <p:extLst>
      <p:ext uri="{BB962C8B-B14F-4D97-AF65-F5344CB8AC3E}">
        <p14:creationId xmlns:p14="http://schemas.microsoft.com/office/powerpoint/2010/main" val="351364639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out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6" presetClass="entr" presetSubtype="3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out)">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4" grpId="0"/>
      <p:bldP spid="15" grpId="0"/>
      <p:bldP spid="16" grpId="0"/>
      <p:bldP spid="17" grpId="0"/>
      <p:bldP spid="18" grpId="0"/>
      <p:bldP spid="2"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5F69EF2-E7A8-425E-8B1B-8EDDED74CC3F}"/>
              </a:ext>
            </a:extLst>
          </p:cNvPr>
          <p:cNvSpPr/>
          <p:nvPr/>
        </p:nvSpPr>
        <p:spPr>
          <a:xfrm>
            <a:off x="9425640" y="4187952"/>
            <a:ext cx="2331189" cy="1828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b="1" dirty="0">
                <a:solidFill>
                  <a:schemeClr val="tx1"/>
                </a:solidFill>
              </a:rPr>
              <a:t>200 years ago no one</a:t>
            </a:r>
          </a:p>
          <a:p>
            <a:r>
              <a:rPr lang="en-US" b="1" dirty="0">
                <a:solidFill>
                  <a:schemeClr val="tx1"/>
                </a:solidFill>
              </a:rPr>
              <a:t>believed evolution; a</a:t>
            </a:r>
          </a:p>
          <a:p>
            <a:r>
              <a:rPr lang="en-US" b="1" i="1" dirty="0">
                <a:solidFill>
                  <a:schemeClr val="tx1"/>
                </a:solidFill>
              </a:rPr>
              <a:t>new</a:t>
            </a:r>
            <a:r>
              <a:rPr lang="en-US" b="1" dirty="0">
                <a:solidFill>
                  <a:schemeClr val="tx1"/>
                </a:solidFill>
              </a:rPr>
              <a:t> theory </a:t>
            </a:r>
          </a:p>
          <a:p>
            <a:endParaRPr lang="en-US" sz="2800" dirty="0"/>
          </a:p>
          <a:p>
            <a:endParaRPr lang="en-US" dirty="0"/>
          </a:p>
          <a:p>
            <a:endParaRPr lang="en-US" dirty="0"/>
          </a:p>
          <a:p>
            <a:endParaRPr lang="en-US" dirty="0"/>
          </a:p>
        </p:txBody>
      </p:sp>
      <p:sp>
        <p:nvSpPr>
          <p:cNvPr id="26" name="Rectangle 25">
            <a:extLst>
              <a:ext uri="{FF2B5EF4-FFF2-40B4-BE49-F238E27FC236}">
                <a16:creationId xmlns:a16="http://schemas.microsoft.com/office/drawing/2014/main" id="{84DD833F-AB3C-48E2-8BE2-DFD0C158283B}"/>
              </a:ext>
            </a:extLst>
          </p:cNvPr>
          <p:cNvSpPr/>
          <p:nvPr/>
        </p:nvSpPr>
        <p:spPr>
          <a:xfrm>
            <a:off x="6516788" y="4187952"/>
            <a:ext cx="2852499"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b="1" dirty="0">
                <a:solidFill>
                  <a:schemeClr val="tx1"/>
                </a:solidFill>
              </a:rPr>
              <a:t>Columbus and others</a:t>
            </a:r>
          </a:p>
          <a:p>
            <a:r>
              <a:rPr lang="en-US" b="1" dirty="0">
                <a:solidFill>
                  <a:schemeClr val="tx1"/>
                </a:solidFill>
              </a:rPr>
              <a:t>challenged science</a:t>
            </a:r>
          </a:p>
          <a:p>
            <a:r>
              <a:rPr lang="en-US" b="1" dirty="0">
                <a:solidFill>
                  <a:schemeClr val="tx1"/>
                </a:solidFill>
              </a:rPr>
              <a:t>of their day</a:t>
            </a:r>
          </a:p>
          <a:p>
            <a:r>
              <a:rPr lang="en-US" sz="900" b="1" dirty="0">
                <a:solidFill>
                  <a:schemeClr val="tx1"/>
                </a:solidFill>
              </a:rPr>
              <a:t> </a:t>
            </a:r>
          </a:p>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A9057E65-77DA-4846-A41F-D756374B365B}"/>
              </a:ext>
            </a:extLst>
          </p:cNvPr>
          <p:cNvSpPr/>
          <p:nvPr/>
        </p:nvSpPr>
        <p:spPr>
          <a:xfrm>
            <a:off x="3369338" y="4189467"/>
            <a:ext cx="3097725" cy="1827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err="1"/>
              <a:t>Geocentrism</a:t>
            </a:r>
            <a:endParaRPr lang="en-US" b="1" dirty="0"/>
          </a:p>
          <a:p>
            <a:pPr algn="r"/>
            <a:r>
              <a:rPr lang="en-US" b="1" dirty="0"/>
              <a:t>reigned till</a:t>
            </a:r>
          </a:p>
          <a:p>
            <a:pPr algn="r"/>
            <a:r>
              <a:rPr lang="en-US" b="1" dirty="0"/>
              <a:t>late 1500s</a:t>
            </a:r>
          </a:p>
          <a:p>
            <a:pPr algn="r"/>
            <a:endParaRPr lang="en-US" sz="1000" b="1" dirty="0">
              <a:latin typeface="Georgia" panose="02040502050405020303" pitchFamily="18" charset="0"/>
            </a:endParaRPr>
          </a:p>
          <a:p>
            <a:pPr algn="r"/>
            <a:endParaRPr lang="en-US" b="1" dirty="0">
              <a:latin typeface="Georgia" panose="02040502050405020303" pitchFamily="18" charset="0"/>
            </a:endParaRPr>
          </a:p>
          <a:p>
            <a:pPr algn="r"/>
            <a:endParaRPr lang="en-US" b="1" dirty="0">
              <a:latin typeface="Georgia" panose="02040502050405020303" pitchFamily="18" charset="0"/>
            </a:endParaRPr>
          </a:p>
          <a:p>
            <a:pPr algn="r"/>
            <a:endParaRPr lang="en-US" b="1" dirty="0">
              <a:latin typeface="Georgia" panose="02040502050405020303" pitchFamily="18" charset="0"/>
            </a:endParaRPr>
          </a:p>
        </p:txBody>
      </p:sp>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a:ln>
            <a:noFill/>
          </a:ln>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B89E0E0-A713-4432-8044-BF711809CB23}"/>
              </a:ext>
            </a:extLst>
          </p:cNvPr>
          <p:cNvSpPr txBox="1"/>
          <p:nvPr/>
        </p:nvSpPr>
        <p:spPr>
          <a:xfrm>
            <a:off x="-2878" y="887650"/>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“…according to its kind”</a:t>
            </a:r>
          </a:p>
        </p:txBody>
      </p:sp>
      <p:sp>
        <p:nvSpPr>
          <p:cNvPr id="30" name="CaixaDeTexto 5">
            <a:extLst>
              <a:ext uri="{FF2B5EF4-FFF2-40B4-BE49-F238E27FC236}">
                <a16:creationId xmlns:a16="http://schemas.microsoft.com/office/drawing/2014/main" id="{1CDCD351-4D1C-4CF1-9549-9FC62B68863B}"/>
              </a:ext>
            </a:extLst>
          </p:cNvPr>
          <p:cNvSpPr txBox="1"/>
          <p:nvPr/>
        </p:nvSpPr>
        <p:spPr>
          <a:xfrm>
            <a:off x="-684" y="1402565"/>
            <a:ext cx="12186038" cy="461665"/>
          </a:xfrm>
          <a:prstGeom prst="rect">
            <a:avLst/>
          </a:prstGeom>
          <a:noFill/>
        </p:spPr>
        <p:txBody>
          <a:bodyPr wrap="square" rtlCol="0">
            <a:spAutoFit/>
          </a:bodyPr>
          <a:lstStyle/>
          <a:p>
            <a:pPr algn="ctr"/>
            <a:r>
              <a:rPr lang="pt-BR" sz="2400" dirty="0">
                <a:solidFill>
                  <a:srgbClr val="FFFF00"/>
                </a:solidFill>
                <a:latin typeface="Georgia" panose="02040502050405020303" pitchFamily="18" charset="0"/>
              </a:rPr>
              <a:t>The </a:t>
            </a:r>
            <a:r>
              <a:rPr lang="pt-BR" sz="2400" dirty="0" err="1">
                <a:solidFill>
                  <a:srgbClr val="FFFF00"/>
                </a:solidFill>
                <a:latin typeface="Georgia" panose="02040502050405020303" pitchFamily="18" charset="0"/>
              </a:rPr>
              <a:t>Bible’s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account</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does </a:t>
            </a:r>
            <a:r>
              <a:rPr lang="pt-BR" sz="2400" b="1" i="1" dirty="0" err="1">
                <a:solidFill>
                  <a:srgbClr val="FFFF00"/>
                </a:solidFill>
                <a:latin typeface="Georgia" panose="02040502050405020303" pitchFamily="18" charset="0"/>
              </a:rPr>
              <a:t>not</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allow</a:t>
            </a:r>
            <a:r>
              <a:rPr lang="pt-BR" sz="2400" b="1" i="1" dirty="0">
                <a:solidFill>
                  <a:srgbClr val="FFFF00"/>
                </a:solidFill>
                <a:latin typeface="Georgia" panose="02040502050405020303" pitchFamily="18" charset="0"/>
              </a:rPr>
              <a:t> for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general </a:t>
            </a:r>
            <a:r>
              <a:rPr lang="pt-BR" sz="2400" b="1" i="1" dirty="0" err="1">
                <a:solidFill>
                  <a:srgbClr val="FFFF00"/>
                </a:solidFill>
                <a:latin typeface="Georgia" panose="02040502050405020303" pitchFamily="18" charset="0"/>
              </a:rPr>
              <a:t>theory</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of</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evolution</a:t>
            </a:r>
            <a:endParaRPr lang="pt-BR" sz="2400" dirty="0">
              <a:solidFill>
                <a:srgbClr val="FFFF00"/>
              </a:solidFill>
              <a:latin typeface="Georgia" panose="02040502050405020303" pitchFamily="18" charset="0"/>
            </a:endParaRPr>
          </a:p>
        </p:txBody>
      </p:sp>
      <p:sp>
        <p:nvSpPr>
          <p:cNvPr id="14" name="CaixaDeTexto 5">
            <a:extLst>
              <a:ext uri="{FF2B5EF4-FFF2-40B4-BE49-F238E27FC236}">
                <a16:creationId xmlns:a16="http://schemas.microsoft.com/office/drawing/2014/main" id="{2A2F8FC6-E628-4FB9-913C-FFF34B2EA2E5}"/>
              </a:ext>
            </a:extLst>
          </p:cNvPr>
          <p:cNvSpPr txBox="1"/>
          <p:nvPr/>
        </p:nvSpPr>
        <p:spPr>
          <a:xfrm>
            <a:off x="212644" y="1793501"/>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feels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like</a:t>
            </a:r>
            <a:r>
              <a:rPr lang="pt-BR" sz="2400" dirty="0">
                <a:solidFill>
                  <a:srgbClr val="FFFF00"/>
                </a:solidFill>
                <a:latin typeface="Georgia" panose="02040502050405020303" pitchFamily="18" charset="0"/>
              </a:rPr>
              <a:t> a </a:t>
            </a:r>
            <a:r>
              <a:rPr lang="pt-BR" sz="2400" dirty="0" err="1">
                <a:solidFill>
                  <a:srgbClr val="FFFF00"/>
                </a:solidFill>
                <a:latin typeface="Georgia" panose="02040502050405020303" pitchFamily="18" charset="0"/>
              </a:rPr>
              <a:t>difficult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declaration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days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because</a:t>
            </a:r>
            <a:r>
              <a:rPr lang="pt-BR" sz="2400" dirty="0">
                <a:solidFill>
                  <a:srgbClr val="FFFF00"/>
                </a:solidFill>
                <a:latin typeface="Georgia" panose="02040502050405020303" pitchFamily="18" charset="0"/>
              </a:rPr>
              <a:t> “</a:t>
            </a:r>
            <a:r>
              <a:rPr lang="en-US" sz="2400" dirty="0">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itself</a:t>
            </a:r>
            <a:r>
              <a:rPr lang="pt-BR" sz="2400" dirty="0">
                <a:solidFill>
                  <a:srgbClr val="FFFF00"/>
                </a:solidFill>
                <a:latin typeface="Georgia" panose="02040502050405020303" pitchFamily="18" charset="0"/>
              </a:rPr>
              <a:t>!</a:t>
            </a:r>
          </a:p>
        </p:txBody>
      </p:sp>
      <p:sp>
        <p:nvSpPr>
          <p:cNvPr id="15" name="CaixaDeTexto 5">
            <a:extLst>
              <a:ext uri="{FF2B5EF4-FFF2-40B4-BE49-F238E27FC236}">
                <a16:creationId xmlns:a16="http://schemas.microsoft.com/office/drawing/2014/main" id="{7E0767AA-8901-468F-AD8F-5ADD0D1923B9}"/>
              </a:ext>
            </a:extLst>
          </p:cNvPr>
          <p:cNvSpPr txBox="1"/>
          <p:nvPr/>
        </p:nvSpPr>
        <p:spPr>
          <a:xfrm>
            <a:off x="457808" y="2184441"/>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speak</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up</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about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things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are </a:t>
            </a:r>
            <a:r>
              <a:rPr lang="pt-BR" sz="2400" dirty="0" err="1">
                <a:solidFill>
                  <a:srgbClr val="FFFF00"/>
                </a:solidFill>
                <a:latin typeface="Georgia" panose="02040502050405020303" pitchFamily="18" charset="0"/>
              </a:rPr>
              <a:t>ridiculed</a:t>
            </a:r>
            <a:r>
              <a:rPr lang="pt-BR" sz="2400" dirty="0">
                <a:solidFill>
                  <a:srgbClr val="FFFF00"/>
                </a:solidFill>
                <a:latin typeface="Georgia" panose="02040502050405020303" pitchFamily="18" charset="0"/>
              </a:rPr>
              <a:t> as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deniers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worse</a:t>
            </a:r>
            <a:r>
              <a:rPr lang="pt-BR" sz="2400" dirty="0">
                <a:solidFill>
                  <a:srgbClr val="FFFF00"/>
                </a:solidFill>
                <a:latin typeface="Georgia" panose="02040502050405020303" pitchFamily="18" charset="0"/>
              </a:rPr>
              <a:t>!</a:t>
            </a:r>
          </a:p>
        </p:txBody>
      </p:sp>
      <p:sp>
        <p:nvSpPr>
          <p:cNvPr id="16" name="CaixaDeTexto 5">
            <a:extLst>
              <a:ext uri="{FF2B5EF4-FFF2-40B4-BE49-F238E27FC236}">
                <a16:creationId xmlns:a16="http://schemas.microsoft.com/office/drawing/2014/main" id="{393AC514-BC85-4275-BB78-7C854CAC5A80}"/>
              </a:ext>
            </a:extLst>
          </p:cNvPr>
          <p:cNvSpPr txBox="1"/>
          <p:nvPr/>
        </p:nvSpPr>
        <p:spPr>
          <a:xfrm>
            <a:off x="460080" y="2568857"/>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there</a:t>
            </a:r>
            <a:r>
              <a:rPr lang="pt-BR" sz="2400" dirty="0">
                <a:solidFill>
                  <a:srgbClr val="FFFF00"/>
                </a:solidFill>
                <a:latin typeface="Georgia" panose="02040502050405020303" pitchFamily="18" charset="0"/>
              </a:rPr>
              <a:t> are a </a:t>
            </a:r>
            <a:r>
              <a:rPr lang="pt-BR" sz="2400" dirty="0" err="1">
                <a:solidFill>
                  <a:srgbClr val="FFFF00"/>
                </a:solidFill>
                <a:latin typeface="Georgia" panose="02040502050405020303" pitchFamily="18" charset="0"/>
              </a:rPr>
              <a:t>few</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things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would</a:t>
            </a:r>
            <a:r>
              <a:rPr lang="pt-BR" sz="2400" dirty="0">
                <a:solidFill>
                  <a:srgbClr val="FFFF00"/>
                </a:solidFill>
                <a:latin typeface="Georgia" panose="02040502050405020303" pitchFamily="18" charset="0"/>
              </a:rPr>
              <a:t> do </a:t>
            </a:r>
            <a:r>
              <a:rPr lang="pt-BR" sz="2400" dirty="0" err="1">
                <a:solidFill>
                  <a:srgbClr val="FFFF00"/>
                </a:solidFill>
                <a:latin typeface="Georgia" panose="02040502050405020303" pitchFamily="18" charset="0"/>
              </a:rPr>
              <a:t>well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remember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about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a:t>
            </a:r>
            <a:endParaRPr lang="pt-BR" sz="2400" b="1" i="1" dirty="0">
              <a:solidFill>
                <a:srgbClr val="FFFF00"/>
              </a:solidFill>
              <a:latin typeface="Georgia" panose="02040502050405020303" pitchFamily="18" charset="0"/>
            </a:endParaRPr>
          </a:p>
        </p:txBody>
      </p:sp>
      <p:sp>
        <p:nvSpPr>
          <p:cNvPr id="17" name="CaixaDeTexto 5">
            <a:extLst>
              <a:ext uri="{FF2B5EF4-FFF2-40B4-BE49-F238E27FC236}">
                <a16:creationId xmlns:a16="http://schemas.microsoft.com/office/drawing/2014/main" id="{AAFFB6D7-CEC6-409A-BAF8-059C2817A0CA}"/>
              </a:ext>
            </a:extLst>
          </p:cNvPr>
          <p:cNvSpPr txBox="1"/>
          <p:nvPr/>
        </p:nvSpPr>
        <p:spPr>
          <a:xfrm>
            <a:off x="3369339" y="2966919"/>
            <a:ext cx="8400742"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real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depends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process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observation</a:t>
            </a:r>
            <a:endParaRPr lang="pt-BR" sz="2400" b="1" i="1" dirty="0">
              <a:solidFill>
                <a:srgbClr val="FFFF00"/>
              </a:solidFill>
              <a:latin typeface="Georgia" panose="02040502050405020303" pitchFamily="18" charset="0"/>
            </a:endParaRPr>
          </a:p>
        </p:txBody>
      </p:sp>
      <p:sp>
        <p:nvSpPr>
          <p:cNvPr id="18" name="CaixaDeTexto 5">
            <a:extLst>
              <a:ext uri="{FF2B5EF4-FFF2-40B4-BE49-F238E27FC236}">
                <a16:creationId xmlns:a16="http://schemas.microsoft.com/office/drawing/2014/main" id="{EB03ABA2-4B37-40C1-B18A-6D19F0521A4C}"/>
              </a:ext>
            </a:extLst>
          </p:cNvPr>
          <p:cNvSpPr txBox="1"/>
          <p:nvPr/>
        </p:nvSpPr>
        <p:spPr>
          <a:xfrm>
            <a:off x="3729880" y="3758580"/>
            <a:ext cx="8462120" cy="430887"/>
          </a:xfrm>
          <a:prstGeom prst="rect">
            <a:avLst/>
          </a:prstGeom>
          <a:noFill/>
        </p:spPr>
        <p:txBody>
          <a:bodyPr wrap="square" rtlCol="0">
            <a:spAutoFit/>
          </a:bodyPr>
          <a:lstStyle/>
          <a:p>
            <a:r>
              <a:rPr lang="pt-BR" sz="2200" dirty="0">
                <a:solidFill>
                  <a:srgbClr val="FFFF00"/>
                </a:solidFill>
                <a:latin typeface="Georgia" panose="02040502050405020303" pitchFamily="18" charset="0"/>
                <a:sym typeface="Wingdings" panose="05000000000000000000" pitchFamily="2" charset="2"/>
              </a:rPr>
              <a: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give</a:t>
            </a:r>
            <a:r>
              <a:rPr lang="pt-BR" sz="2200" dirty="0">
                <a:solidFill>
                  <a:srgbClr val="FFFF00"/>
                </a:solidFill>
                <a:latin typeface="Georgia" panose="02040502050405020303" pitchFamily="18" charset="0"/>
              </a:rPr>
              <a:t> it 200 </a:t>
            </a:r>
            <a:r>
              <a:rPr lang="pt-BR" sz="2200" dirty="0" err="1">
                <a:solidFill>
                  <a:srgbClr val="FFFF00"/>
                </a:solidFill>
                <a:latin typeface="Georgia" panose="02040502050405020303" pitchFamily="18" charset="0"/>
              </a:rPr>
              <a:t>years</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much</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of</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what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we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believe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will</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be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seen</a:t>
            </a:r>
            <a:r>
              <a:rPr lang="pt-BR" sz="2200" dirty="0">
                <a:solidFill>
                  <a:srgbClr val="FFFF00"/>
                </a:solidFill>
                <a:latin typeface="Georgia" panose="02040502050405020303" pitchFamily="18" charset="0"/>
              </a:rPr>
              <a:t> as </a:t>
            </a:r>
            <a:r>
              <a:rPr lang="pt-BR" sz="2200" dirty="0" err="1">
                <a:solidFill>
                  <a:srgbClr val="FFFF00"/>
                </a:solidFill>
                <a:latin typeface="Georgia" panose="02040502050405020303" pitchFamily="18" charset="0"/>
              </a:rPr>
              <a:t>error</a:t>
            </a:r>
            <a:r>
              <a:rPr lang="pt-BR" sz="2200" dirty="0">
                <a:solidFill>
                  <a:srgbClr val="FFFF00"/>
                </a:solidFill>
                <a:latin typeface="Georgia" panose="02040502050405020303" pitchFamily="18" charset="0"/>
              </a:rPr>
              <a:t>!</a:t>
            </a:r>
            <a:endParaRPr lang="pt-BR" sz="2200" b="1" i="1" dirty="0">
              <a:solidFill>
                <a:srgbClr val="FFFF00"/>
              </a:solidFill>
              <a:latin typeface="Georgia" panose="02040502050405020303" pitchFamily="18" charset="0"/>
            </a:endParaRPr>
          </a:p>
        </p:txBody>
      </p:sp>
      <p:sp>
        <p:nvSpPr>
          <p:cNvPr id="19" name="CaixaDeTexto 5">
            <a:extLst>
              <a:ext uri="{FF2B5EF4-FFF2-40B4-BE49-F238E27FC236}">
                <a16:creationId xmlns:a16="http://schemas.microsoft.com/office/drawing/2014/main" id="{6280F013-0AF7-4632-AD7B-D96E02A335AD}"/>
              </a:ext>
            </a:extLst>
          </p:cNvPr>
          <p:cNvSpPr txBox="1"/>
          <p:nvPr/>
        </p:nvSpPr>
        <p:spPr>
          <a:xfrm>
            <a:off x="3371611" y="3364983"/>
            <a:ext cx="8400742"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has</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never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been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wrong</a:t>
            </a:r>
            <a:endParaRPr lang="pt-BR" sz="2400" b="1" i="1" dirty="0">
              <a:solidFill>
                <a:srgbClr val="FFFF00"/>
              </a:solidFill>
              <a:latin typeface="Georgia" panose="02040502050405020303" pitchFamily="18" charset="0"/>
            </a:endParaRPr>
          </a:p>
        </p:txBody>
      </p:sp>
      <p:pic>
        <p:nvPicPr>
          <p:cNvPr id="5" name="Picture 4">
            <a:extLst>
              <a:ext uri="{FF2B5EF4-FFF2-40B4-BE49-F238E27FC236}">
                <a16:creationId xmlns:a16="http://schemas.microsoft.com/office/drawing/2014/main" id="{378FDFC2-1362-4171-A02E-767512F4E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063" y="4203008"/>
            <a:ext cx="1743567" cy="1808888"/>
          </a:xfrm>
          <a:prstGeom prst="rect">
            <a:avLst/>
          </a:prstGeom>
        </p:spPr>
      </p:pic>
      <p:pic>
        <p:nvPicPr>
          <p:cNvPr id="9" name="Picture 8">
            <a:extLst>
              <a:ext uri="{FF2B5EF4-FFF2-40B4-BE49-F238E27FC236}">
                <a16:creationId xmlns:a16="http://schemas.microsoft.com/office/drawing/2014/main" id="{2A06780B-1B36-4BD9-92AD-23709EE45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3873" y="4498491"/>
            <a:ext cx="868861" cy="1493029"/>
          </a:xfrm>
          <a:prstGeom prst="rect">
            <a:avLst/>
          </a:prstGeom>
        </p:spPr>
      </p:pic>
      <p:pic>
        <p:nvPicPr>
          <p:cNvPr id="11" name="Picture 10">
            <a:extLst>
              <a:ext uri="{FF2B5EF4-FFF2-40B4-BE49-F238E27FC236}">
                <a16:creationId xmlns:a16="http://schemas.microsoft.com/office/drawing/2014/main" id="{F1EC32E2-00D7-4FB4-832D-F0D7B468C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922" y="4587658"/>
            <a:ext cx="1778979" cy="1383223"/>
          </a:xfrm>
          <a:prstGeom prst="rect">
            <a:avLst/>
          </a:prstGeom>
        </p:spPr>
      </p:pic>
      <p:pic>
        <p:nvPicPr>
          <p:cNvPr id="25" name="Picture 24">
            <a:extLst>
              <a:ext uri="{FF2B5EF4-FFF2-40B4-BE49-F238E27FC236}">
                <a16:creationId xmlns:a16="http://schemas.microsoft.com/office/drawing/2014/main" id="{44EA72A1-8714-48CB-8ECF-8DB64FAE3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8272" y="4750473"/>
            <a:ext cx="1811325" cy="1232078"/>
          </a:xfrm>
          <a:prstGeom prst="rect">
            <a:avLst/>
          </a:prstGeom>
        </p:spPr>
      </p:pic>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solidFill>
            <a:schemeClr val="tx1"/>
          </a:solidFill>
          <a:ln>
            <a:noFill/>
          </a:ln>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27" name="TextBox 26">
            <a:extLst>
              <a:ext uri="{FF2B5EF4-FFF2-40B4-BE49-F238E27FC236}">
                <a16:creationId xmlns:a16="http://schemas.microsoft.com/office/drawing/2014/main" id="{111446B3-BEBB-42A9-AAEE-1864CC420340}"/>
              </a:ext>
            </a:extLst>
          </p:cNvPr>
          <p:cNvSpPr txBox="1"/>
          <p:nvPr/>
        </p:nvSpPr>
        <p:spPr>
          <a:xfrm>
            <a:off x="5348377" y="3376825"/>
            <a:ext cx="1022512" cy="461665"/>
          </a:xfrm>
          <a:prstGeom prst="rect">
            <a:avLst/>
          </a:prstGeom>
          <a:solidFill>
            <a:schemeClr val="tx1"/>
          </a:solidFill>
        </p:spPr>
        <p:txBody>
          <a:bodyPr wrap="square" rtlCol="0">
            <a:spAutoFit/>
          </a:bodyPr>
          <a:lstStyle/>
          <a:p>
            <a:r>
              <a:rPr lang="en-US" sz="2300" b="1" i="1" dirty="0">
                <a:solidFill>
                  <a:srgbClr val="FFFF00"/>
                </a:solidFill>
                <a:latin typeface="Georgia" panose="02040502050405020303" pitchFamily="18" charset="0"/>
              </a:rPr>
              <a:t>often</a:t>
            </a:r>
          </a:p>
        </p:txBody>
      </p:sp>
    </p:spTree>
    <p:extLst>
      <p:ext uri="{BB962C8B-B14F-4D97-AF65-F5344CB8AC3E}">
        <p14:creationId xmlns:p14="http://schemas.microsoft.com/office/powerpoint/2010/main" val="35364053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6" grpId="0" animBg="1"/>
      <p:bldP spid="6" grpId="0" animBg="1"/>
      <p:bldP spid="18" grpId="0"/>
      <p:bldP spid="19" grpId="0"/>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a:ln>
            <a:noFill/>
          </a:ln>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B89E0E0-A713-4432-8044-BF711809CB23}"/>
              </a:ext>
            </a:extLst>
          </p:cNvPr>
          <p:cNvSpPr txBox="1"/>
          <p:nvPr/>
        </p:nvSpPr>
        <p:spPr>
          <a:xfrm>
            <a:off x="-2878" y="887650"/>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“…according to its kind”</a:t>
            </a:r>
          </a:p>
        </p:txBody>
      </p:sp>
      <p:sp>
        <p:nvSpPr>
          <p:cNvPr id="30" name="CaixaDeTexto 5">
            <a:extLst>
              <a:ext uri="{FF2B5EF4-FFF2-40B4-BE49-F238E27FC236}">
                <a16:creationId xmlns:a16="http://schemas.microsoft.com/office/drawing/2014/main" id="{1CDCD351-4D1C-4CF1-9549-9FC62B68863B}"/>
              </a:ext>
            </a:extLst>
          </p:cNvPr>
          <p:cNvSpPr txBox="1"/>
          <p:nvPr/>
        </p:nvSpPr>
        <p:spPr>
          <a:xfrm>
            <a:off x="-684" y="1402565"/>
            <a:ext cx="12186038" cy="461665"/>
          </a:xfrm>
          <a:prstGeom prst="rect">
            <a:avLst/>
          </a:prstGeom>
          <a:noFill/>
        </p:spPr>
        <p:txBody>
          <a:bodyPr wrap="square" rtlCol="0">
            <a:spAutoFit/>
          </a:bodyPr>
          <a:lstStyle/>
          <a:p>
            <a:pPr algn="ctr"/>
            <a:r>
              <a:rPr lang="pt-BR" sz="2400" dirty="0">
                <a:solidFill>
                  <a:srgbClr val="FFFF00"/>
                </a:solidFill>
                <a:latin typeface="Georgia" panose="02040502050405020303" pitchFamily="18" charset="0"/>
              </a:rPr>
              <a:t>The </a:t>
            </a:r>
            <a:r>
              <a:rPr lang="pt-BR" sz="2400" dirty="0" err="1">
                <a:solidFill>
                  <a:srgbClr val="FFFF00"/>
                </a:solidFill>
                <a:latin typeface="Georgia" panose="02040502050405020303" pitchFamily="18" charset="0"/>
              </a:rPr>
              <a:t>Bible’s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account</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does </a:t>
            </a:r>
            <a:r>
              <a:rPr lang="pt-BR" sz="2400" b="1" i="1" dirty="0" err="1">
                <a:solidFill>
                  <a:srgbClr val="FFFF00"/>
                </a:solidFill>
                <a:latin typeface="Georgia" panose="02040502050405020303" pitchFamily="18" charset="0"/>
              </a:rPr>
              <a:t>not</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allow</a:t>
            </a:r>
            <a:r>
              <a:rPr lang="pt-BR" sz="2400" b="1" i="1" dirty="0">
                <a:solidFill>
                  <a:srgbClr val="FFFF00"/>
                </a:solidFill>
                <a:latin typeface="Georgia" panose="02040502050405020303" pitchFamily="18" charset="0"/>
              </a:rPr>
              <a:t> for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general </a:t>
            </a:r>
            <a:r>
              <a:rPr lang="pt-BR" sz="2400" b="1" i="1" dirty="0" err="1">
                <a:solidFill>
                  <a:srgbClr val="FFFF00"/>
                </a:solidFill>
                <a:latin typeface="Georgia" panose="02040502050405020303" pitchFamily="18" charset="0"/>
              </a:rPr>
              <a:t>theory</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of</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evolution</a:t>
            </a:r>
            <a:endParaRPr lang="pt-BR" sz="2400" dirty="0">
              <a:solidFill>
                <a:srgbClr val="FFFF00"/>
              </a:solidFill>
              <a:latin typeface="Georgia" panose="02040502050405020303" pitchFamily="18" charset="0"/>
            </a:endParaRPr>
          </a:p>
        </p:txBody>
      </p:sp>
      <p:sp>
        <p:nvSpPr>
          <p:cNvPr id="14" name="CaixaDeTexto 5">
            <a:extLst>
              <a:ext uri="{FF2B5EF4-FFF2-40B4-BE49-F238E27FC236}">
                <a16:creationId xmlns:a16="http://schemas.microsoft.com/office/drawing/2014/main" id="{2A2F8FC6-E628-4FB9-913C-FFF34B2EA2E5}"/>
              </a:ext>
            </a:extLst>
          </p:cNvPr>
          <p:cNvSpPr txBox="1"/>
          <p:nvPr/>
        </p:nvSpPr>
        <p:spPr>
          <a:xfrm>
            <a:off x="212644" y="1793501"/>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feels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like</a:t>
            </a:r>
            <a:r>
              <a:rPr lang="pt-BR" sz="2400" dirty="0">
                <a:solidFill>
                  <a:srgbClr val="FFFF00"/>
                </a:solidFill>
                <a:latin typeface="Georgia" panose="02040502050405020303" pitchFamily="18" charset="0"/>
              </a:rPr>
              <a:t> a </a:t>
            </a:r>
            <a:r>
              <a:rPr lang="pt-BR" sz="2400" dirty="0" err="1">
                <a:solidFill>
                  <a:srgbClr val="FFFF00"/>
                </a:solidFill>
                <a:latin typeface="Georgia" panose="02040502050405020303" pitchFamily="18" charset="0"/>
              </a:rPr>
              <a:t>difficult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declaration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days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because</a:t>
            </a:r>
            <a:r>
              <a:rPr lang="pt-BR" sz="2400" dirty="0">
                <a:solidFill>
                  <a:srgbClr val="FFFF00"/>
                </a:solidFill>
                <a:latin typeface="Georgia" panose="02040502050405020303" pitchFamily="18" charset="0"/>
              </a:rPr>
              <a:t> “</a:t>
            </a:r>
            <a:r>
              <a:rPr lang="en-US" sz="2400" dirty="0">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itself</a:t>
            </a:r>
            <a:r>
              <a:rPr lang="pt-BR" sz="2400" dirty="0">
                <a:solidFill>
                  <a:srgbClr val="FFFF00"/>
                </a:solidFill>
                <a:latin typeface="Georgia" panose="02040502050405020303" pitchFamily="18" charset="0"/>
              </a:rPr>
              <a:t>!</a:t>
            </a:r>
          </a:p>
        </p:txBody>
      </p:sp>
      <p:sp>
        <p:nvSpPr>
          <p:cNvPr id="15" name="CaixaDeTexto 5">
            <a:extLst>
              <a:ext uri="{FF2B5EF4-FFF2-40B4-BE49-F238E27FC236}">
                <a16:creationId xmlns:a16="http://schemas.microsoft.com/office/drawing/2014/main" id="{7E0767AA-8901-468F-AD8F-5ADD0D1923B9}"/>
              </a:ext>
            </a:extLst>
          </p:cNvPr>
          <p:cNvSpPr txBox="1"/>
          <p:nvPr/>
        </p:nvSpPr>
        <p:spPr>
          <a:xfrm>
            <a:off x="457808" y="2184441"/>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speak</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up</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about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things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are </a:t>
            </a:r>
            <a:r>
              <a:rPr lang="pt-BR" sz="2400" dirty="0" err="1">
                <a:solidFill>
                  <a:srgbClr val="FFFF00"/>
                </a:solidFill>
                <a:latin typeface="Georgia" panose="02040502050405020303" pitchFamily="18" charset="0"/>
              </a:rPr>
              <a:t>ridiculed</a:t>
            </a:r>
            <a:r>
              <a:rPr lang="pt-BR" sz="2400" dirty="0">
                <a:solidFill>
                  <a:srgbClr val="FFFF00"/>
                </a:solidFill>
                <a:latin typeface="Georgia" panose="02040502050405020303" pitchFamily="18" charset="0"/>
              </a:rPr>
              <a:t> as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deniers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worse</a:t>
            </a:r>
            <a:r>
              <a:rPr lang="pt-BR" sz="2400" dirty="0">
                <a:solidFill>
                  <a:srgbClr val="FFFF00"/>
                </a:solidFill>
                <a:latin typeface="Georgia" panose="02040502050405020303" pitchFamily="18" charset="0"/>
              </a:rPr>
              <a:t>!</a:t>
            </a:r>
          </a:p>
        </p:txBody>
      </p:sp>
      <p:sp>
        <p:nvSpPr>
          <p:cNvPr id="16" name="CaixaDeTexto 5">
            <a:extLst>
              <a:ext uri="{FF2B5EF4-FFF2-40B4-BE49-F238E27FC236}">
                <a16:creationId xmlns:a16="http://schemas.microsoft.com/office/drawing/2014/main" id="{393AC514-BC85-4275-BB78-7C854CAC5A80}"/>
              </a:ext>
            </a:extLst>
          </p:cNvPr>
          <p:cNvSpPr txBox="1"/>
          <p:nvPr/>
        </p:nvSpPr>
        <p:spPr>
          <a:xfrm>
            <a:off x="460080" y="2568857"/>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there</a:t>
            </a:r>
            <a:r>
              <a:rPr lang="pt-BR" sz="2400" dirty="0">
                <a:solidFill>
                  <a:srgbClr val="FFFF00"/>
                </a:solidFill>
                <a:latin typeface="Georgia" panose="02040502050405020303" pitchFamily="18" charset="0"/>
              </a:rPr>
              <a:t> are a </a:t>
            </a:r>
            <a:r>
              <a:rPr lang="pt-BR" sz="2400" dirty="0" err="1">
                <a:solidFill>
                  <a:srgbClr val="FFFF00"/>
                </a:solidFill>
                <a:latin typeface="Georgia" panose="02040502050405020303" pitchFamily="18" charset="0"/>
              </a:rPr>
              <a:t>few</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things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would</a:t>
            </a:r>
            <a:r>
              <a:rPr lang="pt-BR" sz="2400" dirty="0">
                <a:solidFill>
                  <a:srgbClr val="FFFF00"/>
                </a:solidFill>
                <a:latin typeface="Georgia" panose="02040502050405020303" pitchFamily="18" charset="0"/>
              </a:rPr>
              <a:t> do </a:t>
            </a:r>
            <a:r>
              <a:rPr lang="pt-BR" sz="2400" dirty="0" err="1">
                <a:solidFill>
                  <a:srgbClr val="FFFF00"/>
                </a:solidFill>
                <a:latin typeface="Georgia" panose="02040502050405020303" pitchFamily="18" charset="0"/>
              </a:rPr>
              <a:t>well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remember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about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a:t>
            </a:r>
            <a:endParaRPr lang="pt-BR" sz="2400" b="1" i="1" dirty="0">
              <a:solidFill>
                <a:srgbClr val="FFFF00"/>
              </a:solidFill>
              <a:latin typeface="Georgia" panose="02040502050405020303" pitchFamily="18" charset="0"/>
            </a:endParaRPr>
          </a:p>
        </p:txBody>
      </p:sp>
      <p:sp>
        <p:nvSpPr>
          <p:cNvPr id="17" name="CaixaDeTexto 5">
            <a:extLst>
              <a:ext uri="{FF2B5EF4-FFF2-40B4-BE49-F238E27FC236}">
                <a16:creationId xmlns:a16="http://schemas.microsoft.com/office/drawing/2014/main" id="{AAFFB6D7-CEC6-409A-BAF8-059C2817A0CA}"/>
              </a:ext>
            </a:extLst>
          </p:cNvPr>
          <p:cNvSpPr txBox="1"/>
          <p:nvPr/>
        </p:nvSpPr>
        <p:spPr>
          <a:xfrm>
            <a:off x="3369339" y="2966919"/>
            <a:ext cx="8400742"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real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depends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process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observation</a:t>
            </a:r>
            <a:endParaRPr lang="pt-BR" sz="2400" b="1" i="1" dirty="0">
              <a:solidFill>
                <a:srgbClr val="FFFF00"/>
              </a:solidFill>
              <a:latin typeface="Georgia" panose="02040502050405020303" pitchFamily="18" charset="0"/>
            </a:endParaRPr>
          </a:p>
        </p:txBody>
      </p:sp>
      <p:sp>
        <p:nvSpPr>
          <p:cNvPr id="18" name="CaixaDeTexto 5">
            <a:extLst>
              <a:ext uri="{FF2B5EF4-FFF2-40B4-BE49-F238E27FC236}">
                <a16:creationId xmlns:a16="http://schemas.microsoft.com/office/drawing/2014/main" id="{EB03ABA2-4B37-40C1-B18A-6D19F0521A4C}"/>
              </a:ext>
            </a:extLst>
          </p:cNvPr>
          <p:cNvSpPr txBox="1"/>
          <p:nvPr/>
        </p:nvSpPr>
        <p:spPr>
          <a:xfrm>
            <a:off x="3729880" y="4101635"/>
            <a:ext cx="8190454" cy="769441"/>
          </a:xfrm>
          <a:prstGeom prst="rect">
            <a:avLst/>
          </a:prstGeom>
          <a:noFill/>
        </p:spPr>
        <p:txBody>
          <a:bodyPr wrap="square" rtlCol="0">
            <a:spAutoFit/>
          </a:bodyPr>
          <a:lstStyle/>
          <a:p>
            <a:r>
              <a:rPr lang="pt-BR" sz="2200" dirty="0">
                <a:solidFill>
                  <a:srgbClr val="FFFF00"/>
                </a:solidFill>
                <a:latin typeface="Georgia" panose="02040502050405020303" pitchFamily="18" charset="0"/>
                <a:sym typeface="Wingdings" panose="05000000000000000000" pitchFamily="2" charset="2"/>
              </a:rPr>
              <a: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the</a:t>
            </a:r>
            <a:r>
              <a:rPr lang="pt-BR" sz="2200" dirty="0">
                <a:solidFill>
                  <a:srgbClr val="FFFF00"/>
                </a:solidFill>
                <a:latin typeface="Georgia" panose="02040502050405020303" pitchFamily="18" charset="0"/>
              </a:rPr>
              <a:t> more </a:t>
            </a:r>
            <a:r>
              <a:rPr lang="pt-BR" sz="2200" dirty="0" err="1">
                <a:solidFill>
                  <a:srgbClr val="FFFF00"/>
                </a:solidFill>
                <a:latin typeface="Georgia" panose="02040502050405020303" pitchFamily="18" charset="0"/>
              </a:rPr>
              <a:t>we</a:t>
            </a:r>
            <a:r>
              <a:rPr lang="pt-BR" sz="2200" dirty="0">
                <a:solidFill>
                  <a:srgbClr val="FFFF00"/>
                </a:solidFill>
                <a:latin typeface="Georgia" panose="02040502050405020303" pitchFamily="18" charset="0"/>
              </a:rPr>
              <a:t> </a:t>
            </a:r>
            <a:r>
              <a:rPr lang="pt-BR" sz="2200" b="1" i="1" dirty="0">
                <a:solidFill>
                  <a:srgbClr val="FFFF00"/>
                </a:solidFill>
                <a:latin typeface="Georgia" panose="02040502050405020303" pitchFamily="18" charset="0"/>
              </a:rPr>
              <a:t>observe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what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God</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has</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made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the</a:t>
            </a:r>
            <a:r>
              <a:rPr lang="pt-BR" sz="2200" dirty="0">
                <a:solidFill>
                  <a:srgbClr val="FFFF00"/>
                </a:solidFill>
                <a:latin typeface="Georgia" panose="02040502050405020303" pitchFamily="18" charset="0"/>
              </a:rPr>
              <a:t> more </a:t>
            </a:r>
            <a:r>
              <a:rPr lang="pt-BR" sz="2200" dirty="0" err="1">
                <a:solidFill>
                  <a:srgbClr val="FFFF00"/>
                </a:solidFill>
                <a:latin typeface="Georgia" panose="02040502050405020303" pitchFamily="18" charset="0"/>
              </a:rPr>
              <a:t>we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should</a:t>
            </a:r>
            <a:r>
              <a:rPr lang="pt-BR" sz="2200" dirty="0">
                <a:solidFill>
                  <a:srgbClr val="FFFF00"/>
                </a:solidFill>
                <a:latin typeface="Georgia" panose="02040502050405020303" pitchFamily="18" charset="0"/>
              </a:rPr>
              <a:t>         </a:t>
            </a:r>
          </a:p>
          <a:p>
            <a:r>
              <a:rPr lang="pt-BR" sz="2200" dirty="0">
                <a:solidFill>
                  <a:srgbClr val="FFFF00"/>
                </a:solidFill>
                <a:latin typeface="Georgia" panose="02040502050405020303" pitchFamily="18" charset="0"/>
              </a:rPr>
              <a:t>   come </a:t>
            </a:r>
            <a:r>
              <a:rPr lang="pt-BR" sz="2200" dirty="0" err="1">
                <a:solidFill>
                  <a:srgbClr val="FFFF00"/>
                </a:solidFill>
                <a:latin typeface="Georgia" panose="02040502050405020303" pitchFamily="18" charset="0"/>
              </a:rPr>
              <a:t>to</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know</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and</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love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Him</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and</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the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beauty</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of</a:t>
            </a:r>
            <a:r>
              <a:rPr lang="pt-BR" sz="2200" dirty="0">
                <a:solidFill>
                  <a:srgbClr val="FFFF00"/>
                </a:solidFill>
                <a:latin typeface="Georgia" panose="02040502050405020303" pitchFamily="18" charset="0"/>
              </a:rPr>
              <a:t> His </a:t>
            </a:r>
            <a:r>
              <a:rPr lang="pt-BR" sz="2200" dirty="0" err="1">
                <a:solidFill>
                  <a:srgbClr val="FFFF00"/>
                </a:solidFill>
                <a:latin typeface="Georgia" panose="02040502050405020303" pitchFamily="18" charset="0"/>
              </a:rPr>
              <a:t>intelligence</a:t>
            </a:r>
            <a:endParaRPr lang="pt-BR" sz="2200" b="1" i="1" dirty="0">
              <a:solidFill>
                <a:srgbClr val="FFFF00"/>
              </a:solidFill>
              <a:latin typeface="Georgia" panose="02040502050405020303" pitchFamily="18" charset="0"/>
            </a:endParaRPr>
          </a:p>
        </p:txBody>
      </p:sp>
      <p:sp>
        <p:nvSpPr>
          <p:cNvPr id="19" name="CaixaDeTexto 5">
            <a:extLst>
              <a:ext uri="{FF2B5EF4-FFF2-40B4-BE49-F238E27FC236}">
                <a16:creationId xmlns:a16="http://schemas.microsoft.com/office/drawing/2014/main" id="{6280F013-0AF7-4632-AD7B-D96E02A335AD}"/>
              </a:ext>
            </a:extLst>
          </p:cNvPr>
          <p:cNvSpPr txBox="1"/>
          <p:nvPr/>
        </p:nvSpPr>
        <p:spPr>
          <a:xfrm>
            <a:off x="3371611" y="3364983"/>
            <a:ext cx="8400742"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has</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never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been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wrong</a:t>
            </a:r>
            <a:endParaRPr lang="pt-BR" sz="2400" b="1" i="1" dirty="0">
              <a:solidFill>
                <a:srgbClr val="FFFF00"/>
              </a:solidFill>
              <a:latin typeface="Georgia" panose="02040502050405020303" pitchFamily="18"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solidFill>
            <a:schemeClr val="tx1"/>
          </a:solidFill>
          <a:ln>
            <a:noFill/>
          </a:ln>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27" name="TextBox 26">
            <a:extLst>
              <a:ext uri="{FF2B5EF4-FFF2-40B4-BE49-F238E27FC236}">
                <a16:creationId xmlns:a16="http://schemas.microsoft.com/office/drawing/2014/main" id="{111446B3-BEBB-42A9-AAEE-1864CC420340}"/>
              </a:ext>
            </a:extLst>
          </p:cNvPr>
          <p:cNvSpPr txBox="1"/>
          <p:nvPr/>
        </p:nvSpPr>
        <p:spPr>
          <a:xfrm>
            <a:off x="5348377" y="3376825"/>
            <a:ext cx="1022512" cy="461665"/>
          </a:xfrm>
          <a:prstGeom prst="rect">
            <a:avLst/>
          </a:prstGeom>
          <a:solidFill>
            <a:schemeClr val="tx1"/>
          </a:solidFill>
        </p:spPr>
        <p:txBody>
          <a:bodyPr wrap="square" rtlCol="0">
            <a:spAutoFit/>
          </a:bodyPr>
          <a:lstStyle/>
          <a:p>
            <a:r>
              <a:rPr lang="en-US" sz="2300" b="1" i="1" dirty="0">
                <a:solidFill>
                  <a:srgbClr val="FFFF00"/>
                </a:solidFill>
                <a:latin typeface="Georgia" panose="02040502050405020303" pitchFamily="18" charset="0"/>
              </a:rPr>
              <a:t>often</a:t>
            </a:r>
          </a:p>
        </p:txBody>
      </p:sp>
      <p:sp>
        <p:nvSpPr>
          <p:cNvPr id="24" name="CaixaDeTexto 5">
            <a:extLst>
              <a:ext uri="{FF2B5EF4-FFF2-40B4-BE49-F238E27FC236}">
                <a16:creationId xmlns:a16="http://schemas.microsoft.com/office/drawing/2014/main" id="{29E197BF-1BB1-4A47-81B7-574AB3527574}"/>
              </a:ext>
            </a:extLst>
          </p:cNvPr>
          <p:cNvSpPr txBox="1"/>
          <p:nvPr/>
        </p:nvSpPr>
        <p:spPr>
          <a:xfrm>
            <a:off x="3368734" y="3724419"/>
            <a:ext cx="8400742"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need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not</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fear</a:t>
            </a:r>
            <a:r>
              <a:rPr lang="pt-BR" sz="2400" dirty="0">
                <a:solidFill>
                  <a:srgbClr val="FFFF00"/>
                </a:solidFill>
                <a:latin typeface="Georgia" panose="02040502050405020303" pitchFamily="18" charset="0"/>
              </a:rPr>
              <a:t> real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but</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embrace</a:t>
            </a:r>
            <a:r>
              <a:rPr lang="pt-BR" sz="2400" dirty="0">
                <a:solidFill>
                  <a:srgbClr val="FFFF00"/>
                </a:solidFill>
                <a:latin typeface="Georgia" panose="02040502050405020303" pitchFamily="18" charset="0"/>
              </a:rPr>
              <a:t> it</a:t>
            </a:r>
            <a:endParaRPr lang="pt-BR" sz="2400" b="1" i="1" dirty="0">
              <a:solidFill>
                <a:srgbClr val="FFFF00"/>
              </a:solidFill>
              <a:latin typeface="Georgia" panose="02040502050405020303" pitchFamily="18" charset="0"/>
            </a:endParaRPr>
          </a:p>
        </p:txBody>
      </p:sp>
      <p:sp>
        <p:nvSpPr>
          <p:cNvPr id="28" name="CaixaDeTexto 5">
            <a:extLst>
              <a:ext uri="{FF2B5EF4-FFF2-40B4-BE49-F238E27FC236}">
                <a16:creationId xmlns:a16="http://schemas.microsoft.com/office/drawing/2014/main" id="{064B488A-FC63-4B6F-87A7-F39B3BF9355C}"/>
              </a:ext>
            </a:extLst>
          </p:cNvPr>
          <p:cNvSpPr txBox="1"/>
          <p:nvPr/>
        </p:nvSpPr>
        <p:spPr>
          <a:xfrm>
            <a:off x="3736508" y="4810627"/>
            <a:ext cx="8296466" cy="769441"/>
          </a:xfrm>
          <a:prstGeom prst="rect">
            <a:avLst/>
          </a:prstGeom>
          <a:noFill/>
        </p:spPr>
        <p:txBody>
          <a:bodyPr wrap="square" rtlCol="0">
            <a:spAutoFit/>
          </a:bodyPr>
          <a:lstStyle/>
          <a:p>
            <a:r>
              <a:rPr lang="pt-BR" sz="2200" dirty="0">
                <a:solidFill>
                  <a:srgbClr val="FFFF00"/>
                </a:solidFill>
                <a:latin typeface="Georgia" panose="02040502050405020303" pitchFamily="18" charset="0"/>
                <a:sym typeface="Wingdings" panose="05000000000000000000" pitchFamily="2" charset="2"/>
              </a:rPr>
              <a:t>-</a:t>
            </a:r>
            <a:r>
              <a:rPr lang="pt-BR" sz="2200" dirty="0">
                <a:solidFill>
                  <a:srgbClr val="FFFF00"/>
                </a:solidFill>
                <a:latin typeface="Georgia" panose="02040502050405020303" pitchFamily="18" charset="0"/>
              </a:rPr>
              <a:t> Isaac Newton, Johannes Kepler, Albert Einstein, </a:t>
            </a:r>
            <a:r>
              <a:rPr lang="pt-BR" sz="2200" dirty="0" err="1">
                <a:solidFill>
                  <a:srgbClr val="FFFF00"/>
                </a:solidFill>
                <a:latin typeface="Georgia" panose="02040502050405020303" pitchFamily="18" charset="0"/>
              </a:rPr>
              <a:t>and</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others</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saw</a:t>
            </a:r>
            <a:r>
              <a:rPr lang="pt-BR" sz="2200" dirty="0">
                <a:solidFill>
                  <a:srgbClr val="FFFF00"/>
                </a:solidFill>
                <a:latin typeface="Georgia" panose="02040502050405020303" pitchFamily="18" charset="0"/>
              </a:rPr>
              <a:t>         </a:t>
            </a:r>
          </a:p>
          <a:p>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observational</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science</a:t>
            </a:r>
            <a:r>
              <a:rPr lang="pt-BR" sz="2200" dirty="0">
                <a:solidFill>
                  <a:srgbClr val="FFFF00"/>
                </a:solidFill>
                <a:latin typeface="Georgia" panose="02040502050405020303" pitchFamily="18" charset="0"/>
              </a:rPr>
              <a:t> as a </a:t>
            </a:r>
            <a:r>
              <a:rPr lang="pt-BR" sz="2200" dirty="0" err="1">
                <a:solidFill>
                  <a:srgbClr val="FFFF00"/>
                </a:solidFill>
                <a:latin typeface="Georgia" panose="02040502050405020303" pitchFamily="18" charset="0"/>
              </a:rPr>
              <a:t>way</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to</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draw</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near</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to</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the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Creator</a:t>
            </a:r>
            <a:r>
              <a:rPr lang="pt-BR" sz="2200" dirty="0">
                <a:solidFill>
                  <a:srgbClr val="FFFF00"/>
                </a:solidFill>
                <a:latin typeface="Georgia" panose="02040502050405020303" pitchFamily="18" charset="0"/>
              </a:rPr>
              <a:t> </a:t>
            </a:r>
            <a:endParaRPr lang="pt-BR" sz="2200" b="1" i="1" dirty="0">
              <a:solidFill>
                <a:srgbClr val="FFFF00"/>
              </a:solidFill>
              <a:latin typeface="Georgia" panose="02040502050405020303" pitchFamily="18" charset="0"/>
            </a:endParaRPr>
          </a:p>
        </p:txBody>
      </p:sp>
      <p:sp>
        <p:nvSpPr>
          <p:cNvPr id="33" name="CaixaDeTexto 5">
            <a:extLst>
              <a:ext uri="{FF2B5EF4-FFF2-40B4-BE49-F238E27FC236}">
                <a16:creationId xmlns:a16="http://schemas.microsoft.com/office/drawing/2014/main" id="{6D0738AC-96C7-46A6-89F6-0677A35A6950}"/>
              </a:ext>
            </a:extLst>
          </p:cNvPr>
          <p:cNvSpPr txBox="1"/>
          <p:nvPr/>
        </p:nvSpPr>
        <p:spPr>
          <a:xfrm>
            <a:off x="3729884" y="5506368"/>
            <a:ext cx="8296466" cy="430887"/>
          </a:xfrm>
          <a:prstGeom prst="rect">
            <a:avLst/>
          </a:prstGeom>
          <a:noFill/>
        </p:spPr>
        <p:txBody>
          <a:bodyPr wrap="square" rtlCol="0">
            <a:spAutoFit/>
          </a:bodyPr>
          <a:lstStyle/>
          <a:p>
            <a:r>
              <a:rPr lang="pt-BR" sz="2200" dirty="0">
                <a:solidFill>
                  <a:srgbClr val="FFFF00"/>
                </a:solidFill>
                <a:latin typeface="Georgia" panose="02040502050405020303" pitchFamily="18" charset="0"/>
                <a:sym typeface="Wingdings" panose="05000000000000000000" pitchFamily="2" charset="2"/>
              </a:rPr>
              <a: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science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and</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the</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Bible</a:t>
            </a:r>
            <a:r>
              <a:rPr lang="pt-BR" sz="2200" dirty="0">
                <a:solidFill>
                  <a:srgbClr val="FFFF00"/>
                </a:solidFill>
                <a:latin typeface="Georgia" panose="02040502050405020303" pitchFamily="18" charset="0"/>
              </a:rPr>
              <a:t> are </a:t>
            </a:r>
            <a:r>
              <a:rPr lang="pt-BR" sz="2200" dirty="0" err="1">
                <a:solidFill>
                  <a:srgbClr val="FFFF00"/>
                </a:solidFill>
                <a:latin typeface="Georgia" panose="02040502050405020303" pitchFamily="18" charset="0"/>
              </a:rPr>
              <a:t>not</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an</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either</a:t>
            </a:r>
            <a:r>
              <a:rPr lang="pt-BR" sz="2200" dirty="0">
                <a:solidFill>
                  <a:srgbClr val="FFFF00"/>
                </a:solidFill>
                <a:latin typeface="Georgia" panose="02040502050405020303" pitchFamily="18" charset="0"/>
              </a:rPr>
              <a:t>/</a:t>
            </a:r>
            <a:r>
              <a:rPr lang="pt-BR" sz="2200" dirty="0" err="1">
                <a:solidFill>
                  <a:srgbClr val="FFFF00"/>
                </a:solidFill>
                <a:latin typeface="Georgia" panose="02040502050405020303" pitchFamily="18" charset="0"/>
              </a:rPr>
              <a:t>or</a:t>
            </a:r>
            <a:r>
              <a:rPr lang="pt-BR" sz="2200" dirty="0">
                <a:solidFill>
                  <a:srgbClr val="FFFF00"/>
                </a:solidFill>
                <a:latin typeface="Georgia" panose="02040502050405020303" pitchFamily="18" charset="0"/>
              </a:rPr>
              <a:t> </a:t>
            </a:r>
            <a:r>
              <a:rPr lang="pt-BR" sz="2200" dirty="0" err="1">
                <a:solidFill>
                  <a:srgbClr val="FFFF00"/>
                </a:solidFill>
                <a:latin typeface="Georgia" panose="02040502050405020303" pitchFamily="18" charset="0"/>
              </a:rPr>
              <a:t>proposition</a:t>
            </a:r>
            <a:r>
              <a:rPr lang="pt-BR" sz="2200" dirty="0">
                <a:solidFill>
                  <a:srgbClr val="FFFF00"/>
                </a:solidFill>
                <a:latin typeface="Georgia" panose="02040502050405020303" pitchFamily="18" charset="0"/>
              </a:rPr>
              <a:t>! </a:t>
            </a:r>
            <a:endParaRPr lang="pt-BR" sz="2200" b="1" i="1" dirty="0">
              <a:solidFill>
                <a:srgbClr val="FFFF00"/>
              </a:solidFill>
              <a:latin typeface="Georgia" panose="02040502050405020303" pitchFamily="18" charset="0"/>
            </a:endParaRPr>
          </a:p>
        </p:txBody>
      </p:sp>
    </p:spTree>
    <p:extLst>
      <p:ext uri="{BB962C8B-B14F-4D97-AF65-F5344CB8AC3E}">
        <p14:creationId xmlns:p14="http://schemas.microsoft.com/office/powerpoint/2010/main" val="1528283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8"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a:ln>
            <a:noFill/>
          </a:ln>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B89E0E0-A713-4432-8044-BF711809CB23}"/>
              </a:ext>
            </a:extLst>
          </p:cNvPr>
          <p:cNvSpPr txBox="1"/>
          <p:nvPr/>
        </p:nvSpPr>
        <p:spPr>
          <a:xfrm>
            <a:off x="-2878" y="887650"/>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“…according to its kind”</a:t>
            </a:r>
          </a:p>
        </p:txBody>
      </p:sp>
      <p:sp>
        <p:nvSpPr>
          <p:cNvPr id="30" name="CaixaDeTexto 5">
            <a:extLst>
              <a:ext uri="{FF2B5EF4-FFF2-40B4-BE49-F238E27FC236}">
                <a16:creationId xmlns:a16="http://schemas.microsoft.com/office/drawing/2014/main" id="{1CDCD351-4D1C-4CF1-9549-9FC62B68863B}"/>
              </a:ext>
            </a:extLst>
          </p:cNvPr>
          <p:cNvSpPr txBox="1"/>
          <p:nvPr/>
        </p:nvSpPr>
        <p:spPr>
          <a:xfrm>
            <a:off x="-684" y="1402565"/>
            <a:ext cx="12186038" cy="461665"/>
          </a:xfrm>
          <a:prstGeom prst="rect">
            <a:avLst/>
          </a:prstGeom>
          <a:noFill/>
        </p:spPr>
        <p:txBody>
          <a:bodyPr wrap="square" rtlCol="0">
            <a:spAutoFit/>
          </a:bodyPr>
          <a:lstStyle/>
          <a:p>
            <a:pPr algn="ctr"/>
            <a:r>
              <a:rPr lang="pt-BR" sz="2400" dirty="0">
                <a:solidFill>
                  <a:srgbClr val="FFFF00"/>
                </a:solidFill>
                <a:latin typeface="Georgia" panose="02040502050405020303" pitchFamily="18" charset="0"/>
              </a:rPr>
              <a:t>The </a:t>
            </a:r>
            <a:r>
              <a:rPr lang="pt-BR" sz="2400" dirty="0" err="1">
                <a:solidFill>
                  <a:srgbClr val="FFFF00"/>
                </a:solidFill>
                <a:latin typeface="Georgia" panose="02040502050405020303" pitchFamily="18" charset="0"/>
              </a:rPr>
              <a:t>Bible’s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account</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does </a:t>
            </a:r>
            <a:r>
              <a:rPr lang="pt-BR" sz="2400" b="1" i="1" dirty="0" err="1">
                <a:solidFill>
                  <a:srgbClr val="FFFF00"/>
                </a:solidFill>
                <a:latin typeface="Georgia" panose="02040502050405020303" pitchFamily="18" charset="0"/>
              </a:rPr>
              <a:t>not</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allow</a:t>
            </a:r>
            <a:r>
              <a:rPr lang="pt-BR" sz="2400" b="1" i="1" dirty="0">
                <a:solidFill>
                  <a:srgbClr val="FFFF00"/>
                </a:solidFill>
                <a:latin typeface="Georgia" panose="02040502050405020303" pitchFamily="18" charset="0"/>
              </a:rPr>
              <a:t> for </a:t>
            </a:r>
            <a:r>
              <a:rPr lang="pt-BR" sz="2400" b="1" i="1" dirty="0" err="1">
                <a:solidFill>
                  <a:srgbClr val="FFFF00"/>
                </a:solidFill>
                <a:latin typeface="Georgia" panose="02040502050405020303" pitchFamily="18" charset="0"/>
              </a:rPr>
              <a:t>the</a:t>
            </a:r>
            <a:r>
              <a:rPr lang="pt-BR" sz="2400" b="1" i="1" dirty="0">
                <a:solidFill>
                  <a:srgbClr val="FFFF00"/>
                </a:solidFill>
                <a:latin typeface="Georgia" panose="02040502050405020303" pitchFamily="18" charset="0"/>
              </a:rPr>
              <a:t> general </a:t>
            </a:r>
            <a:r>
              <a:rPr lang="pt-BR" sz="2400" b="1" i="1" dirty="0" err="1">
                <a:solidFill>
                  <a:srgbClr val="FFFF00"/>
                </a:solidFill>
                <a:latin typeface="Georgia" panose="02040502050405020303" pitchFamily="18" charset="0"/>
              </a:rPr>
              <a:t>theory</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of</a:t>
            </a:r>
            <a:r>
              <a:rPr lang="pt-BR" sz="2400" b="1" i="1"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evolution</a:t>
            </a:r>
            <a:endParaRPr lang="pt-BR" sz="2400" dirty="0">
              <a:solidFill>
                <a:srgbClr val="FFFF00"/>
              </a:solidFill>
              <a:latin typeface="Georgia" panose="02040502050405020303" pitchFamily="18" charset="0"/>
            </a:endParaRPr>
          </a:p>
        </p:txBody>
      </p:sp>
      <p:sp>
        <p:nvSpPr>
          <p:cNvPr id="14" name="CaixaDeTexto 5">
            <a:extLst>
              <a:ext uri="{FF2B5EF4-FFF2-40B4-BE49-F238E27FC236}">
                <a16:creationId xmlns:a16="http://schemas.microsoft.com/office/drawing/2014/main" id="{2A2F8FC6-E628-4FB9-913C-FFF34B2EA2E5}"/>
              </a:ext>
            </a:extLst>
          </p:cNvPr>
          <p:cNvSpPr txBox="1"/>
          <p:nvPr/>
        </p:nvSpPr>
        <p:spPr>
          <a:xfrm>
            <a:off x="212644" y="1793501"/>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feels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like</a:t>
            </a:r>
            <a:r>
              <a:rPr lang="pt-BR" sz="2400" dirty="0">
                <a:solidFill>
                  <a:srgbClr val="FFFF00"/>
                </a:solidFill>
                <a:latin typeface="Georgia" panose="02040502050405020303" pitchFamily="18" charset="0"/>
              </a:rPr>
              <a:t> a </a:t>
            </a:r>
            <a:r>
              <a:rPr lang="pt-BR" sz="2400" dirty="0" err="1">
                <a:solidFill>
                  <a:srgbClr val="FFFF00"/>
                </a:solidFill>
                <a:latin typeface="Georgia" panose="02040502050405020303" pitchFamily="18" charset="0"/>
              </a:rPr>
              <a:t>difficult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declaration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days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because</a:t>
            </a:r>
            <a:r>
              <a:rPr lang="pt-BR" sz="2400" dirty="0">
                <a:solidFill>
                  <a:srgbClr val="FFFF00"/>
                </a:solidFill>
                <a:latin typeface="Georgia" panose="02040502050405020303" pitchFamily="18" charset="0"/>
              </a:rPr>
              <a:t> “</a:t>
            </a:r>
            <a:r>
              <a:rPr lang="en-US" sz="2400" dirty="0">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itself</a:t>
            </a:r>
            <a:r>
              <a:rPr lang="pt-BR" sz="2400" dirty="0">
                <a:solidFill>
                  <a:srgbClr val="FFFF00"/>
                </a:solidFill>
                <a:latin typeface="Georgia" panose="02040502050405020303" pitchFamily="18" charset="0"/>
              </a:rPr>
              <a:t>!</a:t>
            </a:r>
          </a:p>
        </p:txBody>
      </p:sp>
      <p:sp>
        <p:nvSpPr>
          <p:cNvPr id="15" name="CaixaDeTexto 5">
            <a:extLst>
              <a:ext uri="{FF2B5EF4-FFF2-40B4-BE49-F238E27FC236}">
                <a16:creationId xmlns:a16="http://schemas.microsoft.com/office/drawing/2014/main" id="{7E0767AA-8901-468F-AD8F-5ADD0D1923B9}"/>
              </a:ext>
            </a:extLst>
          </p:cNvPr>
          <p:cNvSpPr txBox="1"/>
          <p:nvPr/>
        </p:nvSpPr>
        <p:spPr>
          <a:xfrm>
            <a:off x="457808" y="2184441"/>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speak</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up</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about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things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are </a:t>
            </a:r>
            <a:r>
              <a:rPr lang="pt-BR" sz="2400" dirty="0" err="1">
                <a:solidFill>
                  <a:srgbClr val="FFFF00"/>
                </a:solidFill>
                <a:latin typeface="Georgia" panose="02040502050405020303" pitchFamily="18" charset="0"/>
              </a:rPr>
              <a:t>ridiculed</a:t>
            </a:r>
            <a:r>
              <a:rPr lang="pt-BR" sz="2400" dirty="0">
                <a:solidFill>
                  <a:srgbClr val="FFFF00"/>
                </a:solidFill>
                <a:latin typeface="Georgia" panose="02040502050405020303" pitchFamily="18" charset="0"/>
              </a:rPr>
              <a:t> as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deniers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worse</a:t>
            </a:r>
            <a:r>
              <a:rPr lang="pt-BR" sz="2400" dirty="0">
                <a:solidFill>
                  <a:srgbClr val="FFFF00"/>
                </a:solidFill>
                <a:latin typeface="Georgia" panose="02040502050405020303" pitchFamily="18" charset="0"/>
              </a:rPr>
              <a:t>!</a:t>
            </a:r>
          </a:p>
        </p:txBody>
      </p:sp>
      <p:sp>
        <p:nvSpPr>
          <p:cNvPr id="16" name="CaixaDeTexto 5">
            <a:extLst>
              <a:ext uri="{FF2B5EF4-FFF2-40B4-BE49-F238E27FC236}">
                <a16:creationId xmlns:a16="http://schemas.microsoft.com/office/drawing/2014/main" id="{393AC514-BC85-4275-BB78-7C854CAC5A80}"/>
              </a:ext>
            </a:extLst>
          </p:cNvPr>
          <p:cNvSpPr txBox="1"/>
          <p:nvPr/>
        </p:nvSpPr>
        <p:spPr>
          <a:xfrm>
            <a:off x="460080" y="2568857"/>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there</a:t>
            </a:r>
            <a:r>
              <a:rPr lang="pt-BR" sz="2400" dirty="0">
                <a:solidFill>
                  <a:srgbClr val="FFFF00"/>
                </a:solidFill>
                <a:latin typeface="Georgia" panose="02040502050405020303" pitchFamily="18" charset="0"/>
              </a:rPr>
              <a:t> are a </a:t>
            </a:r>
            <a:r>
              <a:rPr lang="pt-BR" sz="2400" dirty="0" err="1">
                <a:solidFill>
                  <a:srgbClr val="FFFF00"/>
                </a:solidFill>
                <a:latin typeface="Georgia" panose="02040502050405020303" pitchFamily="18" charset="0"/>
              </a:rPr>
              <a:t>few</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things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would</a:t>
            </a:r>
            <a:r>
              <a:rPr lang="pt-BR" sz="2400" dirty="0">
                <a:solidFill>
                  <a:srgbClr val="FFFF00"/>
                </a:solidFill>
                <a:latin typeface="Georgia" panose="02040502050405020303" pitchFamily="18" charset="0"/>
              </a:rPr>
              <a:t> do </a:t>
            </a:r>
            <a:r>
              <a:rPr lang="pt-BR" sz="2400" dirty="0" err="1">
                <a:solidFill>
                  <a:srgbClr val="FFFF00"/>
                </a:solidFill>
                <a:latin typeface="Georgia" panose="02040502050405020303" pitchFamily="18" charset="0"/>
              </a:rPr>
              <a:t>well</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remember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about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a:t>
            </a:r>
            <a:endParaRPr lang="pt-BR" sz="2400" b="1" i="1" dirty="0">
              <a:solidFill>
                <a:srgbClr val="FFFF00"/>
              </a:solidFill>
              <a:latin typeface="Georgia" panose="02040502050405020303" pitchFamily="18"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solidFill>
            <a:schemeClr val="tx1"/>
          </a:solidFill>
          <a:ln>
            <a:noFill/>
          </a:ln>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3" name="CaixaDeTexto 5">
            <a:extLst>
              <a:ext uri="{FF2B5EF4-FFF2-40B4-BE49-F238E27FC236}">
                <a16:creationId xmlns:a16="http://schemas.microsoft.com/office/drawing/2014/main" id="{095F7201-11D4-4827-80E0-6191840D08B5}"/>
              </a:ext>
            </a:extLst>
          </p:cNvPr>
          <p:cNvSpPr txBox="1"/>
          <p:nvPr/>
        </p:nvSpPr>
        <p:spPr>
          <a:xfrm>
            <a:off x="466708" y="2946541"/>
            <a:ext cx="11453626" cy="830997"/>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since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cannot</a:t>
            </a:r>
            <a:r>
              <a:rPr lang="pt-BR" sz="2400" dirty="0">
                <a:solidFill>
                  <a:srgbClr val="FFFF00"/>
                </a:solidFill>
                <a:latin typeface="Georgia" panose="02040502050405020303" pitchFamily="18" charset="0"/>
              </a:rPr>
              <a:t> prove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disprove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existence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any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on</a:t>
            </a:r>
            <a:r>
              <a:rPr lang="pt-BR" sz="2400" dirty="0">
                <a:solidFill>
                  <a:srgbClr val="FFFF00"/>
                </a:solidFill>
                <a:latin typeface="Georgia" panose="02040502050405020303" pitchFamily="18" charset="0"/>
              </a:rPr>
              <a:t>       </a:t>
            </a:r>
          </a:p>
          <a:p>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principle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rejects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possibility</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is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foolishness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cp</a:t>
            </a:r>
            <a:r>
              <a:rPr lang="pt-BR" sz="2400" dirty="0">
                <a:solidFill>
                  <a:srgbClr val="FFFF00"/>
                </a:solidFill>
                <a:latin typeface="Georgia" panose="02040502050405020303" pitchFamily="18" charset="0"/>
              </a:rPr>
              <a:t> Rom 1:19-23] </a:t>
            </a:r>
          </a:p>
        </p:txBody>
      </p:sp>
      <p:sp>
        <p:nvSpPr>
          <p:cNvPr id="25" name="CaixaDeTexto 5">
            <a:extLst>
              <a:ext uri="{FF2B5EF4-FFF2-40B4-BE49-F238E27FC236}">
                <a16:creationId xmlns:a16="http://schemas.microsoft.com/office/drawing/2014/main" id="{730A0CEE-9FF6-4D8F-9DEF-3CD529C9F82B}"/>
              </a:ext>
            </a:extLst>
          </p:cNvPr>
          <p:cNvSpPr txBox="1"/>
          <p:nvPr/>
        </p:nvSpPr>
        <p:spPr>
          <a:xfrm>
            <a:off x="206020" y="3721690"/>
            <a:ext cx="11853458" cy="1200329"/>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The </a:t>
            </a:r>
            <a:r>
              <a:rPr lang="pt-BR" sz="2400" dirty="0" err="1">
                <a:solidFill>
                  <a:srgbClr val="FFFF00"/>
                </a:solidFill>
                <a:latin typeface="Georgia" panose="02040502050405020303" pitchFamily="18" charset="0"/>
              </a:rPr>
              <a:t>Bible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register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offers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most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plausible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explanations</a:t>
            </a:r>
            <a:r>
              <a:rPr lang="pt-BR" sz="2400" dirty="0">
                <a:solidFill>
                  <a:srgbClr val="FFFF00"/>
                </a:solidFill>
                <a:latin typeface="Georgia" panose="02040502050405020303" pitchFamily="18" charset="0"/>
              </a:rPr>
              <a:t> for </a:t>
            </a:r>
            <a:r>
              <a:rPr lang="pt-BR" sz="2400" dirty="0" err="1">
                <a:solidFill>
                  <a:srgbClr val="FFFF00"/>
                </a:solidFill>
                <a:latin typeface="Georgia" panose="02040502050405020303" pitchFamily="18" charset="0"/>
              </a:rPr>
              <a:t>those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things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endParaRPr lang="pt-BR" sz="2400" dirty="0">
              <a:solidFill>
                <a:srgbClr val="FFFF00"/>
              </a:solidFill>
              <a:latin typeface="Georgia" panose="02040502050405020303" pitchFamily="18" charset="0"/>
            </a:endParaRPr>
          </a:p>
          <a:p>
            <a:r>
              <a:rPr lang="pt-BR" sz="2400" dirty="0">
                <a:solidFill>
                  <a:srgbClr val="FFFF00"/>
                </a:solidFill>
                <a:latin typeface="Georgia" panose="02040502050405020303" pitchFamily="18" charset="0"/>
              </a:rPr>
              <a:t>                                            observes; </a:t>
            </a:r>
            <a:r>
              <a:rPr lang="pt-BR" sz="2400" dirty="0" err="1">
                <a:solidFill>
                  <a:srgbClr val="FFFF00"/>
                </a:solidFill>
                <a:latin typeface="Georgia" panose="02040502050405020303" pitchFamily="18" charset="0"/>
              </a:rPr>
              <a:t>and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while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cannot</a:t>
            </a:r>
            <a:r>
              <a:rPr lang="pt-BR" sz="2400" dirty="0">
                <a:solidFill>
                  <a:srgbClr val="FFFF00"/>
                </a:solidFill>
                <a:latin typeface="Georgia" panose="02040502050405020303" pitchFamily="18" charset="0"/>
              </a:rPr>
              <a:t> prove </a:t>
            </a:r>
            <a:r>
              <a:rPr lang="pt-BR" sz="2400" dirty="0" err="1">
                <a:solidFill>
                  <a:srgbClr val="FFFF00"/>
                </a:solidFill>
                <a:latin typeface="Georgia" panose="02040502050405020303" pitchFamily="18" charset="0"/>
              </a:rPr>
              <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disprove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endParaRPr lang="pt-BR" sz="2400" dirty="0">
              <a:solidFill>
                <a:srgbClr val="FFFF00"/>
              </a:solidFill>
              <a:latin typeface="Georgia" panose="02040502050405020303" pitchFamily="18" charset="0"/>
            </a:endParaRPr>
          </a:p>
          <a:p>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facts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revelation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miracles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fulfilled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prophecies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etc</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can</a:t>
            </a:r>
            <a:r>
              <a:rPr lang="pt-BR" sz="2400" dirty="0">
                <a:solidFill>
                  <a:srgbClr val="FFFF00"/>
                </a:solidFill>
                <a:latin typeface="Georgia" panose="02040502050405020303" pitchFamily="18" charset="0"/>
              </a:rPr>
              <a:t>!</a:t>
            </a:r>
          </a:p>
        </p:txBody>
      </p: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26" name="CaixaDeTexto 5">
            <a:extLst>
              <a:ext uri="{FF2B5EF4-FFF2-40B4-BE49-F238E27FC236}">
                <a16:creationId xmlns:a16="http://schemas.microsoft.com/office/drawing/2014/main" id="{6E2B0F19-7CFB-49AD-86CD-A57B6DD028E2}"/>
              </a:ext>
            </a:extLst>
          </p:cNvPr>
          <p:cNvSpPr txBox="1"/>
          <p:nvPr/>
        </p:nvSpPr>
        <p:spPr>
          <a:xfrm>
            <a:off x="3452882" y="4845859"/>
            <a:ext cx="8467451" cy="830997"/>
          </a:xfrm>
          <a:prstGeom prst="rect">
            <a:avLst/>
          </a:prstGeom>
          <a:noFill/>
        </p:spPr>
        <p:txBody>
          <a:bodyPr wrap="square" rtlCol="0">
            <a:spAutoFit/>
          </a:bodyPr>
          <a:lstStyle/>
          <a:p>
            <a:r>
              <a:rPr lang="pt-BR" sz="2400" dirty="0">
                <a:solidFill>
                  <a:srgbClr val="FFFF00"/>
                </a:solidFill>
                <a:latin typeface="Georgia" panose="02040502050405020303" pitchFamily="18" charset="0"/>
                <a:sym typeface="Wingdings" panose="05000000000000000000" pitchFamily="2" charset="2"/>
              </a:rPr>
              <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God</a:t>
            </a:r>
            <a:r>
              <a:rPr lang="pt-BR" sz="2400" dirty="0">
                <a:solidFill>
                  <a:srgbClr val="FFFF00"/>
                </a:solidFill>
                <a:latin typeface="Georgia" panose="02040502050405020303" pitchFamily="18" charset="0"/>
              </a:rPr>
              <a:t> does </a:t>
            </a:r>
            <a:r>
              <a:rPr lang="pt-BR" sz="2400" dirty="0" err="1">
                <a:solidFill>
                  <a:srgbClr val="FFFF00"/>
                </a:solidFill>
                <a:latin typeface="Georgia" panose="02040502050405020303" pitchFamily="18" charset="0"/>
              </a:rPr>
              <a:t>not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expect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us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believe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based</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science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but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on</a:t>
            </a:r>
            <a:r>
              <a:rPr lang="pt-BR" sz="2400" dirty="0">
                <a:solidFill>
                  <a:srgbClr val="FFFF00"/>
                </a:solidFill>
                <a:latin typeface="Georgia" panose="02040502050405020303" pitchFamily="18" charset="0"/>
              </a:rPr>
              <a:t>         </a:t>
            </a:r>
          </a:p>
          <a:p>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faith</a:t>
            </a:r>
            <a:r>
              <a:rPr lang="pt-BR" sz="2400" dirty="0">
                <a:solidFill>
                  <a:srgbClr val="FFFF00"/>
                </a:solidFill>
                <a:latin typeface="Georgia" panose="02040502050405020303" pitchFamily="18" charset="0"/>
              </a:rPr>
              <a:t>” – </a:t>
            </a:r>
            <a:r>
              <a:rPr lang="pt-BR" sz="2400" dirty="0" err="1">
                <a:solidFill>
                  <a:srgbClr val="FFFF00"/>
                </a:solidFill>
                <a:latin typeface="Georgia" panose="02040502050405020303" pitchFamily="18" charset="0"/>
              </a:rPr>
              <a:t>cp</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Hebrews</a:t>
            </a:r>
            <a:r>
              <a:rPr lang="pt-BR" sz="2400" dirty="0">
                <a:solidFill>
                  <a:srgbClr val="FFFF00"/>
                </a:solidFill>
                <a:latin typeface="Georgia" panose="02040502050405020303" pitchFamily="18" charset="0"/>
              </a:rPr>
              <a:t> 11:6; </a:t>
            </a:r>
            <a:r>
              <a:rPr lang="pt-BR" sz="2400" dirty="0" err="1">
                <a:solidFill>
                  <a:srgbClr val="FFFF00"/>
                </a:solidFill>
                <a:latin typeface="Georgia" panose="02040502050405020303" pitchFamily="18" charset="0"/>
              </a:rPr>
              <a:t>Romans</a:t>
            </a:r>
            <a:r>
              <a:rPr lang="pt-BR" sz="2400">
                <a:solidFill>
                  <a:srgbClr val="FFFF00"/>
                </a:solidFill>
                <a:latin typeface="Georgia" panose="02040502050405020303" pitchFamily="18" charset="0"/>
              </a:rPr>
              <a:t> 10:17 </a:t>
            </a:r>
            <a:endParaRPr lang="pt-BR" sz="2400" dirty="0">
              <a:solidFill>
                <a:srgbClr val="FFFF00"/>
              </a:solidFill>
              <a:latin typeface="Georgia" panose="02040502050405020303" pitchFamily="18" charset="0"/>
            </a:endParaRPr>
          </a:p>
        </p:txBody>
      </p:sp>
    </p:spTree>
    <p:extLst>
      <p:ext uri="{BB962C8B-B14F-4D97-AF65-F5344CB8AC3E}">
        <p14:creationId xmlns:p14="http://schemas.microsoft.com/office/powerpoint/2010/main" val="4327131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96B6841-CBB4-4A60-BFE3-6B8B79F95A4F}"/>
              </a:ext>
            </a:extLst>
          </p:cNvPr>
          <p:cNvSpPr txBox="1"/>
          <p:nvPr/>
        </p:nvSpPr>
        <p:spPr>
          <a:xfrm>
            <a:off x="256032" y="4721827"/>
            <a:ext cx="11516412" cy="1384995"/>
          </a:xfrm>
          <a:prstGeom prst="rect">
            <a:avLst/>
          </a:prstGeom>
          <a:solidFill>
            <a:schemeClr val="accent1">
              <a:lumMod val="50000"/>
            </a:schemeClr>
          </a:solidFill>
        </p:spPr>
        <p:txBody>
          <a:bodyPr wrap="square" rtlCol="0">
            <a:spAutoFit/>
          </a:bodyPr>
          <a:lstStyle/>
          <a:p>
            <a:r>
              <a:rPr lang="en-US" sz="2800" dirty="0">
                <a:solidFill>
                  <a:schemeClr val="bg1"/>
                </a:solidFill>
                <a:sym typeface="Wingdings" panose="05000000000000000000" pitchFamily="2" charset="2"/>
              </a:rPr>
              <a:t>                                     </a:t>
            </a:r>
            <a:r>
              <a:rPr lang="en-US" sz="2800" b="1" i="1" dirty="0">
                <a:solidFill>
                  <a:schemeClr val="bg1"/>
                </a:solidFill>
              </a:rPr>
              <a:t>God is LORD (He governs His creation by fixed laws)          </a:t>
            </a:r>
          </a:p>
          <a:p>
            <a:r>
              <a:rPr lang="en-US" sz="2800" b="1" i="1" dirty="0">
                <a:solidFill>
                  <a:schemeClr val="bg1"/>
                </a:solidFill>
              </a:rPr>
              <a:t>                                         [1:11, 21, 24; only God has the power to break the</a:t>
            </a:r>
          </a:p>
          <a:p>
            <a:r>
              <a:rPr lang="en-US" sz="2800" b="1" i="1" dirty="0">
                <a:solidFill>
                  <a:schemeClr val="bg1"/>
                </a:solidFill>
              </a:rPr>
              <a:t>                                         fixed laws - the definition of miracle (cp John 3:2)] </a:t>
            </a:r>
          </a:p>
        </p:txBody>
      </p:sp>
      <p:sp>
        <p:nvSpPr>
          <p:cNvPr id="16" name="TextBox 15">
            <a:extLst>
              <a:ext uri="{FF2B5EF4-FFF2-40B4-BE49-F238E27FC236}">
                <a16:creationId xmlns:a16="http://schemas.microsoft.com/office/drawing/2014/main" id="{1EC71610-EB4A-4D00-AF06-735991FB8A19}"/>
              </a:ext>
            </a:extLst>
          </p:cNvPr>
          <p:cNvSpPr txBox="1"/>
          <p:nvPr/>
        </p:nvSpPr>
        <p:spPr>
          <a:xfrm>
            <a:off x="258148" y="3873390"/>
            <a:ext cx="11516412" cy="954107"/>
          </a:xfrm>
          <a:prstGeom prst="rect">
            <a:avLst/>
          </a:prstGeom>
          <a:solidFill>
            <a:schemeClr val="accent1">
              <a:lumMod val="50000"/>
            </a:schemeClr>
          </a:solidFill>
        </p:spPr>
        <p:txBody>
          <a:bodyPr wrap="square" rtlCol="0">
            <a:spAutoFit/>
          </a:bodyPr>
          <a:lstStyle/>
          <a:p>
            <a:r>
              <a:rPr lang="en-US" sz="2800" dirty="0">
                <a:solidFill>
                  <a:schemeClr val="bg1"/>
                </a:solidFill>
                <a:sym typeface="Wingdings" panose="05000000000000000000" pitchFamily="2" charset="2"/>
              </a:rPr>
              <a:t> </a:t>
            </a:r>
            <a:r>
              <a:rPr lang="en-US" sz="2800" b="1" i="1" dirty="0">
                <a:solidFill>
                  <a:schemeClr val="bg1"/>
                </a:solidFill>
              </a:rPr>
              <a:t>God is a GOD WHO PLANS (He made the physical creation for man before         </a:t>
            </a:r>
          </a:p>
          <a:p>
            <a:r>
              <a:rPr lang="en-US" sz="2800" b="1" i="1" dirty="0">
                <a:solidFill>
                  <a:schemeClr val="bg1"/>
                </a:solidFill>
              </a:rPr>
              <a:t>                                    man ever existed) [1:14; cp Eph 1:4; </a:t>
            </a:r>
            <a:r>
              <a:rPr lang="en-US" sz="2800" b="1" i="1" dirty="0" err="1">
                <a:solidFill>
                  <a:schemeClr val="bg1"/>
                </a:solidFill>
              </a:rPr>
              <a:t>etc</a:t>
            </a:r>
            <a:r>
              <a:rPr lang="en-US" sz="2800" b="1" i="1" dirty="0">
                <a:solidFill>
                  <a:schemeClr val="bg1"/>
                </a:solidFill>
              </a:rPr>
              <a:t>]</a:t>
            </a:r>
          </a:p>
        </p:txBody>
      </p:sp>
      <p:sp>
        <p:nvSpPr>
          <p:cNvPr id="10" name="TextBox 9">
            <a:extLst>
              <a:ext uri="{FF2B5EF4-FFF2-40B4-BE49-F238E27FC236}">
                <a16:creationId xmlns:a16="http://schemas.microsoft.com/office/drawing/2014/main" id="{17C1BCF0-1427-4191-A6F0-F1A4DA6469CD}"/>
              </a:ext>
            </a:extLst>
          </p:cNvPr>
          <p:cNvSpPr txBox="1"/>
          <p:nvPr/>
        </p:nvSpPr>
        <p:spPr>
          <a:xfrm>
            <a:off x="251520" y="3455554"/>
            <a:ext cx="11516412" cy="523220"/>
          </a:xfrm>
          <a:prstGeom prst="rect">
            <a:avLst/>
          </a:prstGeom>
          <a:solidFill>
            <a:schemeClr val="accent1">
              <a:lumMod val="50000"/>
            </a:schemeClr>
          </a:solidFill>
        </p:spPr>
        <p:txBody>
          <a:bodyPr wrap="square" rtlCol="0">
            <a:spAutoFit/>
          </a:bodyPr>
          <a:lstStyle/>
          <a:p>
            <a:r>
              <a:rPr lang="en-US" sz="2800" dirty="0">
                <a:solidFill>
                  <a:schemeClr val="bg1"/>
                </a:solidFill>
                <a:sym typeface="Wingdings" panose="05000000000000000000" pitchFamily="2" charset="2"/>
              </a:rPr>
              <a:t> </a:t>
            </a:r>
            <a:r>
              <a:rPr lang="en-US" sz="2800" b="1" i="1" dirty="0">
                <a:solidFill>
                  <a:schemeClr val="bg1"/>
                </a:solidFill>
              </a:rPr>
              <a:t>God is a GOD OF ORDER (disobedience to his word brings disorder) [1:6-9]</a:t>
            </a:r>
          </a:p>
        </p:txBody>
      </p:sp>
      <p:sp>
        <p:nvSpPr>
          <p:cNvPr id="4" name="TextBox 3">
            <a:extLst>
              <a:ext uri="{FF2B5EF4-FFF2-40B4-BE49-F238E27FC236}">
                <a16:creationId xmlns:a16="http://schemas.microsoft.com/office/drawing/2014/main" id="{C5B4E739-E152-4FF8-9888-4C2C587F265D}"/>
              </a:ext>
            </a:extLst>
          </p:cNvPr>
          <p:cNvSpPr txBox="1"/>
          <p:nvPr/>
        </p:nvSpPr>
        <p:spPr>
          <a:xfrm>
            <a:off x="-1" y="86140"/>
            <a:ext cx="12191979" cy="1015663"/>
          </a:xfrm>
          <a:prstGeom prst="rect">
            <a:avLst/>
          </a:prstGeom>
          <a:noFill/>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cxnSp>
        <p:nvCxnSpPr>
          <p:cNvPr id="5" name="Straight Connector 4">
            <a:extLst>
              <a:ext uri="{FF2B5EF4-FFF2-40B4-BE49-F238E27FC236}">
                <a16:creationId xmlns:a16="http://schemas.microsoft.com/office/drawing/2014/main" id="{7043D2A4-19FA-4810-9FE6-4CF2BA6D6E70}"/>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4F4CB2-BAC0-48B5-8B7B-6B40CE0F002B}"/>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D604A02-1A89-4B74-B7D5-B4FACDAF030F}"/>
              </a:ext>
            </a:extLst>
          </p:cNvPr>
          <p:cNvSpPr txBox="1"/>
          <p:nvPr/>
        </p:nvSpPr>
        <p:spPr>
          <a:xfrm>
            <a:off x="-6625" y="6096818"/>
            <a:ext cx="12191979" cy="707886"/>
          </a:xfrm>
          <a:prstGeom prst="rect">
            <a:avLst/>
          </a:prstGeom>
          <a:solidFill>
            <a:schemeClr val="tx1"/>
          </a:solidFill>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sp>
        <p:nvSpPr>
          <p:cNvPr id="2" name="Rectangle 1">
            <a:extLst>
              <a:ext uri="{FF2B5EF4-FFF2-40B4-BE49-F238E27FC236}">
                <a16:creationId xmlns:a16="http://schemas.microsoft.com/office/drawing/2014/main" id="{AE72B929-9306-4FE1-B7C3-CCE36E8D8779}"/>
              </a:ext>
            </a:extLst>
          </p:cNvPr>
          <p:cNvSpPr/>
          <p:nvPr/>
        </p:nvSpPr>
        <p:spPr>
          <a:xfrm>
            <a:off x="251520" y="1323163"/>
            <a:ext cx="11518561" cy="22108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ü"/>
            </a:pPr>
            <a:r>
              <a:rPr lang="en-US" sz="2800" b="1" i="1" dirty="0">
                <a:solidFill>
                  <a:schemeClr val="bg1"/>
                </a:solidFill>
              </a:rPr>
              <a:t>God is ETERNAL (a uniquely Divine trait) [1:1]</a:t>
            </a:r>
          </a:p>
          <a:p>
            <a:pPr marL="342900" indent="-342900" algn="just">
              <a:buFont typeface="Wingdings" panose="05000000000000000000" pitchFamily="2" charset="2"/>
              <a:buChar char="ü"/>
            </a:pPr>
            <a:r>
              <a:rPr lang="en-US" sz="2800" b="1" i="1" dirty="0">
                <a:solidFill>
                  <a:schemeClr val="bg1"/>
                </a:solidFill>
              </a:rPr>
              <a:t>God is SPIRIT (He is not physical, He is not like man) [1:2]</a:t>
            </a:r>
          </a:p>
          <a:p>
            <a:pPr marL="342900" indent="-342900" algn="just">
              <a:buFont typeface="Wingdings" panose="05000000000000000000" pitchFamily="2" charset="2"/>
              <a:buChar char="ü"/>
            </a:pPr>
            <a:r>
              <a:rPr lang="en-US" sz="2800" b="1" i="1" dirty="0">
                <a:solidFill>
                  <a:schemeClr val="bg1"/>
                </a:solidFill>
              </a:rPr>
              <a:t>God’s creative power resides in HIS WORD [1:3]</a:t>
            </a:r>
          </a:p>
          <a:p>
            <a:pPr marL="342900" indent="-342900" algn="just">
              <a:buFont typeface="Wingdings" panose="05000000000000000000" pitchFamily="2" charset="2"/>
              <a:buChar char="ü"/>
            </a:pPr>
            <a:r>
              <a:rPr lang="en-US" sz="2800" b="1" i="1" dirty="0">
                <a:solidFill>
                  <a:schemeClr val="bg1"/>
                </a:solidFill>
              </a:rPr>
              <a:t>God is GOOD (it is impossible for Him to think or to act by evil) [1:4]</a:t>
            </a:r>
          </a:p>
          <a:p>
            <a:pPr marL="342900" indent="-342900" algn="just">
              <a:buFont typeface="Wingdings" panose="05000000000000000000" pitchFamily="2" charset="2"/>
              <a:buChar char="ü"/>
            </a:pPr>
            <a:r>
              <a:rPr lang="en-US" sz="2800" b="1" i="1" dirty="0">
                <a:solidFill>
                  <a:schemeClr val="bg1"/>
                </a:solidFill>
              </a:rPr>
              <a:t>God is HOLY (He is separate from creation; His nature is to sanctify) [1:4]</a:t>
            </a:r>
            <a:endParaRPr lang="en-US" sz="2800" dirty="0">
              <a:solidFill>
                <a:srgbClr val="FFFF00"/>
              </a:solidFill>
            </a:endParaRPr>
          </a:p>
        </p:txBody>
      </p:sp>
      <p:sp>
        <p:nvSpPr>
          <p:cNvPr id="25" name="CaixaDeTexto 5">
            <a:extLst>
              <a:ext uri="{FF2B5EF4-FFF2-40B4-BE49-F238E27FC236}">
                <a16:creationId xmlns:a16="http://schemas.microsoft.com/office/drawing/2014/main" id="{A3162A5F-AF00-4D72-9D34-AA29F2AE4CFF}"/>
              </a:ext>
            </a:extLst>
          </p:cNvPr>
          <p:cNvSpPr txBox="1"/>
          <p:nvPr/>
        </p:nvSpPr>
        <p:spPr>
          <a:xfrm>
            <a:off x="251520" y="898988"/>
            <a:ext cx="11516412" cy="461665"/>
          </a:xfrm>
          <a:prstGeom prst="rect">
            <a:avLst/>
          </a:prstGeom>
          <a:noFill/>
        </p:spPr>
        <p:txBody>
          <a:bodyPr wrap="square" rtlCol="0">
            <a:spAutoFit/>
          </a:bodyPr>
          <a:lstStyle/>
          <a:p>
            <a:r>
              <a:rPr lang="pt-BR" sz="2400" dirty="0" err="1">
                <a:solidFill>
                  <a:srgbClr val="FFFF00"/>
                </a:solidFill>
                <a:latin typeface="Georgia" panose="02040502050405020303" pitchFamily="18" charset="0"/>
              </a:rPr>
              <a:t>Consider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what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we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learn</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God’s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nature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from</a:t>
            </a:r>
            <a:r>
              <a:rPr lang="pt-BR" sz="2400" dirty="0">
                <a:solidFill>
                  <a:srgbClr val="FFFF00"/>
                </a:solidFill>
                <a:latin typeface="Georgia" panose="02040502050405020303" pitchFamily="18" charset="0"/>
              </a:rPr>
              <a:t> His </a:t>
            </a:r>
            <a:r>
              <a:rPr lang="pt-BR" sz="2400" dirty="0" err="1">
                <a:solidFill>
                  <a:srgbClr val="FFFF00"/>
                </a:solidFill>
                <a:latin typeface="Georgia" panose="02040502050405020303" pitchFamily="18" charset="0"/>
              </a:rPr>
              <a:t>account</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creation</a:t>
            </a:r>
            <a:endParaRPr lang="pt-BR" sz="2400" dirty="0">
              <a:solidFill>
                <a:srgbClr val="FFFF00"/>
              </a:solidFill>
              <a:latin typeface="Georgia" panose="02040502050405020303" pitchFamily="18" charset="0"/>
            </a:endParaRPr>
          </a:p>
        </p:txBody>
      </p:sp>
      <p:cxnSp>
        <p:nvCxnSpPr>
          <p:cNvPr id="7" name="Straight Connector 6">
            <a:extLst>
              <a:ext uri="{FF2B5EF4-FFF2-40B4-BE49-F238E27FC236}">
                <a16:creationId xmlns:a16="http://schemas.microsoft.com/office/drawing/2014/main" id="{44F17AF4-8A92-4356-8D74-C3DCC280B6AF}"/>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2675B1B-7227-4DD6-B06C-9D4C6656B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Tree>
    <p:extLst>
      <p:ext uri="{BB962C8B-B14F-4D97-AF65-F5344CB8AC3E}">
        <p14:creationId xmlns:p14="http://schemas.microsoft.com/office/powerpoint/2010/main" val="2992178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noFill/>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EE48BA-636B-4E52-A04B-D8AA2EB31BDA}"/>
              </a:ext>
            </a:extLst>
          </p:cNvPr>
          <p:cNvSpPr txBox="1"/>
          <p:nvPr/>
        </p:nvSpPr>
        <p:spPr>
          <a:xfrm>
            <a:off x="-2878" y="927406"/>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The “Heavens”</a:t>
            </a:r>
            <a:endParaRPr lang="en-US" sz="3600" b="1" dirty="0">
              <a:solidFill>
                <a:schemeClr val="bg1"/>
              </a:solidFill>
              <a:latin typeface="Segoe Print" panose="02000600000000000000" pitchFamily="2" charset="0"/>
            </a:endParaRPr>
          </a:p>
        </p:txBody>
      </p:sp>
      <p:sp>
        <p:nvSpPr>
          <p:cNvPr id="13" name="CaixaDeTexto 18">
            <a:extLst>
              <a:ext uri="{FF2B5EF4-FFF2-40B4-BE49-F238E27FC236}">
                <a16:creationId xmlns:a16="http://schemas.microsoft.com/office/drawing/2014/main" id="{F3288260-94E3-4960-868B-1764A8C6A552}"/>
              </a:ext>
            </a:extLst>
          </p:cNvPr>
          <p:cNvSpPr txBox="1"/>
          <p:nvPr/>
        </p:nvSpPr>
        <p:spPr>
          <a:xfrm>
            <a:off x="622577" y="1612510"/>
            <a:ext cx="5208380" cy="461665"/>
          </a:xfrm>
          <a:prstGeom prst="rect">
            <a:avLst/>
          </a:prstGeom>
          <a:noFill/>
        </p:spPr>
        <p:txBody>
          <a:bodyPr wrap="square" rtlCol="0">
            <a:spAutoFit/>
          </a:bodyPr>
          <a:lstStyle/>
          <a:p>
            <a:pPr algn="just"/>
            <a:r>
              <a:rPr lang="pt-BR" sz="2400" dirty="0">
                <a:solidFill>
                  <a:schemeClr val="bg1"/>
                </a:solidFill>
                <a:latin typeface="Georgia" panose="02040502050405020303" pitchFamily="18" charset="0"/>
              </a:rPr>
              <a:t>The </a:t>
            </a:r>
            <a:r>
              <a:rPr lang="pt-BR" sz="2400" dirty="0" err="1">
                <a:solidFill>
                  <a:schemeClr val="bg1"/>
                </a:solidFill>
                <a:latin typeface="Georgia" panose="02040502050405020303" pitchFamily="18" charset="0"/>
              </a:rPr>
              <a:t>Bible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speaks</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of</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three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heavens</a:t>
            </a:r>
            <a:r>
              <a:rPr lang="pt-BR" sz="2400" dirty="0">
                <a:solidFill>
                  <a:schemeClr val="bg1"/>
                </a:solidFill>
                <a:latin typeface="Georgia" panose="02040502050405020303" pitchFamily="18" charset="0"/>
              </a:rPr>
              <a:t>”:</a:t>
            </a:r>
          </a:p>
        </p:txBody>
      </p:sp>
      <p:pic>
        <p:nvPicPr>
          <p:cNvPr id="14" name="Imagem 6">
            <a:extLst>
              <a:ext uri="{FF2B5EF4-FFF2-40B4-BE49-F238E27FC236}">
                <a16:creationId xmlns:a16="http://schemas.microsoft.com/office/drawing/2014/main" id="{C0A2325E-A3FD-4542-B15A-87F2DA80FA82}"/>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766593" y="2563071"/>
            <a:ext cx="1947672" cy="1554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aixaDeTexto 24">
            <a:extLst>
              <a:ext uri="{FF2B5EF4-FFF2-40B4-BE49-F238E27FC236}">
                <a16:creationId xmlns:a16="http://schemas.microsoft.com/office/drawing/2014/main" id="{2B7C1A97-E548-4F35-92A0-B5BB6E653D4F}"/>
              </a:ext>
            </a:extLst>
          </p:cNvPr>
          <p:cNvSpPr txBox="1"/>
          <p:nvPr/>
        </p:nvSpPr>
        <p:spPr>
          <a:xfrm>
            <a:off x="2782817" y="3146281"/>
            <a:ext cx="7465364" cy="830997"/>
          </a:xfrm>
          <a:prstGeom prst="rect">
            <a:avLst/>
          </a:prstGeom>
          <a:noFill/>
        </p:spPr>
        <p:txBody>
          <a:bodyPr wrap="square" rtlCol="0">
            <a:spAutoFit/>
          </a:bodyPr>
          <a:lstStyle/>
          <a:p>
            <a:pPr algn="just"/>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dwelling-place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of</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birds</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cp</a:t>
            </a:r>
            <a:r>
              <a:rPr lang="pt-BR" sz="2400" dirty="0">
                <a:solidFill>
                  <a:schemeClr val="bg1"/>
                </a:solidFill>
                <a:latin typeface="Georgia" panose="02040502050405020303" pitchFamily="18" charset="0"/>
              </a:rPr>
              <a:t> Genesis 1:6-8, 20; </a:t>
            </a:r>
          </a:p>
          <a:p>
            <a:pPr algn="just"/>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see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also</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Psalm</a:t>
            </a:r>
            <a:r>
              <a:rPr lang="pt-BR" sz="2400" dirty="0">
                <a:solidFill>
                  <a:schemeClr val="bg1"/>
                </a:solidFill>
                <a:latin typeface="Georgia" panose="02040502050405020303" pitchFamily="18" charset="0"/>
              </a:rPr>
              <a:t> 8:8; </a:t>
            </a:r>
            <a:r>
              <a:rPr lang="pt-BR" sz="2400" dirty="0" err="1">
                <a:solidFill>
                  <a:schemeClr val="bg1"/>
                </a:solidFill>
                <a:latin typeface="Georgia" panose="02040502050405020303" pitchFamily="18" charset="0"/>
              </a:rPr>
              <a:t>etc</a:t>
            </a:r>
            <a:r>
              <a:rPr lang="pt-BR" sz="2400" dirty="0">
                <a:solidFill>
                  <a:schemeClr val="bg1"/>
                </a:solidFill>
                <a:latin typeface="Georgia" panose="02040502050405020303" pitchFamily="18" charset="0"/>
              </a:rPr>
              <a:t>  </a:t>
            </a:r>
          </a:p>
        </p:txBody>
      </p:sp>
      <p:sp>
        <p:nvSpPr>
          <p:cNvPr id="16" name="CaixaDeTexto 25">
            <a:extLst>
              <a:ext uri="{FF2B5EF4-FFF2-40B4-BE49-F238E27FC236}">
                <a16:creationId xmlns:a16="http://schemas.microsoft.com/office/drawing/2014/main" id="{521AFEB6-E63C-4F0F-B3C9-8C127B56AE1A}"/>
              </a:ext>
            </a:extLst>
          </p:cNvPr>
          <p:cNvSpPr txBox="1"/>
          <p:nvPr/>
        </p:nvSpPr>
        <p:spPr>
          <a:xfrm>
            <a:off x="567813" y="2105070"/>
            <a:ext cx="2307912" cy="400110"/>
          </a:xfrm>
          <a:prstGeom prst="rect">
            <a:avLst/>
          </a:prstGeom>
          <a:noFill/>
        </p:spPr>
        <p:txBody>
          <a:bodyPr wrap="square" rtlCol="0">
            <a:spAutoFit/>
          </a:bodyPr>
          <a:lstStyle/>
          <a:p>
            <a:pPr algn="ctr"/>
            <a:r>
              <a:rPr lang="pt-BR" sz="2000" dirty="0">
                <a:solidFill>
                  <a:schemeClr val="bg1"/>
                </a:solidFill>
                <a:latin typeface="Georgia" panose="02040502050405020303" pitchFamily="18" charset="0"/>
              </a:rPr>
              <a:t>“</a:t>
            </a:r>
            <a:r>
              <a:rPr lang="pt-BR" sz="2000" dirty="0" err="1">
                <a:solidFill>
                  <a:schemeClr val="bg1"/>
                </a:solidFill>
                <a:latin typeface="Georgia" panose="02040502050405020303" pitchFamily="18" charset="0"/>
              </a:rPr>
              <a:t>Heaven</a:t>
            </a:r>
            <a:r>
              <a:rPr lang="pt-BR" sz="2000" dirty="0">
                <a:solidFill>
                  <a:schemeClr val="bg1"/>
                </a:solidFill>
                <a:latin typeface="Georgia" panose="02040502050405020303" pitchFamily="18" charset="0"/>
              </a:rPr>
              <a:t>” [</a:t>
            </a:r>
            <a:r>
              <a:rPr lang="pt-BR" sz="2000" dirty="0" err="1">
                <a:solidFill>
                  <a:schemeClr val="bg1"/>
                </a:solidFill>
                <a:latin typeface="Georgia" panose="02040502050405020303" pitchFamily="18" charset="0"/>
              </a:rPr>
              <a:t>Gn</a:t>
            </a:r>
            <a:r>
              <a:rPr lang="pt-BR" sz="2000" dirty="0">
                <a:solidFill>
                  <a:schemeClr val="bg1"/>
                </a:solidFill>
                <a:latin typeface="Georgia" panose="02040502050405020303" pitchFamily="18" charset="0"/>
              </a:rPr>
              <a:t> 1:6]</a:t>
            </a:r>
          </a:p>
        </p:txBody>
      </p:sp>
      <p:sp>
        <p:nvSpPr>
          <p:cNvPr id="17" name="CaixaDeTexto 26">
            <a:extLst>
              <a:ext uri="{FF2B5EF4-FFF2-40B4-BE49-F238E27FC236}">
                <a16:creationId xmlns:a16="http://schemas.microsoft.com/office/drawing/2014/main" id="{D8456E55-8E5F-42F8-8C02-D1CCFD54532C}"/>
              </a:ext>
            </a:extLst>
          </p:cNvPr>
          <p:cNvSpPr txBox="1"/>
          <p:nvPr/>
        </p:nvSpPr>
        <p:spPr>
          <a:xfrm>
            <a:off x="2782815" y="2393102"/>
            <a:ext cx="8642591" cy="830997"/>
          </a:xfrm>
          <a:prstGeom prst="rect">
            <a:avLst/>
          </a:prstGeom>
          <a:noFill/>
        </p:spPr>
        <p:txBody>
          <a:bodyPr wrap="square" rtlCol="0">
            <a:spAutoFit/>
          </a:bodyPr>
          <a:lstStyle/>
          <a:p>
            <a:pPr>
              <a:buSzPct val="100000"/>
            </a:pP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the</a:t>
            </a:r>
            <a:r>
              <a:rPr lang="pt-BR" sz="2400" dirty="0">
                <a:solidFill>
                  <a:schemeClr val="bg1"/>
                </a:solidFill>
                <a:latin typeface="Georgia" panose="02040502050405020303" pitchFamily="18" charset="0"/>
              </a:rPr>
              <a:t> blue </a:t>
            </a:r>
            <a:r>
              <a:rPr lang="pt-BR" sz="2400" dirty="0" err="1">
                <a:solidFill>
                  <a:schemeClr val="bg1"/>
                </a:solidFill>
                <a:latin typeface="Georgia" panose="02040502050405020303" pitchFamily="18" charset="0"/>
              </a:rPr>
              <a:t>sky</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covered</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by</a:t>
            </a:r>
            <a:r>
              <a:rPr lang="pt-BR" sz="2400" dirty="0">
                <a:solidFill>
                  <a:schemeClr val="bg1"/>
                </a:solidFill>
                <a:latin typeface="Georgia" panose="02040502050405020303" pitchFamily="18" charset="0"/>
              </a:rPr>
              <a:t> clouds </a:t>
            </a:r>
            <a:r>
              <a:rPr lang="pt-BR" sz="2400" dirty="0" err="1">
                <a:solidFill>
                  <a:schemeClr val="bg1"/>
                </a:solidFill>
                <a:latin typeface="Georgia" panose="02040502050405020303" pitchFamily="18" charset="0"/>
              </a:rPr>
              <a:t>and</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filled</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with</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an</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atmosphere</a:t>
            </a:r>
            <a:r>
              <a:rPr lang="pt-BR" sz="2400" dirty="0">
                <a:solidFill>
                  <a:schemeClr val="bg1"/>
                </a:solidFill>
                <a:latin typeface="Georgia" panose="02040502050405020303" pitchFamily="18" charset="0"/>
              </a:rPr>
              <a:t>   </a:t>
            </a:r>
          </a:p>
          <a:p>
            <a:pPr>
              <a:buSzPct val="100000"/>
            </a:pP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to</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sustain</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breath</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of</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terrestrial</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beings</a:t>
            </a:r>
            <a:endParaRPr lang="pt-BR" sz="2400" dirty="0">
              <a:solidFill>
                <a:schemeClr val="bg1"/>
              </a:solidFill>
              <a:latin typeface="Georgia" panose="02040502050405020303" pitchFamily="18" charset="0"/>
            </a:endParaRPr>
          </a:p>
        </p:txBody>
      </p: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Tree>
    <p:extLst>
      <p:ext uri="{BB962C8B-B14F-4D97-AF65-F5344CB8AC3E}">
        <p14:creationId xmlns:p14="http://schemas.microsoft.com/office/powerpoint/2010/main" val="111865472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noFill/>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EE48BA-636B-4E52-A04B-D8AA2EB31BDA}"/>
              </a:ext>
            </a:extLst>
          </p:cNvPr>
          <p:cNvSpPr txBox="1"/>
          <p:nvPr/>
        </p:nvSpPr>
        <p:spPr>
          <a:xfrm>
            <a:off x="-2878" y="927406"/>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The “Heavens”</a:t>
            </a:r>
            <a:endParaRPr lang="en-US" sz="3600" b="1" dirty="0">
              <a:solidFill>
                <a:schemeClr val="bg1"/>
              </a:solidFill>
              <a:latin typeface="Segoe Print" panose="02000600000000000000" pitchFamily="2" charset="0"/>
            </a:endParaRPr>
          </a:p>
        </p:txBody>
      </p:sp>
      <p:sp>
        <p:nvSpPr>
          <p:cNvPr id="13" name="CaixaDeTexto 18">
            <a:extLst>
              <a:ext uri="{FF2B5EF4-FFF2-40B4-BE49-F238E27FC236}">
                <a16:creationId xmlns:a16="http://schemas.microsoft.com/office/drawing/2014/main" id="{F3288260-94E3-4960-868B-1764A8C6A552}"/>
              </a:ext>
            </a:extLst>
          </p:cNvPr>
          <p:cNvSpPr txBox="1"/>
          <p:nvPr/>
        </p:nvSpPr>
        <p:spPr>
          <a:xfrm>
            <a:off x="622577" y="1612510"/>
            <a:ext cx="5208380" cy="461665"/>
          </a:xfrm>
          <a:prstGeom prst="rect">
            <a:avLst/>
          </a:prstGeom>
          <a:noFill/>
        </p:spPr>
        <p:txBody>
          <a:bodyPr wrap="square" rtlCol="0">
            <a:spAutoFit/>
          </a:bodyPr>
          <a:lstStyle/>
          <a:p>
            <a:pPr algn="just"/>
            <a:r>
              <a:rPr lang="pt-BR" sz="2400" dirty="0">
                <a:solidFill>
                  <a:schemeClr val="bg1"/>
                </a:solidFill>
                <a:latin typeface="Georgia" panose="02040502050405020303" pitchFamily="18" charset="0"/>
              </a:rPr>
              <a:t>The </a:t>
            </a:r>
            <a:r>
              <a:rPr lang="pt-BR" sz="2400" dirty="0" err="1">
                <a:solidFill>
                  <a:schemeClr val="bg1"/>
                </a:solidFill>
                <a:latin typeface="Georgia" panose="02040502050405020303" pitchFamily="18" charset="0"/>
              </a:rPr>
              <a:t>Bible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speaks</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of</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three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heavens</a:t>
            </a:r>
            <a:r>
              <a:rPr lang="pt-BR" sz="2400" dirty="0">
                <a:solidFill>
                  <a:schemeClr val="bg1"/>
                </a:solidFill>
                <a:latin typeface="Georgia" panose="02040502050405020303" pitchFamily="18" charset="0"/>
              </a:rPr>
              <a:t>”:</a:t>
            </a:r>
          </a:p>
        </p:txBody>
      </p:sp>
      <p:pic>
        <p:nvPicPr>
          <p:cNvPr id="14" name="Imagem 6">
            <a:extLst>
              <a:ext uri="{FF2B5EF4-FFF2-40B4-BE49-F238E27FC236}">
                <a16:creationId xmlns:a16="http://schemas.microsoft.com/office/drawing/2014/main" id="{C0A2325E-A3FD-4542-B15A-87F2DA80F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93" y="2563072"/>
            <a:ext cx="1945680" cy="1550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CaixaDeTexto 25">
            <a:extLst>
              <a:ext uri="{FF2B5EF4-FFF2-40B4-BE49-F238E27FC236}">
                <a16:creationId xmlns:a16="http://schemas.microsoft.com/office/drawing/2014/main" id="{521AFEB6-E63C-4F0F-B3C9-8C127B56AE1A}"/>
              </a:ext>
            </a:extLst>
          </p:cNvPr>
          <p:cNvSpPr txBox="1"/>
          <p:nvPr/>
        </p:nvSpPr>
        <p:spPr>
          <a:xfrm>
            <a:off x="567813" y="2105070"/>
            <a:ext cx="2307912" cy="400110"/>
          </a:xfrm>
          <a:prstGeom prst="rect">
            <a:avLst/>
          </a:prstGeom>
          <a:noFill/>
        </p:spPr>
        <p:txBody>
          <a:bodyPr wrap="square" rtlCol="0">
            <a:spAutoFit/>
          </a:bodyPr>
          <a:lstStyle/>
          <a:p>
            <a:pPr algn="ctr"/>
            <a:r>
              <a:rPr lang="pt-BR" sz="2000" dirty="0">
                <a:solidFill>
                  <a:schemeClr val="bg1"/>
                </a:solidFill>
                <a:latin typeface="Georgia" panose="02040502050405020303" pitchFamily="18" charset="0"/>
              </a:rPr>
              <a:t>“</a:t>
            </a:r>
            <a:r>
              <a:rPr lang="pt-BR" sz="2000" dirty="0" err="1">
                <a:solidFill>
                  <a:schemeClr val="bg1"/>
                </a:solidFill>
                <a:latin typeface="Georgia" panose="02040502050405020303" pitchFamily="18" charset="0"/>
              </a:rPr>
              <a:t>Heaven</a:t>
            </a:r>
            <a:r>
              <a:rPr lang="pt-BR" sz="2000" dirty="0">
                <a:solidFill>
                  <a:schemeClr val="bg1"/>
                </a:solidFill>
                <a:latin typeface="Georgia" panose="02040502050405020303" pitchFamily="18" charset="0"/>
              </a:rPr>
              <a:t>” [</a:t>
            </a:r>
            <a:r>
              <a:rPr lang="pt-BR" sz="2000" dirty="0" err="1">
                <a:solidFill>
                  <a:schemeClr val="bg1"/>
                </a:solidFill>
                <a:latin typeface="Georgia" panose="02040502050405020303" pitchFamily="18" charset="0"/>
              </a:rPr>
              <a:t>Gn</a:t>
            </a:r>
            <a:r>
              <a:rPr lang="pt-BR" sz="2000" dirty="0">
                <a:solidFill>
                  <a:schemeClr val="bg1"/>
                </a:solidFill>
                <a:latin typeface="Georgia" panose="02040502050405020303" pitchFamily="18" charset="0"/>
              </a:rPr>
              <a:t> 1:6]</a:t>
            </a:r>
          </a:p>
        </p:txBody>
      </p: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pic>
        <p:nvPicPr>
          <p:cNvPr id="18" name="Imagem 10">
            <a:extLst>
              <a:ext uri="{FF2B5EF4-FFF2-40B4-BE49-F238E27FC236}">
                <a16:creationId xmlns:a16="http://schemas.microsoft.com/office/drawing/2014/main" id="{7139F29D-10C9-4F0B-8A3B-629A0C2A3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212" y="2560320"/>
            <a:ext cx="1883520" cy="155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aixaDeTexto 16">
            <a:extLst>
              <a:ext uri="{FF2B5EF4-FFF2-40B4-BE49-F238E27FC236}">
                <a16:creationId xmlns:a16="http://schemas.microsoft.com/office/drawing/2014/main" id="{84779D81-09D7-4B14-8541-308821CECC1D}"/>
              </a:ext>
            </a:extLst>
          </p:cNvPr>
          <p:cNvSpPr txBox="1"/>
          <p:nvPr/>
        </p:nvSpPr>
        <p:spPr>
          <a:xfrm>
            <a:off x="3227030" y="2103120"/>
            <a:ext cx="2151315" cy="400110"/>
          </a:xfrm>
          <a:prstGeom prst="rect">
            <a:avLst/>
          </a:prstGeom>
          <a:noFill/>
        </p:spPr>
        <p:txBody>
          <a:bodyPr wrap="square" rtlCol="0">
            <a:spAutoFit/>
          </a:bodyPr>
          <a:lstStyle/>
          <a:p>
            <a:pPr algn="ctr"/>
            <a:r>
              <a:rPr lang="pt-BR" sz="2000" dirty="0">
                <a:solidFill>
                  <a:schemeClr val="bg1"/>
                </a:solidFill>
                <a:latin typeface="Georgia" panose="02040502050405020303" pitchFamily="18" charset="0"/>
              </a:rPr>
              <a:t>The “</a:t>
            </a:r>
            <a:r>
              <a:rPr lang="pt-BR" sz="2000" dirty="0" err="1">
                <a:solidFill>
                  <a:schemeClr val="bg1"/>
                </a:solidFill>
                <a:latin typeface="Georgia" panose="02040502050405020303" pitchFamily="18" charset="0"/>
              </a:rPr>
              <a:t>heavens</a:t>
            </a:r>
            <a:r>
              <a:rPr lang="pt-BR" sz="2000" dirty="0">
                <a:solidFill>
                  <a:schemeClr val="bg1"/>
                </a:solidFill>
                <a:latin typeface="Georgia" panose="02040502050405020303" pitchFamily="18" charset="0"/>
              </a:rPr>
              <a:t>”:</a:t>
            </a:r>
          </a:p>
        </p:txBody>
      </p:sp>
      <p:sp>
        <p:nvSpPr>
          <p:cNvPr id="23" name="CaixaDeTexto 19">
            <a:extLst>
              <a:ext uri="{FF2B5EF4-FFF2-40B4-BE49-F238E27FC236}">
                <a16:creationId xmlns:a16="http://schemas.microsoft.com/office/drawing/2014/main" id="{315043B3-3CD3-447B-9BEC-1870767340D4}"/>
              </a:ext>
            </a:extLst>
          </p:cNvPr>
          <p:cNvSpPr txBox="1"/>
          <p:nvPr/>
        </p:nvSpPr>
        <p:spPr>
          <a:xfrm>
            <a:off x="5292080" y="2446116"/>
            <a:ext cx="6008524" cy="830997"/>
          </a:xfrm>
          <a:prstGeom prst="rect">
            <a:avLst/>
          </a:prstGeom>
          <a:noFill/>
        </p:spPr>
        <p:txBody>
          <a:bodyPr wrap="square" rtlCol="0">
            <a:spAutoFit/>
          </a:bodyPr>
          <a:lstStyle/>
          <a:p>
            <a:pPr>
              <a:buSzPct val="100000"/>
            </a:pP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rest</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of</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physical</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universe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that</a:t>
            </a:r>
            <a:r>
              <a:rPr lang="pt-BR" sz="2400" dirty="0">
                <a:solidFill>
                  <a:schemeClr val="bg1"/>
                </a:solidFill>
                <a:latin typeface="Georgia" panose="02040502050405020303" pitchFamily="18" charset="0"/>
              </a:rPr>
              <a:t> lies</a:t>
            </a:r>
          </a:p>
          <a:p>
            <a:pPr>
              <a:buSzPct val="100000"/>
            </a:pP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beyond</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earth’s</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atmosphere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outer</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space</a:t>
            </a:r>
            <a:endParaRPr lang="pt-BR" sz="2400" dirty="0">
              <a:solidFill>
                <a:schemeClr val="bg1"/>
              </a:solidFill>
              <a:latin typeface="Georgia" panose="02040502050405020303" pitchFamily="18" charset="0"/>
            </a:endParaRPr>
          </a:p>
        </p:txBody>
      </p:sp>
      <p:sp>
        <p:nvSpPr>
          <p:cNvPr id="24" name="CaixaDeTexto 20">
            <a:extLst>
              <a:ext uri="{FF2B5EF4-FFF2-40B4-BE49-F238E27FC236}">
                <a16:creationId xmlns:a16="http://schemas.microsoft.com/office/drawing/2014/main" id="{B0ED8165-509E-4734-B85A-AC6BCABD6710}"/>
              </a:ext>
            </a:extLst>
          </p:cNvPr>
          <p:cNvSpPr txBox="1"/>
          <p:nvPr/>
        </p:nvSpPr>
        <p:spPr>
          <a:xfrm>
            <a:off x="5292079" y="3199295"/>
            <a:ext cx="6008523" cy="830997"/>
          </a:xfrm>
          <a:prstGeom prst="rect">
            <a:avLst/>
          </a:prstGeom>
          <a:noFill/>
        </p:spPr>
        <p:txBody>
          <a:bodyPr wrap="square" rtlCol="0">
            <a:spAutoFit/>
          </a:bodyPr>
          <a:lstStyle/>
          <a:p>
            <a:pPr>
              <a:buSzPct val="100000"/>
            </a:pP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the</a:t>
            </a:r>
            <a:r>
              <a:rPr lang="pt-BR" sz="2400" dirty="0">
                <a:solidFill>
                  <a:schemeClr val="bg1"/>
                </a:solidFill>
                <a:latin typeface="Georgia" panose="02040502050405020303" pitchFamily="18" charset="0"/>
              </a:rPr>
              <a:t> ‘home’ </a:t>
            </a:r>
            <a:r>
              <a:rPr lang="pt-BR" sz="2400" dirty="0" err="1">
                <a:solidFill>
                  <a:schemeClr val="bg1"/>
                </a:solidFill>
                <a:latin typeface="Georgia" panose="02040502050405020303" pitchFamily="18" charset="0"/>
              </a:rPr>
              <a:t>of</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planets</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and</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the</a:t>
            </a:r>
            <a:r>
              <a:rPr lang="pt-BR" sz="2400" dirty="0">
                <a:solidFill>
                  <a:schemeClr val="bg1"/>
                </a:solidFill>
                <a:latin typeface="Georgia" panose="02040502050405020303" pitchFamily="18" charset="0"/>
              </a:rPr>
              <a:t> stars:</a:t>
            </a:r>
          </a:p>
          <a:p>
            <a:pPr>
              <a:buSzPct val="100000"/>
            </a:pP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cp</a:t>
            </a:r>
            <a:r>
              <a:rPr lang="pt-BR" sz="2400" dirty="0">
                <a:solidFill>
                  <a:schemeClr val="bg1"/>
                </a:solidFill>
                <a:latin typeface="Georgia" panose="02040502050405020303" pitchFamily="18" charset="0"/>
              </a:rPr>
              <a:t> Genesis 1:14-16; </a:t>
            </a:r>
            <a:r>
              <a:rPr lang="pt-BR" sz="2400" dirty="0" err="1">
                <a:solidFill>
                  <a:schemeClr val="bg1"/>
                </a:solidFill>
                <a:latin typeface="Georgia" panose="02040502050405020303" pitchFamily="18" charset="0"/>
              </a:rPr>
              <a:t>Psalm</a:t>
            </a:r>
            <a:r>
              <a:rPr lang="pt-BR" sz="2400" dirty="0">
                <a:solidFill>
                  <a:schemeClr val="bg1"/>
                </a:solidFill>
                <a:latin typeface="Georgia" panose="02040502050405020303" pitchFamily="18" charset="0"/>
              </a:rPr>
              <a:t> 19:1; </a:t>
            </a:r>
            <a:r>
              <a:rPr lang="pt-BR" sz="2400" dirty="0" err="1">
                <a:solidFill>
                  <a:schemeClr val="bg1"/>
                </a:solidFill>
                <a:latin typeface="Georgia" panose="02040502050405020303" pitchFamily="18" charset="0"/>
              </a:rPr>
              <a:t>etc</a:t>
            </a:r>
            <a:endParaRPr lang="pt-BR" sz="2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982889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noFill/>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EE48BA-636B-4E52-A04B-D8AA2EB31BDA}"/>
              </a:ext>
            </a:extLst>
          </p:cNvPr>
          <p:cNvSpPr txBox="1"/>
          <p:nvPr/>
        </p:nvSpPr>
        <p:spPr>
          <a:xfrm>
            <a:off x="-2878" y="927406"/>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The “Heavens”</a:t>
            </a:r>
            <a:endParaRPr lang="en-US" sz="3600" b="1" dirty="0">
              <a:solidFill>
                <a:schemeClr val="bg1"/>
              </a:solidFill>
              <a:latin typeface="Segoe Print" panose="02000600000000000000" pitchFamily="2" charset="0"/>
            </a:endParaRPr>
          </a:p>
        </p:txBody>
      </p:sp>
      <p:sp>
        <p:nvSpPr>
          <p:cNvPr id="13" name="CaixaDeTexto 18">
            <a:extLst>
              <a:ext uri="{FF2B5EF4-FFF2-40B4-BE49-F238E27FC236}">
                <a16:creationId xmlns:a16="http://schemas.microsoft.com/office/drawing/2014/main" id="{F3288260-94E3-4960-868B-1764A8C6A552}"/>
              </a:ext>
            </a:extLst>
          </p:cNvPr>
          <p:cNvSpPr txBox="1"/>
          <p:nvPr/>
        </p:nvSpPr>
        <p:spPr>
          <a:xfrm>
            <a:off x="622577" y="1612510"/>
            <a:ext cx="5208380" cy="461665"/>
          </a:xfrm>
          <a:prstGeom prst="rect">
            <a:avLst/>
          </a:prstGeom>
          <a:noFill/>
        </p:spPr>
        <p:txBody>
          <a:bodyPr wrap="square" rtlCol="0">
            <a:spAutoFit/>
          </a:bodyPr>
          <a:lstStyle/>
          <a:p>
            <a:pPr algn="just"/>
            <a:r>
              <a:rPr lang="pt-BR" sz="2400" dirty="0">
                <a:solidFill>
                  <a:schemeClr val="bg1"/>
                </a:solidFill>
                <a:latin typeface="Georgia" panose="02040502050405020303" pitchFamily="18" charset="0"/>
              </a:rPr>
              <a:t>The </a:t>
            </a:r>
            <a:r>
              <a:rPr lang="pt-BR" sz="2400" dirty="0" err="1">
                <a:solidFill>
                  <a:schemeClr val="bg1"/>
                </a:solidFill>
                <a:latin typeface="Georgia" panose="02040502050405020303" pitchFamily="18" charset="0"/>
              </a:rPr>
              <a:t>Bible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speaks</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of</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three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heavens</a:t>
            </a:r>
            <a:r>
              <a:rPr lang="pt-BR" sz="2400" dirty="0">
                <a:solidFill>
                  <a:schemeClr val="bg1"/>
                </a:solidFill>
                <a:latin typeface="Georgia" panose="02040502050405020303" pitchFamily="18" charset="0"/>
              </a:rPr>
              <a:t>”:</a:t>
            </a:r>
          </a:p>
        </p:txBody>
      </p:sp>
      <p:pic>
        <p:nvPicPr>
          <p:cNvPr id="14" name="Imagem 6">
            <a:extLst>
              <a:ext uri="{FF2B5EF4-FFF2-40B4-BE49-F238E27FC236}">
                <a16:creationId xmlns:a16="http://schemas.microsoft.com/office/drawing/2014/main" id="{C0A2325E-A3FD-4542-B15A-87F2DA80F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93" y="2563072"/>
            <a:ext cx="1945680" cy="1550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CaixaDeTexto 25">
            <a:extLst>
              <a:ext uri="{FF2B5EF4-FFF2-40B4-BE49-F238E27FC236}">
                <a16:creationId xmlns:a16="http://schemas.microsoft.com/office/drawing/2014/main" id="{521AFEB6-E63C-4F0F-B3C9-8C127B56AE1A}"/>
              </a:ext>
            </a:extLst>
          </p:cNvPr>
          <p:cNvSpPr txBox="1"/>
          <p:nvPr/>
        </p:nvSpPr>
        <p:spPr>
          <a:xfrm>
            <a:off x="567813" y="2105070"/>
            <a:ext cx="2307912" cy="400110"/>
          </a:xfrm>
          <a:prstGeom prst="rect">
            <a:avLst/>
          </a:prstGeom>
          <a:noFill/>
        </p:spPr>
        <p:txBody>
          <a:bodyPr wrap="square" rtlCol="0">
            <a:spAutoFit/>
          </a:bodyPr>
          <a:lstStyle/>
          <a:p>
            <a:pPr algn="ctr"/>
            <a:r>
              <a:rPr lang="pt-BR" sz="2000" dirty="0">
                <a:solidFill>
                  <a:schemeClr val="bg1"/>
                </a:solidFill>
                <a:latin typeface="Georgia" panose="02040502050405020303" pitchFamily="18" charset="0"/>
              </a:rPr>
              <a:t>“</a:t>
            </a:r>
            <a:r>
              <a:rPr lang="pt-BR" sz="2000" dirty="0" err="1">
                <a:solidFill>
                  <a:schemeClr val="bg1"/>
                </a:solidFill>
                <a:latin typeface="Georgia" panose="02040502050405020303" pitchFamily="18" charset="0"/>
              </a:rPr>
              <a:t>Heaven</a:t>
            </a:r>
            <a:r>
              <a:rPr lang="pt-BR" sz="2000" dirty="0">
                <a:solidFill>
                  <a:schemeClr val="bg1"/>
                </a:solidFill>
                <a:latin typeface="Georgia" panose="02040502050405020303" pitchFamily="18" charset="0"/>
              </a:rPr>
              <a:t>” [</a:t>
            </a:r>
            <a:r>
              <a:rPr lang="pt-BR" sz="2000" dirty="0" err="1">
                <a:solidFill>
                  <a:schemeClr val="bg1"/>
                </a:solidFill>
                <a:latin typeface="Georgia" panose="02040502050405020303" pitchFamily="18" charset="0"/>
              </a:rPr>
              <a:t>Gn</a:t>
            </a:r>
            <a:r>
              <a:rPr lang="pt-BR" sz="2000" dirty="0">
                <a:solidFill>
                  <a:schemeClr val="bg1"/>
                </a:solidFill>
                <a:latin typeface="Georgia" panose="02040502050405020303" pitchFamily="18" charset="0"/>
              </a:rPr>
              <a:t> 1:6]</a:t>
            </a:r>
          </a:p>
        </p:txBody>
      </p: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pic>
        <p:nvPicPr>
          <p:cNvPr id="18" name="Imagem 10">
            <a:extLst>
              <a:ext uri="{FF2B5EF4-FFF2-40B4-BE49-F238E27FC236}">
                <a16:creationId xmlns:a16="http://schemas.microsoft.com/office/drawing/2014/main" id="{7139F29D-10C9-4F0B-8A3B-629A0C2A3262}"/>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212" y="2560320"/>
            <a:ext cx="1883520" cy="155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aixaDeTexto 16">
            <a:extLst>
              <a:ext uri="{FF2B5EF4-FFF2-40B4-BE49-F238E27FC236}">
                <a16:creationId xmlns:a16="http://schemas.microsoft.com/office/drawing/2014/main" id="{84779D81-09D7-4B14-8541-308821CECC1D}"/>
              </a:ext>
            </a:extLst>
          </p:cNvPr>
          <p:cNvSpPr txBox="1"/>
          <p:nvPr/>
        </p:nvSpPr>
        <p:spPr>
          <a:xfrm>
            <a:off x="3227030" y="2103120"/>
            <a:ext cx="2151315" cy="400110"/>
          </a:xfrm>
          <a:prstGeom prst="rect">
            <a:avLst/>
          </a:prstGeom>
          <a:noFill/>
        </p:spPr>
        <p:txBody>
          <a:bodyPr wrap="square" rtlCol="0">
            <a:spAutoFit/>
          </a:bodyPr>
          <a:lstStyle/>
          <a:p>
            <a:pPr algn="ctr"/>
            <a:r>
              <a:rPr lang="pt-BR" sz="2000" dirty="0">
                <a:solidFill>
                  <a:schemeClr val="bg1"/>
                </a:solidFill>
                <a:latin typeface="Georgia" panose="02040502050405020303" pitchFamily="18" charset="0"/>
              </a:rPr>
              <a:t>The “</a:t>
            </a:r>
            <a:r>
              <a:rPr lang="pt-BR" sz="2000" dirty="0" err="1">
                <a:solidFill>
                  <a:schemeClr val="bg1"/>
                </a:solidFill>
                <a:latin typeface="Georgia" panose="02040502050405020303" pitchFamily="18" charset="0"/>
              </a:rPr>
              <a:t>heavens</a:t>
            </a:r>
            <a:r>
              <a:rPr lang="pt-BR" sz="2000" dirty="0">
                <a:solidFill>
                  <a:schemeClr val="bg1"/>
                </a:solidFill>
                <a:latin typeface="Georgia" panose="02040502050405020303" pitchFamily="18" charset="0"/>
              </a:rPr>
              <a:t>”:</a:t>
            </a:r>
          </a:p>
        </p:txBody>
      </p:sp>
      <p:pic>
        <p:nvPicPr>
          <p:cNvPr id="17" name="Imagem 18">
            <a:extLst>
              <a:ext uri="{FF2B5EF4-FFF2-40B4-BE49-F238E27FC236}">
                <a16:creationId xmlns:a16="http://schemas.microsoft.com/office/drawing/2014/main" id="{D5C047EC-FDC8-4349-AF75-47897FAED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1646" y="2561610"/>
            <a:ext cx="1947600" cy="15542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CaixaDeTexto 19">
            <a:extLst>
              <a:ext uri="{FF2B5EF4-FFF2-40B4-BE49-F238E27FC236}">
                <a16:creationId xmlns:a16="http://schemas.microsoft.com/office/drawing/2014/main" id="{4CECF0B0-575F-4CB0-B437-158F93AF848C}"/>
              </a:ext>
            </a:extLst>
          </p:cNvPr>
          <p:cNvSpPr txBox="1"/>
          <p:nvPr/>
        </p:nvSpPr>
        <p:spPr>
          <a:xfrm>
            <a:off x="5607076" y="1844325"/>
            <a:ext cx="2873412" cy="646331"/>
          </a:xfrm>
          <a:prstGeom prst="rect">
            <a:avLst/>
          </a:prstGeom>
          <a:noFill/>
        </p:spPr>
        <p:txBody>
          <a:bodyPr wrap="square" rtlCol="0">
            <a:spAutoFit/>
          </a:bodyPr>
          <a:lstStyle/>
          <a:p>
            <a:pPr algn="ctr"/>
            <a:r>
              <a:rPr lang="pt-BR" dirty="0">
                <a:solidFill>
                  <a:schemeClr val="bg1"/>
                </a:solidFill>
                <a:latin typeface="Georgia" panose="02040502050405020303" pitchFamily="18" charset="0"/>
              </a:rPr>
              <a:t>The “</a:t>
            </a:r>
            <a:r>
              <a:rPr lang="pt-BR" dirty="0" err="1">
                <a:solidFill>
                  <a:schemeClr val="bg1"/>
                </a:solidFill>
                <a:latin typeface="Georgia" panose="02040502050405020303" pitchFamily="18" charset="0"/>
              </a:rPr>
              <a:t>third</a:t>
            </a:r>
            <a:r>
              <a:rPr lang="pt-BR" dirty="0">
                <a:solidFill>
                  <a:schemeClr val="bg1"/>
                </a:solidFill>
                <a:latin typeface="Georgia" panose="02040502050405020303" pitchFamily="18" charset="0"/>
              </a:rPr>
              <a:t> </a:t>
            </a:r>
            <a:r>
              <a:rPr lang="pt-BR" dirty="0" err="1">
                <a:solidFill>
                  <a:schemeClr val="bg1"/>
                </a:solidFill>
                <a:latin typeface="Georgia" panose="02040502050405020303" pitchFamily="18" charset="0"/>
              </a:rPr>
              <a:t>heaven</a:t>
            </a:r>
            <a:r>
              <a:rPr lang="pt-BR" dirty="0">
                <a:solidFill>
                  <a:schemeClr val="bg1"/>
                </a:solidFill>
                <a:latin typeface="Georgia" panose="02040502050405020303" pitchFamily="18" charset="0"/>
              </a:rPr>
              <a:t>”</a:t>
            </a:r>
          </a:p>
          <a:p>
            <a:pPr algn="ctr"/>
            <a:r>
              <a:rPr lang="pt-BR" dirty="0" err="1">
                <a:solidFill>
                  <a:schemeClr val="bg1"/>
                </a:solidFill>
                <a:latin typeface="Georgia" panose="02040502050405020303" pitchFamily="18" charset="0"/>
              </a:rPr>
              <a:t>or</a:t>
            </a:r>
            <a:r>
              <a:rPr lang="pt-BR" dirty="0">
                <a:solidFill>
                  <a:schemeClr val="bg1"/>
                </a:solidFill>
                <a:latin typeface="Georgia" panose="02040502050405020303" pitchFamily="18" charset="0"/>
              </a:rPr>
              <a:t> “</a:t>
            </a:r>
            <a:r>
              <a:rPr lang="pt-BR" dirty="0" err="1">
                <a:solidFill>
                  <a:schemeClr val="bg1"/>
                </a:solidFill>
                <a:latin typeface="Georgia" panose="02040502050405020303" pitchFamily="18" charset="0"/>
              </a:rPr>
              <a:t>heaven</a:t>
            </a:r>
            <a:r>
              <a:rPr lang="pt-BR" dirty="0">
                <a:solidFill>
                  <a:schemeClr val="bg1"/>
                </a:solidFill>
                <a:latin typeface="Georgia" panose="02040502050405020303" pitchFamily="18" charset="0"/>
              </a:rPr>
              <a:t> </a:t>
            </a:r>
            <a:r>
              <a:rPr lang="pt-BR" dirty="0" err="1">
                <a:solidFill>
                  <a:schemeClr val="bg1"/>
                </a:solidFill>
                <a:latin typeface="Georgia" panose="02040502050405020303" pitchFamily="18" charset="0"/>
              </a:rPr>
              <a:t>of</a:t>
            </a:r>
            <a:r>
              <a:rPr lang="pt-BR" dirty="0">
                <a:solidFill>
                  <a:schemeClr val="bg1"/>
                </a:solidFill>
                <a:latin typeface="Georgia" panose="02040502050405020303" pitchFamily="18" charset="0"/>
              </a:rPr>
              <a:t> </a:t>
            </a:r>
            <a:r>
              <a:rPr lang="pt-BR" dirty="0" err="1">
                <a:solidFill>
                  <a:schemeClr val="bg1"/>
                </a:solidFill>
                <a:latin typeface="Georgia" panose="02040502050405020303" pitchFamily="18" charset="0"/>
              </a:rPr>
              <a:t>heavens</a:t>
            </a:r>
            <a:r>
              <a:rPr lang="pt-BR" dirty="0">
                <a:solidFill>
                  <a:schemeClr val="bg1"/>
                </a:solidFill>
                <a:latin typeface="Georgia" panose="02040502050405020303" pitchFamily="18" charset="0"/>
              </a:rPr>
              <a:t>”:</a:t>
            </a:r>
          </a:p>
        </p:txBody>
      </p:sp>
      <p:sp>
        <p:nvSpPr>
          <p:cNvPr id="26" name="CaixaDeTexto 22">
            <a:extLst>
              <a:ext uri="{FF2B5EF4-FFF2-40B4-BE49-F238E27FC236}">
                <a16:creationId xmlns:a16="http://schemas.microsoft.com/office/drawing/2014/main" id="{7608C133-5FFB-43BB-BA18-3E3D3D442AB3}"/>
              </a:ext>
            </a:extLst>
          </p:cNvPr>
          <p:cNvSpPr txBox="1"/>
          <p:nvPr/>
        </p:nvSpPr>
        <p:spPr>
          <a:xfrm>
            <a:off x="8096297" y="2527415"/>
            <a:ext cx="3764795" cy="1569660"/>
          </a:xfrm>
          <a:prstGeom prst="rect">
            <a:avLst/>
          </a:prstGeom>
          <a:noFill/>
        </p:spPr>
        <p:txBody>
          <a:bodyPr wrap="square" rtlCol="0">
            <a:spAutoFit/>
          </a:bodyPr>
          <a:lstStyle/>
          <a:p>
            <a:pPr>
              <a:buSzPct val="100000"/>
            </a:pP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God’s</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dwelling-place</a:t>
            </a:r>
            <a:r>
              <a:rPr lang="pt-BR" sz="2400" dirty="0">
                <a:solidFill>
                  <a:schemeClr val="bg1"/>
                </a:solidFill>
                <a:latin typeface="Georgia" panose="02040502050405020303" pitchFamily="18" charset="0"/>
              </a:rPr>
              <a:t>”:       </a:t>
            </a:r>
          </a:p>
          <a:p>
            <a:pPr>
              <a:buSzPct val="100000"/>
            </a:pP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see</a:t>
            </a: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Rev</a:t>
            </a:r>
            <a:r>
              <a:rPr lang="pt-BR" sz="2400" dirty="0">
                <a:solidFill>
                  <a:schemeClr val="bg1"/>
                </a:solidFill>
                <a:latin typeface="Georgia" panose="02040502050405020303" pitchFamily="18" charset="0"/>
              </a:rPr>
              <a:t> 4:1; 12:7-9; </a:t>
            </a:r>
            <a:r>
              <a:rPr lang="pt-BR" sz="2400" dirty="0" err="1">
                <a:solidFill>
                  <a:schemeClr val="bg1"/>
                </a:solidFill>
                <a:latin typeface="Georgia" panose="02040502050405020303" pitchFamily="18" charset="0"/>
              </a:rPr>
              <a:t>and</a:t>
            </a:r>
            <a:endParaRPr lang="pt-BR" sz="2400" dirty="0">
              <a:solidFill>
                <a:schemeClr val="bg1"/>
              </a:solidFill>
              <a:latin typeface="Georgia" panose="02040502050405020303" pitchFamily="18" charset="0"/>
            </a:endParaRPr>
          </a:p>
          <a:p>
            <a:pPr>
              <a:buSzPct val="100000"/>
            </a:pPr>
            <a:r>
              <a:rPr lang="pt-BR" sz="2400" dirty="0">
                <a:solidFill>
                  <a:schemeClr val="bg1"/>
                </a:solidFill>
                <a:latin typeface="Georgia" panose="02040502050405020303" pitchFamily="18" charset="0"/>
              </a:rPr>
              <a:t>   </a:t>
            </a:r>
            <a:r>
              <a:rPr lang="pt-BR" sz="2400" dirty="0" err="1">
                <a:solidFill>
                  <a:schemeClr val="bg1"/>
                </a:solidFill>
                <a:latin typeface="Georgia" panose="02040502050405020303" pitchFamily="18" charset="0"/>
              </a:rPr>
              <a:t>cp</a:t>
            </a:r>
            <a:r>
              <a:rPr lang="pt-BR" sz="2400" dirty="0">
                <a:solidFill>
                  <a:schemeClr val="bg1"/>
                </a:solidFill>
                <a:latin typeface="Georgia" panose="02040502050405020303" pitchFamily="18" charset="0"/>
              </a:rPr>
              <a:t> 2 Corinthians 12:2-4;</a:t>
            </a:r>
          </a:p>
          <a:p>
            <a:pPr>
              <a:buSzPct val="100000"/>
            </a:pPr>
            <a:r>
              <a:rPr lang="pt-BR" sz="2400" dirty="0">
                <a:solidFill>
                  <a:schemeClr val="bg1"/>
                </a:solidFill>
                <a:latin typeface="Georgia" panose="02040502050405020303" pitchFamily="18" charset="0"/>
              </a:rPr>
              <a:t>   1 Kings 8:27; </a:t>
            </a:r>
            <a:r>
              <a:rPr lang="pt-BR" sz="2400" dirty="0" err="1">
                <a:solidFill>
                  <a:schemeClr val="bg1"/>
                </a:solidFill>
                <a:latin typeface="Georgia" panose="02040502050405020303" pitchFamily="18" charset="0"/>
              </a:rPr>
              <a:t>Neh</a:t>
            </a:r>
            <a:r>
              <a:rPr lang="pt-BR" sz="2400" dirty="0">
                <a:solidFill>
                  <a:schemeClr val="bg1"/>
                </a:solidFill>
                <a:latin typeface="Georgia" panose="02040502050405020303" pitchFamily="18" charset="0"/>
              </a:rPr>
              <a:t> 9:6   </a:t>
            </a:r>
          </a:p>
        </p:txBody>
      </p:sp>
      <p:sp>
        <p:nvSpPr>
          <p:cNvPr id="27" name="Seta para a esquerda e para a direita 9">
            <a:extLst>
              <a:ext uri="{FF2B5EF4-FFF2-40B4-BE49-F238E27FC236}">
                <a16:creationId xmlns:a16="http://schemas.microsoft.com/office/drawing/2014/main" id="{E861E0A8-A98F-4D58-B84C-E04A20988133}"/>
              </a:ext>
            </a:extLst>
          </p:cNvPr>
          <p:cNvSpPr/>
          <p:nvPr/>
        </p:nvSpPr>
        <p:spPr>
          <a:xfrm>
            <a:off x="1187624" y="2603791"/>
            <a:ext cx="6336704" cy="1458744"/>
          </a:xfrm>
          <a:prstGeom prst="left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i="1" dirty="0" err="1">
                <a:solidFill>
                  <a:srgbClr val="FFFF00"/>
                </a:solidFill>
                <a:latin typeface="Georgia" panose="02040502050405020303" pitchFamily="18" charset="0"/>
              </a:rPr>
              <a:t>All</a:t>
            </a:r>
            <a:r>
              <a:rPr lang="pt-BR" sz="2200" b="1" dirty="0">
                <a:solidFill>
                  <a:srgbClr val="FFFF00"/>
                </a:solidFill>
                <a:latin typeface="Georgia" panose="02040502050405020303" pitchFamily="18" charset="0"/>
              </a:rPr>
              <a:t> </a:t>
            </a:r>
            <a:r>
              <a:rPr lang="pt-BR" sz="2200" b="1" dirty="0" err="1">
                <a:solidFill>
                  <a:srgbClr val="FFFF00"/>
                </a:solidFill>
                <a:latin typeface="Georgia" panose="02040502050405020303" pitchFamily="18" charset="0"/>
              </a:rPr>
              <a:t>of</a:t>
            </a:r>
            <a:r>
              <a:rPr lang="pt-BR" sz="2200" b="1" dirty="0">
                <a:solidFill>
                  <a:srgbClr val="FFFF00"/>
                </a:solidFill>
                <a:latin typeface="Georgia" panose="02040502050405020303" pitchFamily="18" charset="0"/>
              </a:rPr>
              <a:t> </a:t>
            </a:r>
            <a:r>
              <a:rPr lang="pt-BR" sz="2200" b="1" dirty="0" err="1">
                <a:solidFill>
                  <a:srgbClr val="FFFF00"/>
                </a:solidFill>
                <a:latin typeface="Georgia" panose="02040502050405020303" pitchFamily="18" charset="0"/>
              </a:rPr>
              <a:t>the</a:t>
            </a:r>
            <a:r>
              <a:rPr lang="pt-BR" sz="2200" b="1" dirty="0">
                <a:solidFill>
                  <a:srgbClr val="FFFF00"/>
                </a:solidFill>
                <a:latin typeface="Georgia" panose="02040502050405020303" pitchFamily="18" charset="0"/>
              </a:rPr>
              <a:t> </a:t>
            </a:r>
            <a:r>
              <a:rPr lang="pt-BR" sz="2200" b="1" dirty="0" err="1">
                <a:solidFill>
                  <a:srgbClr val="FFFF00"/>
                </a:solidFill>
                <a:latin typeface="Georgia" panose="02040502050405020303" pitchFamily="18" charset="0"/>
              </a:rPr>
              <a:t>heavens</a:t>
            </a:r>
            <a:r>
              <a:rPr lang="pt-BR" sz="2200" b="1" dirty="0">
                <a:solidFill>
                  <a:srgbClr val="FFFF00"/>
                </a:solidFill>
                <a:latin typeface="Georgia" panose="02040502050405020303" pitchFamily="18" charset="0"/>
              </a:rPr>
              <a:t> </a:t>
            </a:r>
            <a:r>
              <a:rPr lang="pt-BR" sz="2200" b="1" dirty="0" err="1">
                <a:solidFill>
                  <a:srgbClr val="FFFF00"/>
                </a:solidFill>
                <a:latin typeface="Georgia" panose="02040502050405020303" pitchFamily="18" charset="0"/>
              </a:rPr>
              <a:t>were</a:t>
            </a:r>
            <a:r>
              <a:rPr lang="pt-BR" sz="2200" b="1" dirty="0">
                <a:solidFill>
                  <a:srgbClr val="FFFF00"/>
                </a:solidFill>
                <a:latin typeface="Georgia" panose="02040502050405020303" pitchFamily="18" charset="0"/>
              </a:rPr>
              <a:t> </a:t>
            </a:r>
            <a:r>
              <a:rPr lang="pt-BR" sz="2200" b="1" dirty="0" err="1">
                <a:solidFill>
                  <a:srgbClr val="FFFF00"/>
                </a:solidFill>
                <a:latin typeface="Georgia" panose="02040502050405020303" pitchFamily="18" charset="0"/>
              </a:rPr>
              <a:t>made</a:t>
            </a:r>
            <a:r>
              <a:rPr lang="pt-BR" sz="2200" b="1" dirty="0">
                <a:solidFill>
                  <a:srgbClr val="FFFF00"/>
                </a:solidFill>
                <a:latin typeface="Georgia" panose="02040502050405020303" pitchFamily="18" charset="0"/>
              </a:rPr>
              <a:t> </a:t>
            </a:r>
            <a:r>
              <a:rPr lang="pt-BR" sz="2200" b="1" dirty="0" err="1">
                <a:solidFill>
                  <a:srgbClr val="FFFF00"/>
                </a:solidFill>
                <a:latin typeface="Georgia" panose="02040502050405020303" pitchFamily="18" charset="0"/>
              </a:rPr>
              <a:t>by</a:t>
            </a:r>
            <a:r>
              <a:rPr lang="pt-BR" sz="2200" b="1" dirty="0">
                <a:solidFill>
                  <a:srgbClr val="FFFF00"/>
                </a:solidFill>
                <a:latin typeface="Georgia" panose="02040502050405020303" pitchFamily="18" charset="0"/>
              </a:rPr>
              <a:t> </a:t>
            </a:r>
            <a:r>
              <a:rPr lang="pt-BR" sz="2200" b="1" dirty="0" err="1">
                <a:solidFill>
                  <a:srgbClr val="FFFF00"/>
                </a:solidFill>
                <a:latin typeface="Georgia" panose="02040502050405020303" pitchFamily="18" charset="0"/>
              </a:rPr>
              <a:t>God</a:t>
            </a:r>
            <a:r>
              <a:rPr lang="pt-BR" sz="2200" b="1" dirty="0">
                <a:solidFill>
                  <a:srgbClr val="FFFF00"/>
                </a:solidFill>
                <a:latin typeface="Georgia" panose="02040502050405020303" pitchFamily="18" charset="0"/>
              </a:rPr>
              <a:t>: </a:t>
            </a:r>
          </a:p>
          <a:p>
            <a:pPr algn="ctr"/>
            <a:r>
              <a:rPr lang="pt-BR" sz="2200" b="1" dirty="0" err="1">
                <a:solidFill>
                  <a:srgbClr val="FFFF00"/>
                </a:solidFill>
                <a:latin typeface="Georgia" panose="02040502050405020303" pitchFamily="18" charset="0"/>
              </a:rPr>
              <a:t>Deuteronomy</a:t>
            </a:r>
            <a:r>
              <a:rPr lang="pt-BR" sz="2200" b="1" dirty="0">
                <a:solidFill>
                  <a:srgbClr val="FFFF00"/>
                </a:solidFill>
                <a:latin typeface="Georgia" panose="02040502050405020303" pitchFamily="18" charset="0"/>
              </a:rPr>
              <a:t> 10:14</a:t>
            </a:r>
          </a:p>
        </p:txBody>
      </p:sp>
    </p:spTree>
    <p:extLst>
      <p:ext uri="{BB962C8B-B14F-4D97-AF65-F5344CB8AC3E}">
        <p14:creationId xmlns:p14="http://schemas.microsoft.com/office/powerpoint/2010/main" val="3215519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outVertical)">
                                      <p:cBhvr>
                                        <p:cTn id="2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A01F504-8B38-4EF9-BA97-5F54AC2C5456}"/>
              </a:ext>
            </a:extLst>
          </p:cNvPr>
          <p:cNvSpPr txBox="1"/>
          <p:nvPr/>
        </p:nvSpPr>
        <p:spPr>
          <a:xfrm>
            <a:off x="669468" y="2654414"/>
            <a:ext cx="11370365" cy="461665"/>
          </a:xfrm>
          <a:prstGeom prst="rect">
            <a:avLst/>
          </a:prstGeom>
          <a:noFill/>
        </p:spPr>
        <p:txBody>
          <a:bodyPr wrap="square" rtlCol="0">
            <a:spAutoFit/>
          </a:bodyPr>
          <a:lstStyle/>
          <a:p>
            <a:r>
              <a:rPr lang="en-US" sz="2400" b="1" dirty="0">
                <a:latin typeface="Georgia" panose="0204050205040502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this firmament would “divide the waters from the waters” [v6]</a:t>
            </a:r>
            <a:endParaRPr lang="en-US" sz="2400" dirty="0">
              <a:latin typeface="Sylfaen" panose="010A0502050306030303" pitchFamily="18" charset="0"/>
            </a:endParaRPr>
          </a:p>
        </p:txBody>
      </p:sp>
      <p:sp>
        <p:nvSpPr>
          <p:cNvPr id="30" name="TextBox 29">
            <a:extLst>
              <a:ext uri="{FF2B5EF4-FFF2-40B4-BE49-F238E27FC236}">
                <a16:creationId xmlns:a16="http://schemas.microsoft.com/office/drawing/2014/main" id="{E05373AA-B2F4-4110-A3B0-4BAD7BA5E371}"/>
              </a:ext>
            </a:extLst>
          </p:cNvPr>
          <p:cNvSpPr txBox="1"/>
          <p:nvPr/>
        </p:nvSpPr>
        <p:spPr>
          <a:xfrm>
            <a:off x="680109" y="2979344"/>
            <a:ext cx="11356848" cy="461665"/>
          </a:xfrm>
          <a:prstGeom prst="rect">
            <a:avLst/>
          </a:prstGeom>
          <a:noFill/>
        </p:spPr>
        <p:txBody>
          <a:bodyPr wrap="square" rtlCol="0">
            <a:spAutoFit/>
          </a:bodyPr>
          <a:lstStyle/>
          <a:p>
            <a:r>
              <a:rPr lang="en-US" sz="2400" b="1" dirty="0">
                <a:latin typeface="Georgia" panose="0204050205040502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a division of waters “</a:t>
            </a:r>
            <a:r>
              <a:rPr lang="en-US" sz="2400" b="1" dirty="0">
                <a:latin typeface="Sylfaen" panose="010A0502050306030303" pitchFamily="18" charset="0"/>
                <a:sym typeface="Wingdings" panose="05000000000000000000" pitchFamily="2" charset="2"/>
              </a:rPr>
              <a:t>under</a:t>
            </a:r>
            <a:r>
              <a:rPr lang="en-US" sz="2400" dirty="0">
                <a:latin typeface="Sylfaen" panose="010A0502050306030303" pitchFamily="18" charset="0"/>
                <a:sym typeface="Wingdings" panose="05000000000000000000" pitchFamily="2" charset="2"/>
              </a:rPr>
              <a:t> the firmament” from waters “</a:t>
            </a:r>
            <a:r>
              <a:rPr lang="en-US" sz="2400" b="1" dirty="0">
                <a:latin typeface="Sylfaen" panose="010A0502050306030303" pitchFamily="18" charset="0"/>
                <a:sym typeface="Wingdings" panose="05000000000000000000" pitchFamily="2" charset="2"/>
              </a:rPr>
              <a:t>above</a:t>
            </a:r>
            <a:r>
              <a:rPr lang="en-US" sz="2400" dirty="0">
                <a:latin typeface="Sylfaen" panose="010A0502050306030303" pitchFamily="18" charset="0"/>
                <a:sym typeface="Wingdings" panose="05000000000000000000" pitchFamily="2" charset="2"/>
              </a:rPr>
              <a:t> the firmament” [v7]</a:t>
            </a:r>
            <a:endParaRPr lang="en-US" sz="2400" dirty="0">
              <a:latin typeface="Sylfaen" panose="010A0502050306030303" pitchFamily="18" charset="0"/>
            </a:endParaRPr>
          </a:p>
        </p:txBody>
      </p:sp>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latin typeface="Segoe Print" panose="02000600000000000000" pitchFamily="2" charset="0"/>
              </a:rPr>
              <a:t>The Nature of God</a:t>
            </a:r>
            <a:endParaRPr lang="en-US" sz="6000" dirty="0">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noFill/>
        </p:spPr>
        <p:txBody>
          <a:bodyPr wrap="square" rtlCol="0">
            <a:spAutoFit/>
          </a:bodyPr>
          <a:lstStyle/>
          <a:p>
            <a:pPr algn="ctr"/>
            <a:r>
              <a:rPr lang="en-US" sz="4000" b="1" dirty="0">
                <a:latin typeface="Segoe Print" panose="02000600000000000000" pitchFamily="2" charset="0"/>
              </a:rPr>
              <a:t>Genesis 1</a:t>
            </a:r>
            <a:endParaRPr lang="en-US" sz="4000" dirty="0">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tx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09DECC-EB73-4B40-9BA9-B0523A0BBBEA}"/>
              </a:ext>
            </a:extLst>
          </p:cNvPr>
          <p:cNvSpPr txBox="1"/>
          <p:nvPr/>
        </p:nvSpPr>
        <p:spPr>
          <a:xfrm>
            <a:off x="212035" y="886472"/>
            <a:ext cx="5883965" cy="646331"/>
          </a:xfrm>
          <a:prstGeom prst="rect">
            <a:avLst/>
          </a:prstGeom>
          <a:noFill/>
        </p:spPr>
        <p:txBody>
          <a:bodyPr wrap="square" rtlCol="0">
            <a:spAutoFit/>
          </a:bodyPr>
          <a:lstStyle/>
          <a:p>
            <a:r>
              <a:rPr lang="en-US" sz="3600" b="1" u="sng" dirty="0">
                <a:latin typeface="Sylfaen" panose="010A0502050306030303" pitchFamily="18" charset="0"/>
              </a:rPr>
              <a:t>Genesis 1:6-13</a:t>
            </a:r>
          </a:p>
        </p:txBody>
      </p:sp>
      <p:sp>
        <p:nvSpPr>
          <p:cNvPr id="24" name="TextBox 23">
            <a:extLst>
              <a:ext uri="{FF2B5EF4-FFF2-40B4-BE49-F238E27FC236}">
                <a16:creationId xmlns:a16="http://schemas.microsoft.com/office/drawing/2014/main" id="{AF85D080-527A-4E65-8815-EBAC06D6674E}"/>
              </a:ext>
            </a:extLst>
          </p:cNvPr>
          <p:cNvSpPr txBox="1"/>
          <p:nvPr/>
        </p:nvSpPr>
        <p:spPr>
          <a:xfrm>
            <a:off x="205411" y="1409929"/>
            <a:ext cx="11370365" cy="584775"/>
          </a:xfrm>
          <a:prstGeom prst="rect">
            <a:avLst/>
          </a:prstGeom>
          <a:noFill/>
        </p:spPr>
        <p:txBody>
          <a:bodyPr wrap="square" rtlCol="0">
            <a:spAutoFit/>
          </a:bodyPr>
          <a:lstStyle/>
          <a:p>
            <a:r>
              <a:rPr lang="en-US" sz="3200" dirty="0">
                <a:latin typeface="Sylfaen" panose="010A0502050306030303" pitchFamily="18" charset="0"/>
              </a:rPr>
              <a:t>“Let there be a firmament…” [v6]</a:t>
            </a:r>
          </a:p>
        </p:txBody>
      </p:sp>
      <p:sp>
        <p:nvSpPr>
          <p:cNvPr id="26" name="TextBox 25">
            <a:extLst>
              <a:ext uri="{FF2B5EF4-FFF2-40B4-BE49-F238E27FC236}">
                <a16:creationId xmlns:a16="http://schemas.microsoft.com/office/drawing/2014/main" id="{04DB6C4F-3504-4E92-896E-E6DB019F576B}"/>
              </a:ext>
            </a:extLst>
          </p:cNvPr>
          <p:cNvSpPr txBox="1"/>
          <p:nvPr/>
        </p:nvSpPr>
        <p:spPr>
          <a:xfrm>
            <a:off x="210312" y="1906881"/>
            <a:ext cx="11370365" cy="523220"/>
          </a:xfrm>
          <a:prstGeom prst="rect">
            <a:avLst/>
          </a:prstGeom>
          <a:noFill/>
        </p:spPr>
        <p:txBody>
          <a:bodyPr wrap="square" rtlCol="0">
            <a:spAutoFit/>
          </a:bodyPr>
          <a:lstStyle/>
          <a:p>
            <a:r>
              <a:rPr lang="en-US" sz="2800" dirty="0">
                <a:latin typeface="Sylfaen" panose="010A0502050306030303" pitchFamily="18" charset="0"/>
                <a:sym typeface="Wingdings" panose="05000000000000000000" pitchFamily="2" charset="2"/>
              </a:rPr>
              <a:t> </a:t>
            </a:r>
            <a:r>
              <a:rPr lang="en-US" sz="2800" dirty="0">
                <a:latin typeface="Sylfaen" panose="010A0502050306030303" pitchFamily="18" charset="0"/>
              </a:rPr>
              <a:t>God speaks, God “divides”, and God names again</a:t>
            </a:r>
          </a:p>
        </p:txBody>
      </p:sp>
      <p:sp>
        <p:nvSpPr>
          <p:cNvPr id="27" name="TextBox 26">
            <a:extLst>
              <a:ext uri="{FF2B5EF4-FFF2-40B4-BE49-F238E27FC236}">
                <a16:creationId xmlns:a16="http://schemas.microsoft.com/office/drawing/2014/main" id="{14D2D03F-AAD1-4F7F-B9E0-B0ACD1539CDA}"/>
              </a:ext>
            </a:extLst>
          </p:cNvPr>
          <p:cNvSpPr txBox="1"/>
          <p:nvPr/>
        </p:nvSpPr>
        <p:spPr>
          <a:xfrm>
            <a:off x="448977" y="2300823"/>
            <a:ext cx="11370365" cy="461665"/>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“...God called the firmament </a:t>
            </a:r>
            <a:r>
              <a:rPr lang="en-US" sz="2400" b="1" dirty="0">
                <a:latin typeface="Sylfaen" panose="010A0502050306030303" pitchFamily="18" charset="0"/>
                <a:sym typeface="Wingdings" panose="05000000000000000000" pitchFamily="2" charset="2"/>
              </a:rPr>
              <a:t>Heaven</a:t>
            </a:r>
            <a:r>
              <a:rPr lang="en-US" sz="2400" dirty="0">
                <a:latin typeface="Sylfaen" panose="010A0502050306030303" pitchFamily="18" charset="0"/>
                <a:sym typeface="Wingdings" panose="05000000000000000000" pitchFamily="2" charset="2"/>
              </a:rPr>
              <a:t>” [v8] </a:t>
            </a:r>
            <a:endParaRPr lang="en-US" sz="2400" dirty="0">
              <a:latin typeface="Sylfaen" panose="010A0502050306030303" pitchFamily="18" charset="0"/>
            </a:endParaRPr>
          </a:p>
        </p:txBody>
      </p:sp>
      <p:sp>
        <p:nvSpPr>
          <p:cNvPr id="36" name="TextBox 35">
            <a:extLst>
              <a:ext uri="{FF2B5EF4-FFF2-40B4-BE49-F238E27FC236}">
                <a16:creationId xmlns:a16="http://schemas.microsoft.com/office/drawing/2014/main" id="{14934E48-4DA5-4FF9-91C1-33E70EA4141A}"/>
              </a:ext>
            </a:extLst>
          </p:cNvPr>
          <p:cNvSpPr txBox="1"/>
          <p:nvPr/>
        </p:nvSpPr>
        <p:spPr>
          <a:xfrm>
            <a:off x="887898" y="3338309"/>
            <a:ext cx="10882184" cy="769441"/>
          </a:xfrm>
          <a:prstGeom prst="rect">
            <a:avLst/>
          </a:prstGeom>
          <a:noFill/>
        </p:spPr>
        <p:txBody>
          <a:bodyPr wrap="square" rtlCol="0">
            <a:spAutoFit/>
          </a:bodyPr>
          <a:lstStyle/>
          <a:p>
            <a:r>
              <a:rPr lang="en-US" sz="2200" b="1" dirty="0">
                <a:latin typeface="Georgia" panose="02040502050405020303" pitchFamily="18" charset="0"/>
                <a:sym typeface="Wingdings" panose="05000000000000000000" pitchFamily="2" charset="2"/>
              </a:rPr>
              <a:t>-</a:t>
            </a:r>
            <a:r>
              <a:rPr lang="en-US" sz="2200" dirty="0">
                <a:latin typeface="Sylfaen" panose="010A0502050306030303" pitchFamily="18" charset="0"/>
                <a:sym typeface="Wingdings" panose="05000000000000000000" pitchFamily="2" charset="2"/>
              </a:rPr>
              <a:t> this is the creation of the water cycle, an atmosphere; a covering layer of clouds separated</a:t>
            </a:r>
          </a:p>
          <a:p>
            <a:r>
              <a:rPr lang="en-US" sz="2200" dirty="0">
                <a:latin typeface="Sylfaen" panose="010A0502050306030303" pitchFamily="18" charset="0"/>
                <a:sym typeface="Wingdings" panose="05000000000000000000" pitchFamily="2" charset="2"/>
              </a:rPr>
              <a:t>  from an enormous ocean by means of </a:t>
            </a:r>
            <a:r>
              <a:rPr lang="en-US" sz="2200" b="1" i="1" dirty="0">
                <a:latin typeface="Sylfaen" panose="010A0502050306030303" pitchFamily="18" charset="0"/>
                <a:sym typeface="Wingdings" panose="05000000000000000000" pitchFamily="2" charset="2"/>
              </a:rPr>
              <a:t>the sky </a:t>
            </a:r>
            <a:r>
              <a:rPr lang="en-US" sz="1200" b="1" i="1" dirty="0">
                <a:latin typeface="Sylfaen" panose="010A0502050306030303" pitchFamily="18" charset="0"/>
                <a:sym typeface="Wingdings" panose="05000000000000000000" pitchFamily="2" charset="2"/>
              </a:rPr>
              <a:t> </a:t>
            </a:r>
            <a:r>
              <a:rPr lang="en-US" sz="2200" dirty="0">
                <a:latin typeface="Sylfaen" panose="010A0502050306030303" pitchFamily="18" charset="0"/>
                <a:sym typeface="Wingdings" panose="05000000000000000000" pitchFamily="2" charset="2"/>
              </a:rPr>
              <a:t>[</a:t>
            </a:r>
            <a:r>
              <a:rPr lang="en-US" sz="2200" dirty="0" err="1">
                <a:latin typeface="Sylfaen" panose="010A0502050306030303" pitchFamily="18" charset="0"/>
                <a:sym typeface="Wingdings" panose="05000000000000000000" pitchFamily="2" charset="2"/>
              </a:rPr>
              <a:t>cp</a:t>
            </a:r>
            <a:r>
              <a:rPr lang="en-US" sz="2200" dirty="0">
                <a:latin typeface="Sylfaen" panose="010A0502050306030303" pitchFamily="18" charset="0"/>
                <a:sym typeface="Wingdings" panose="05000000000000000000" pitchFamily="2" charset="2"/>
              </a:rPr>
              <a:t> 2 Peter 3:5-7]</a:t>
            </a:r>
            <a:endParaRPr lang="en-US" sz="2200" dirty="0">
              <a:latin typeface="Sylfaen" panose="010A0502050306030303" pitchFamily="18" charset="0"/>
            </a:endParaRPr>
          </a:p>
        </p:txBody>
      </p:sp>
      <p:pic>
        <p:nvPicPr>
          <p:cNvPr id="6" name="Picture 5">
            <a:extLst>
              <a:ext uri="{FF2B5EF4-FFF2-40B4-BE49-F238E27FC236}">
                <a16:creationId xmlns:a16="http://schemas.microsoft.com/office/drawing/2014/main" id="{82BDA742-CF4A-44A0-BF91-9972ACDD8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462" y="4513542"/>
            <a:ext cx="2012678" cy="1495406"/>
          </a:xfrm>
          <a:prstGeom prst="rect">
            <a:avLst/>
          </a:prstGeom>
        </p:spPr>
      </p:pic>
      <p:pic>
        <p:nvPicPr>
          <p:cNvPr id="3" name="Picture 2">
            <a:extLst>
              <a:ext uri="{FF2B5EF4-FFF2-40B4-BE49-F238E27FC236}">
                <a16:creationId xmlns:a16="http://schemas.microsoft.com/office/drawing/2014/main" id="{6A4B8D11-8A21-4E60-A3DD-9B36758C3A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4242">
            <a:off x="3318202" y="4044854"/>
            <a:ext cx="2116440" cy="803314"/>
          </a:xfrm>
          <a:prstGeom prst="rect">
            <a:avLst/>
          </a:prstGeom>
        </p:spPr>
      </p:pic>
      <p:sp>
        <p:nvSpPr>
          <p:cNvPr id="55" name="CaixaDeTexto 23">
            <a:extLst>
              <a:ext uri="{FF2B5EF4-FFF2-40B4-BE49-F238E27FC236}">
                <a16:creationId xmlns:a16="http://schemas.microsoft.com/office/drawing/2014/main" id="{EAC0DD9A-E02F-4630-B992-3C38D4105074}"/>
              </a:ext>
            </a:extLst>
          </p:cNvPr>
          <p:cNvSpPr txBox="1"/>
          <p:nvPr/>
        </p:nvSpPr>
        <p:spPr>
          <a:xfrm>
            <a:off x="5310969" y="4341645"/>
            <a:ext cx="4626665" cy="461665"/>
          </a:xfrm>
          <a:prstGeom prst="rect">
            <a:avLst/>
          </a:prstGeom>
          <a:noFill/>
        </p:spPr>
        <p:txBody>
          <a:bodyPr wrap="square" rtlCol="0">
            <a:spAutoFit/>
          </a:bodyPr>
          <a:lstStyle/>
          <a:p>
            <a:pPr algn="ctr"/>
            <a:r>
              <a:rPr lang="pt-BR" sz="2400" dirty="0">
                <a:latin typeface="Georgia" panose="02040502050405020303" pitchFamily="18" charset="0"/>
              </a:rPr>
              <a:t>“waters...above the firmament”</a:t>
            </a:r>
          </a:p>
        </p:txBody>
      </p:sp>
      <p:sp>
        <p:nvSpPr>
          <p:cNvPr id="56" name="CaixaDeTexto 24">
            <a:extLst>
              <a:ext uri="{FF2B5EF4-FFF2-40B4-BE49-F238E27FC236}">
                <a16:creationId xmlns:a16="http://schemas.microsoft.com/office/drawing/2014/main" id="{386A5D3F-71AC-4A61-8927-43FB28F8B960}"/>
              </a:ext>
            </a:extLst>
          </p:cNvPr>
          <p:cNvSpPr txBox="1"/>
          <p:nvPr/>
        </p:nvSpPr>
        <p:spPr>
          <a:xfrm>
            <a:off x="5326807" y="5615571"/>
            <a:ext cx="4626665" cy="461665"/>
          </a:xfrm>
          <a:prstGeom prst="rect">
            <a:avLst/>
          </a:prstGeom>
          <a:noFill/>
        </p:spPr>
        <p:txBody>
          <a:bodyPr wrap="square" rtlCol="0">
            <a:spAutoFit/>
          </a:bodyPr>
          <a:lstStyle/>
          <a:p>
            <a:pPr algn="ctr"/>
            <a:r>
              <a:rPr lang="pt-BR" sz="2400" dirty="0">
                <a:latin typeface="Georgia" panose="02040502050405020303" pitchFamily="18" charset="0"/>
              </a:rPr>
              <a:t>“waters...under the firmament”</a:t>
            </a:r>
          </a:p>
        </p:txBody>
      </p:sp>
      <p:sp>
        <p:nvSpPr>
          <p:cNvPr id="9" name="TextBox 8">
            <a:extLst>
              <a:ext uri="{FF2B5EF4-FFF2-40B4-BE49-F238E27FC236}">
                <a16:creationId xmlns:a16="http://schemas.microsoft.com/office/drawing/2014/main" id="{0A89525A-454D-4665-BD30-2FF9204B6186}"/>
              </a:ext>
            </a:extLst>
          </p:cNvPr>
          <p:cNvSpPr txBox="1"/>
          <p:nvPr/>
        </p:nvSpPr>
        <p:spPr>
          <a:xfrm>
            <a:off x="5917723" y="4917179"/>
            <a:ext cx="4626665" cy="461665"/>
          </a:xfrm>
          <a:prstGeom prst="rect">
            <a:avLst/>
          </a:prstGeom>
          <a:noFill/>
        </p:spPr>
        <p:txBody>
          <a:bodyPr wrap="square" rtlCol="0">
            <a:spAutoFit/>
          </a:bodyPr>
          <a:lstStyle/>
          <a:p>
            <a:r>
              <a:rPr lang="en-US" sz="2400" dirty="0">
                <a:latin typeface="Georgia" panose="02040502050405020303" pitchFamily="18" charset="0"/>
              </a:rPr>
              <a:t>“Heaven” = </a:t>
            </a:r>
            <a:r>
              <a:rPr lang="en-US" sz="2400" i="1" dirty="0">
                <a:latin typeface="Georgia" panose="02040502050405020303" pitchFamily="18" charset="0"/>
              </a:rPr>
              <a:t>sky</a:t>
            </a:r>
            <a:r>
              <a:rPr lang="en-US" sz="2400" dirty="0">
                <a:latin typeface="Georgia" panose="02040502050405020303" pitchFamily="18" charset="0"/>
              </a:rPr>
              <a:t>, </a:t>
            </a:r>
            <a:r>
              <a:rPr lang="en-US" sz="2400" i="1" dirty="0">
                <a:latin typeface="Georgia" panose="02040502050405020303" pitchFamily="18" charset="0"/>
              </a:rPr>
              <a:t>atmosphere</a:t>
            </a:r>
          </a:p>
        </p:txBody>
      </p:sp>
      <p:sp>
        <p:nvSpPr>
          <p:cNvPr id="10" name="Arrow: Left 9">
            <a:extLst>
              <a:ext uri="{FF2B5EF4-FFF2-40B4-BE49-F238E27FC236}">
                <a16:creationId xmlns:a16="http://schemas.microsoft.com/office/drawing/2014/main" id="{15B47E8E-C4BF-477E-9AD9-A43DCA9D543E}"/>
              </a:ext>
            </a:extLst>
          </p:cNvPr>
          <p:cNvSpPr/>
          <p:nvPr/>
        </p:nvSpPr>
        <p:spPr>
          <a:xfrm rot="474160">
            <a:off x="4779037" y="4968814"/>
            <a:ext cx="1104181" cy="2353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9333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500"/>
                                        <p:tgtEl>
                                          <p:spTgt spid="56"/>
                                        </p:tgtEl>
                                      </p:cBhvr>
                                    </p:animEffect>
                                    <p:anim calcmode="lin" valueType="num">
                                      <p:cBhvr>
                                        <p:cTn id="21" dur="1500" fill="hold"/>
                                        <p:tgtEl>
                                          <p:spTgt spid="56"/>
                                        </p:tgtEl>
                                        <p:attrNameLst>
                                          <p:attrName>ppt_x</p:attrName>
                                        </p:attrNameLst>
                                      </p:cBhvr>
                                      <p:tavLst>
                                        <p:tav tm="0">
                                          <p:val>
                                            <p:strVal val="#ppt_x"/>
                                          </p:val>
                                        </p:tav>
                                        <p:tav tm="100000">
                                          <p:val>
                                            <p:strVal val="#ppt_x"/>
                                          </p:val>
                                        </p:tav>
                                      </p:tavLst>
                                    </p:anim>
                                    <p:anim calcmode="lin" valueType="num">
                                      <p:cBhvr>
                                        <p:cTn id="22" dur="15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0"/>
                                        <p:tgtEl>
                                          <p:spTgt spid="6"/>
                                        </p:tgtEl>
                                      </p:cBhvr>
                                    </p:animEffect>
                                    <p:anim calcmode="lin" valueType="num">
                                      <p:cBhvr>
                                        <p:cTn id="26" dur="1500" fill="hold"/>
                                        <p:tgtEl>
                                          <p:spTgt spid="6"/>
                                        </p:tgtEl>
                                        <p:attrNameLst>
                                          <p:attrName>ppt_x</p:attrName>
                                        </p:attrNameLst>
                                      </p:cBhvr>
                                      <p:tavLst>
                                        <p:tav tm="0">
                                          <p:val>
                                            <p:strVal val="#ppt_x"/>
                                          </p:val>
                                        </p:tav>
                                        <p:tav tm="100000">
                                          <p:val>
                                            <p:strVal val="#ppt_x"/>
                                          </p:val>
                                        </p:tav>
                                      </p:tavLst>
                                    </p:anim>
                                    <p:anim calcmode="lin" valueType="num">
                                      <p:cBhvr>
                                        <p:cTn id="27" dur="1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500"/>
                                        <p:tgtEl>
                                          <p:spTgt spid="55"/>
                                        </p:tgtEl>
                                      </p:cBhvr>
                                    </p:animEffect>
                                    <p:anim calcmode="lin" valueType="num">
                                      <p:cBhvr>
                                        <p:cTn id="32" dur="1500" fill="hold"/>
                                        <p:tgtEl>
                                          <p:spTgt spid="55"/>
                                        </p:tgtEl>
                                        <p:attrNameLst>
                                          <p:attrName>ppt_x</p:attrName>
                                        </p:attrNameLst>
                                      </p:cBhvr>
                                      <p:tavLst>
                                        <p:tav tm="0">
                                          <p:val>
                                            <p:strVal val="#ppt_x"/>
                                          </p:val>
                                        </p:tav>
                                        <p:tav tm="100000">
                                          <p:val>
                                            <p:strVal val="#ppt_x"/>
                                          </p:val>
                                        </p:tav>
                                      </p:tavLst>
                                    </p:anim>
                                    <p:anim calcmode="lin" valueType="num">
                                      <p:cBhvr>
                                        <p:cTn id="33" dur="1500" fill="hold"/>
                                        <p:tgtEl>
                                          <p:spTgt spid="5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500"/>
                                        <p:tgtEl>
                                          <p:spTgt spid="3"/>
                                        </p:tgtEl>
                                      </p:cBhvr>
                                    </p:animEffect>
                                    <p:anim calcmode="lin" valueType="num">
                                      <p:cBhvr>
                                        <p:cTn id="37" dur="1500" fill="hold"/>
                                        <p:tgtEl>
                                          <p:spTgt spid="3"/>
                                        </p:tgtEl>
                                        <p:attrNameLst>
                                          <p:attrName>ppt_x</p:attrName>
                                        </p:attrNameLst>
                                      </p:cBhvr>
                                      <p:tavLst>
                                        <p:tav tm="0">
                                          <p:val>
                                            <p:strVal val="#ppt_x"/>
                                          </p:val>
                                        </p:tav>
                                        <p:tav tm="100000">
                                          <p:val>
                                            <p:strVal val="#ppt_x"/>
                                          </p:val>
                                        </p:tav>
                                      </p:tavLst>
                                    </p:anim>
                                    <p:anim calcmode="lin" valueType="num">
                                      <p:cBhvr>
                                        <p:cTn id="38" dur="1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6" grpId="0"/>
      <p:bldP spid="55" grpId="0"/>
      <p:bldP spid="56"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BFF1D3CC-87AD-481C-8CEC-F84C6BB7D2A2}"/>
              </a:ext>
            </a:extLst>
          </p:cNvPr>
          <p:cNvSpPr txBox="1"/>
          <p:nvPr/>
        </p:nvSpPr>
        <p:spPr>
          <a:xfrm>
            <a:off x="4948159" y="3189247"/>
            <a:ext cx="4993559" cy="1200329"/>
          </a:xfrm>
          <a:prstGeom prst="rect">
            <a:avLst/>
          </a:prstGeom>
          <a:noFill/>
        </p:spPr>
        <p:txBody>
          <a:bodyPr wrap="square" rtlCol="0">
            <a:spAutoFit/>
          </a:bodyPr>
          <a:lstStyle/>
          <a:p>
            <a:r>
              <a:rPr lang="en-US" sz="2400" b="1" dirty="0">
                <a:latin typeface="Georgia" panose="0204050205040502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the language here does not exclude       </a:t>
            </a:r>
          </a:p>
          <a:p>
            <a:r>
              <a:rPr lang="en-US" sz="2400" dirty="0">
                <a:latin typeface="Sylfaen" panose="010A0502050306030303" pitchFamily="18" charset="0"/>
                <a:sym typeface="Wingdings" panose="05000000000000000000" pitchFamily="2" charset="2"/>
              </a:rPr>
              <a:t>   the possibility of an original super-      </a:t>
            </a:r>
          </a:p>
          <a:p>
            <a:r>
              <a:rPr lang="en-US" sz="2400" dirty="0">
                <a:latin typeface="Sylfaen" panose="010A0502050306030303" pitchFamily="18" charset="0"/>
                <a:sym typeface="Wingdings" panose="05000000000000000000" pitchFamily="2" charset="2"/>
              </a:rPr>
              <a:t>   continent (“Pangaea”; et al)</a:t>
            </a:r>
            <a:endParaRPr lang="en-US" sz="2400" dirty="0">
              <a:latin typeface="Sylfaen" panose="010A0502050306030303" pitchFamily="18" charset="0"/>
            </a:endParaRPr>
          </a:p>
        </p:txBody>
      </p:sp>
      <p:pic>
        <p:nvPicPr>
          <p:cNvPr id="5" name="Picture 4">
            <a:extLst>
              <a:ext uri="{FF2B5EF4-FFF2-40B4-BE49-F238E27FC236}">
                <a16:creationId xmlns:a16="http://schemas.microsoft.com/office/drawing/2014/main" id="{B0798075-1D0E-4C2B-A2B9-019F23B40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224" y="3603056"/>
            <a:ext cx="6092113" cy="2667619"/>
          </a:xfrm>
          <a:prstGeom prst="rect">
            <a:avLst/>
          </a:prstGeom>
        </p:spPr>
      </p:pic>
      <p:pic>
        <p:nvPicPr>
          <p:cNvPr id="28" name="Imagem 13">
            <a:extLst>
              <a:ext uri="{FF2B5EF4-FFF2-40B4-BE49-F238E27FC236}">
                <a16:creationId xmlns:a16="http://schemas.microsoft.com/office/drawing/2014/main" id="{46932316-B5C8-4805-857D-D464AF84B2D6}"/>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244984" y="4995321"/>
            <a:ext cx="9505056" cy="1087735"/>
          </a:xfrm>
          <a:prstGeom prst="rect">
            <a:avLst/>
          </a:prstGeom>
        </p:spPr>
      </p:pic>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latin typeface="Segoe Print" panose="02000600000000000000" pitchFamily="2" charset="0"/>
              </a:rPr>
              <a:t>The Nature of God</a:t>
            </a:r>
            <a:endParaRPr lang="en-US" sz="6000" dirty="0">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noFill/>
        </p:spPr>
        <p:txBody>
          <a:bodyPr wrap="square" rtlCol="0">
            <a:spAutoFit/>
          </a:bodyPr>
          <a:lstStyle/>
          <a:p>
            <a:pPr algn="ctr"/>
            <a:r>
              <a:rPr lang="en-US" sz="4000" b="1" dirty="0">
                <a:latin typeface="Segoe Print" panose="02000600000000000000" pitchFamily="2" charset="0"/>
              </a:rPr>
              <a:t>Genesis 1</a:t>
            </a:r>
            <a:endParaRPr lang="en-US" sz="4000" dirty="0">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tx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09DECC-EB73-4B40-9BA9-B0523A0BBBEA}"/>
              </a:ext>
            </a:extLst>
          </p:cNvPr>
          <p:cNvSpPr txBox="1"/>
          <p:nvPr/>
        </p:nvSpPr>
        <p:spPr>
          <a:xfrm>
            <a:off x="212035" y="886472"/>
            <a:ext cx="5883965" cy="646331"/>
          </a:xfrm>
          <a:prstGeom prst="rect">
            <a:avLst/>
          </a:prstGeom>
          <a:noFill/>
        </p:spPr>
        <p:txBody>
          <a:bodyPr wrap="square" rtlCol="0">
            <a:spAutoFit/>
          </a:bodyPr>
          <a:lstStyle/>
          <a:p>
            <a:r>
              <a:rPr lang="en-US" sz="3600" b="1" u="sng" dirty="0">
                <a:latin typeface="Sylfaen" panose="010A0502050306030303" pitchFamily="18" charset="0"/>
              </a:rPr>
              <a:t>Genesis 1:6-13</a:t>
            </a:r>
          </a:p>
        </p:txBody>
      </p:sp>
      <p:sp>
        <p:nvSpPr>
          <p:cNvPr id="24" name="TextBox 23">
            <a:extLst>
              <a:ext uri="{FF2B5EF4-FFF2-40B4-BE49-F238E27FC236}">
                <a16:creationId xmlns:a16="http://schemas.microsoft.com/office/drawing/2014/main" id="{AF85D080-527A-4E65-8815-EBAC06D6674E}"/>
              </a:ext>
            </a:extLst>
          </p:cNvPr>
          <p:cNvSpPr txBox="1"/>
          <p:nvPr/>
        </p:nvSpPr>
        <p:spPr>
          <a:xfrm>
            <a:off x="205411" y="1409929"/>
            <a:ext cx="11370365" cy="584775"/>
          </a:xfrm>
          <a:prstGeom prst="rect">
            <a:avLst/>
          </a:prstGeom>
          <a:noFill/>
        </p:spPr>
        <p:txBody>
          <a:bodyPr wrap="square" rtlCol="0">
            <a:spAutoFit/>
          </a:bodyPr>
          <a:lstStyle/>
          <a:p>
            <a:r>
              <a:rPr lang="en-US" sz="3200" dirty="0">
                <a:latin typeface="Sylfaen" panose="010A0502050306030303" pitchFamily="18" charset="0"/>
              </a:rPr>
              <a:t>“Let there be a firmament…” [v6]</a:t>
            </a:r>
          </a:p>
        </p:txBody>
      </p:sp>
      <p:sp>
        <p:nvSpPr>
          <p:cNvPr id="27" name="TextBox 26">
            <a:extLst>
              <a:ext uri="{FF2B5EF4-FFF2-40B4-BE49-F238E27FC236}">
                <a16:creationId xmlns:a16="http://schemas.microsoft.com/office/drawing/2014/main" id="{14D2D03F-AAD1-4F7F-B9E0-B0ACD1539CDA}"/>
              </a:ext>
            </a:extLst>
          </p:cNvPr>
          <p:cNvSpPr txBox="1"/>
          <p:nvPr/>
        </p:nvSpPr>
        <p:spPr>
          <a:xfrm>
            <a:off x="448977" y="2818844"/>
            <a:ext cx="11370365" cy="461665"/>
          </a:xfrm>
          <a:prstGeom prst="rect">
            <a:avLst/>
          </a:prstGeom>
          <a:noFill/>
        </p:spPr>
        <p:txBody>
          <a:bodyPr wrap="square" rtlCol="0">
            <a:spAutoFit/>
          </a:bodyPr>
          <a:lstStyle/>
          <a:p>
            <a:r>
              <a:rPr lang="en-US" sz="2400" b="1" dirty="0">
                <a:latin typeface="Sylfaen" panose="010A0502050306030303" pitchFamily="18" charset="0"/>
                <a:sym typeface="Wingdings" panose="05000000000000000000" pitchFamily="2" charset="2"/>
              </a:rPr>
              <a:t>-</a:t>
            </a:r>
            <a:r>
              <a:rPr lang="en-US" sz="2400" dirty="0">
                <a:latin typeface="Sylfaen" panose="010A0502050306030303" pitchFamily="18" charset="0"/>
                <a:sym typeface="Wingdings" panose="05000000000000000000" pitchFamily="2" charset="2"/>
              </a:rPr>
              <a:t> “And God called the dry land </a:t>
            </a:r>
            <a:r>
              <a:rPr lang="en-US" sz="2400" b="1" dirty="0">
                <a:latin typeface="Sylfaen" panose="010A0502050306030303" pitchFamily="18" charset="0"/>
                <a:sym typeface="Wingdings" panose="05000000000000000000" pitchFamily="2" charset="2"/>
              </a:rPr>
              <a:t>Earth</a:t>
            </a:r>
            <a:r>
              <a:rPr lang="en-US" sz="2400" dirty="0">
                <a:latin typeface="Sylfaen" panose="010A0502050306030303" pitchFamily="18" charset="0"/>
                <a:sym typeface="Wingdings" panose="05000000000000000000" pitchFamily="2" charset="2"/>
              </a:rPr>
              <a:t>” [v10] </a:t>
            </a:r>
            <a:endParaRPr lang="en-US" sz="2400" dirty="0">
              <a:latin typeface="Sylfaen" panose="010A0502050306030303" pitchFamily="18" charset="0"/>
            </a:endParaRPr>
          </a:p>
        </p:txBody>
      </p:sp>
      <p:sp>
        <p:nvSpPr>
          <p:cNvPr id="25" name="TextBox 24">
            <a:extLst>
              <a:ext uri="{FF2B5EF4-FFF2-40B4-BE49-F238E27FC236}">
                <a16:creationId xmlns:a16="http://schemas.microsoft.com/office/drawing/2014/main" id="{F1B5EE56-DE96-461B-BBCA-2343F9986C23}"/>
              </a:ext>
            </a:extLst>
          </p:cNvPr>
          <p:cNvSpPr txBox="1"/>
          <p:nvPr/>
        </p:nvSpPr>
        <p:spPr>
          <a:xfrm>
            <a:off x="212039" y="1880380"/>
            <a:ext cx="11370365" cy="584775"/>
          </a:xfrm>
          <a:prstGeom prst="rect">
            <a:avLst/>
          </a:prstGeom>
          <a:noFill/>
        </p:spPr>
        <p:txBody>
          <a:bodyPr wrap="square" rtlCol="0">
            <a:spAutoFit/>
          </a:bodyPr>
          <a:lstStyle/>
          <a:p>
            <a:r>
              <a:rPr lang="en-US" sz="3200" dirty="0">
                <a:latin typeface="Sylfaen" panose="010A0502050306030303" pitchFamily="18" charset="0"/>
              </a:rPr>
              <a:t>“Let the waters...be gathered together into one place...” [v9]</a:t>
            </a:r>
          </a:p>
        </p:txBody>
      </p:sp>
      <p:sp>
        <p:nvSpPr>
          <p:cNvPr id="31" name="TextBox 30">
            <a:extLst>
              <a:ext uri="{FF2B5EF4-FFF2-40B4-BE49-F238E27FC236}">
                <a16:creationId xmlns:a16="http://schemas.microsoft.com/office/drawing/2014/main" id="{98834F1A-1454-4BA7-8E39-5B0A26E493C1}"/>
              </a:ext>
            </a:extLst>
          </p:cNvPr>
          <p:cNvSpPr txBox="1"/>
          <p:nvPr/>
        </p:nvSpPr>
        <p:spPr>
          <a:xfrm>
            <a:off x="5711686" y="2350829"/>
            <a:ext cx="6294782" cy="584775"/>
          </a:xfrm>
          <a:prstGeom prst="rect">
            <a:avLst/>
          </a:prstGeom>
          <a:noFill/>
        </p:spPr>
        <p:txBody>
          <a:bodyPr wrap="square" rtlCol="0">
            <a:spAutoFit/>
          </a:bodyPr>
          <a:lstStyle/>
          <a:p>
            <a:r>
              <a:rPr lang="en-US" sz="3200" dirty="0">
                <a:latin typeface="Sylfaen" panose="010A0502050306030303" pitchFamily="18" charset="0"/>
              </a:rPr>
              <a:t>“...and let the dry land appear” [v9]</a:t>
            </a:r>
          </a:p>
        </p:txBody>
      </p:sp>
      <p:sp>
        <p:nvSpPr>
          <p:cNvPr id="32" name="TextBox 31">
            <a:extLst>
              <a:ext uri="{FF2B5EF4-FFF2-40B4-BE49-F238E27FC236}">
                <a16:creationId xmlns:a16="http://schemas.microsoft.com/office/drawing/2014/main" id="{03AC451F-1D87-416C-AC9C-D0FA30870A9F}"/>
              </a:ext>
            </a:extLst>
          </p:cNvPr>
          <p:cNvSpPr txBox="1"/>
          <p:nvPr/>
        </p:nvSpPr>
        <p:spPr>
          <a:xfrm>
            <a:off x="6096000" y="2821116"/>
            <a:ext cx="5463666" cy="461665"/>
          </a:xfrm>
          <a:prstGeom prst="rect">
            <a:avLst/>
          </a:prstGeom>
          <a:noFill/>
        </p:spPr>
        <p:txBody>
          <a:bodyPr wrap="square" rtlCol="0">
            <a:spAutoFit/>
          </a:bodyPr>
          <a:lstStyle/>
          <a:p>
            <a:r>
              <a:rPr lang="en-US" sz="2400" dirty="0">
                <a:latin typeface="Sylfaen" panose="010A0502050306030303" pitchFamily="18" charset="0"/>
                <a:sym typeface="Wingdings" panose="05000000000000000000" pitchFamily="2" charset="2"/>
              </a:rPr>
              <a:t>“and...the waters He called </a:t>
            </a:r>
            <a:r>
              <a:rPr lang="en-US" sz="2400" b="1" dirty="0">
                <a:latin typeface="Sylfaen" panose="010A0502050306030303" pitchFamily="18" charset="0"/>
                <a:sym typeface="Wingdings" panose="05000000000000000000" pitchFamily="2" charset="2"/>
              </a:rPr>
              <a:t>Seas</a:t>
            </a:r>
            <a:r>
              <a:rPr lang="en-US" sz="2400" dirty="0">
                <a:latin typeface="Sylfaen" panose="010A0502050306030303" pitchFamily="18" charset="0"/>
                <a:sym typeface="Wingdings" panose="05000000000000000000" pitchFamily="2" charset="2"/>
              </a:rPr>
              <a:t>” [v10] </a:t>
            </a:r>
            <a:endParaRPr lang="en-US" sz="2400" dirty="0">
              <a:latin typeface="Sylfaen" panose="010A0502050306030303" pitchFamily="18" charset="0"/>
            </a:endParaRPr>
          </a:p>
        </p:txBody>
      </p:sp>
      <p:sp>
        <p:nvSpPr>
          <p:cNvPr id="7" name="Arrow: Down 6">
            <a:extLst>
              <a:ext uri="{FF2B5EF4-FFF2-40B4-BE49-F238E27FC236}">
                <a16:creationId xmlns:a16="http://schemas.microsoft.com/office/drawing/2014/main" id="{DC6E72E2-DE9A-4476-BF72-153E2DA2E15D}"/>
              </a:ext>
            </a:extLst>
          </p:cNvPr>
          <p:cNvSpPr/>
          <p:nvPr/>
        </p:nvSpPr>
        <p:spPr>
          <a:xfrm>
            <a:off x="4708476" y="3212269"/>
            <a:ext cx="300251" cy="1530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D4B31264-93C9-481B-A7C0-F354C012CD9D}"/>
              </a:ext>
            </a:extLst>
          </p:cNvPr>
          <p:cNvSpPr/>
          <p:nvPr/>
        </p:nvSpPr>
        <p:spPr>
          <a:xfrm>
            <a:off x="9762239" y="3209544"/>
            <a:ext cx="300251" cy="228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0693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circle(out)">
                                      <p:cBhvr>
                                        <p:cTn id="11" dur="2000"/>
                                        <p:tgtEl>
                                          <p:spTgt spid="2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7" grpId="0"/>
      <p:bldP spid="25" grpId="0"/>
      <p:bldP spid="31" grpId="0"/>
      <p:bldP spid="32" grpId="0"/>
      <p:bldP spid="7"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p:spPr>
        <p:txBody>
          <a:bodyPr wrap="square" rtlCol="0">
            <a:spAutoFit/>
          </a:bodyPr>
          <a:lstStyle/>
          <a:p>
            <a:pPr algn="ctr"/>
            <a:r>
              <a:rPr lang="en-US" sz="6000" b="1" dirty="0">
                <a:latin typeface="Segoe Print" panose="02000600000000000000" pitchFamily="2" charset="0"/>
              </a:rPr>
              <a:t>The Nature of God</a:t>
            </a:r>
            <a:endParaRPr lang="en-US" sz="6000" dirty="0">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noFill/>
        </p:spPr>
        <p:txBody>
          <a:bodyPr wrap="square" rtlCol="0">
            <a:spAutoFit/>
          </a:bodyPr>
          <a:lstStyle/>
          <a:p>
            <a:pPr algn="ctr"/>
            <a:r>
              <a:rPr lang="en-US" sz="4000" b="1" dirty="0">
                <a:latin typeface="Segoe Print" panose="02000600000000000000" pitchFamily="2" charset="0"/>
              </a:rPr>
              <a:t>Genesis 1</a:t>
            </a:r>
            <a:endParaRPr lang="en-US" sz="4000" dirty="0">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tx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19" name="CaixaDeTexto 15">
            <a:extLst>
              <a:ext uri="{FF2B5EF4-FFF2-40B4-BE49-F238E27FC236}">
                <a16:creationId xmlns:a16="http://schemas.microsoft.com/office/drawing/2014/main" id="{FD943398-C5E1-48A5-B99F-16606C471D26}"/>
              </a:ext>
            </a:extLst>
          </p:cNvPr>
          <p:cNvSpPr txBox="1"/>
          <p:nvPr/>
        </p:nvSpPr>
        <p:spPr>
          <a:xfrm>
            <a:off x="603849" y="996742"/>
            <a:ext cx="10865300" cy="523220"/>
          </a:xfrm>
          <a:prstGeom prst="rect">
            <a:avLst/>
          </a:prstGeom>
          <a:noFill/>
        </p:spPr>
        <p:txBody>
          <a:bodyPr wrap="square" rtlCol="0">
            <a:spAutoFit/>
          </a:bodyPr>
          <a:lstStyle/>
          <a:p>
            <a:pPr algn="just"/>
            <a:r>
              <a:rPr lang="pt-BR" sz="2800" dirty="0">
                <a:latin typeface="Georgia" panose="02040502050405020303" pitchFamily="18" charset="0"/>
              </a:rPr>
              <a:t>When God divides light (“Day”) from darkness (“Night”) [1:4-5],</a:t>
            </a:r>
          </a:p>
        </p:txBody>
      </p:sp>
      <p:sp>
        <p:nvSpPr>
          <p:cNvPr id="26" name="Retângulo 6">
            <a:extLst>
              <a:ext uri="{FF2B5EF4-FFF2-40B4-BE49-F238E27FC236}">
                <a16:creationId xmlns:a16="http://schemas.microsoft.com/office/drawing/2014/main" id="{89B87115-BC0F-4ABB-813E-4F2E90AF36B2}"/>
              </a:ext>
            </a:extLst>
          </p:cNvPr>
          <p:cNvSpPr/>
          <p:nvPr/>
        </p:nvSpPr>
        <p:spPr>
          <a:xfrm>
            <a:off x="3153000" y="3724058"/>
            <a:ext cx="1872208" cy="17281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dirty="0"/>
              <a:t>           </a:t>
            </a:r>
            <a:r>
              <a:rPr lang="pt-BR" sz="2400" dirty="0"/>
              <a:t>Darkness</a:t>
            </a:r>
          </a:p>
          <a:p>
            <a:pPr algn="r"/>
            <a:endParaRPr lang="pt-BR" sz="2400" dirty="0"/>
          </a:p>
          <a:p>
            <a:pPr algn="ctr"/>
            <a:endParaRPr lang="pt-BR" dirty="0"/>
          </a:p>
          <a:p>
            <a:pPr algn="ctr"/>
            <a:endParaRPr lang="pt-BR" dirty="0"/>
          </a:p>
          <a:p>
            <a:pPr algn="r"/>
            <a:endParaRPr lang="pt-BR" dirty="0"/>
          </a:p>
        </p:txBody>
      </p:sp>
      <p:sp>
        <p:nvSpPr>
          <p:cNvPr id="29" name="Triângulo retângulo 14">
            <a:extLst>
              <a:ext uri="{FF2B5EF4-FFF2-40B4-BE49-F238E27FC236}">
                <a16:creationId xmlns:a16="http://schemas.microsoft.com/office/drawing/2014/main" id="{167FB651-FBA5-49A9-AC6D-02658F1B9733}"/>
              </a:ext>
            </a:extLst>
          </p:cNvPr>
          <p:cNvSpPr/>
          <p:nvPr/>
        </p:nvSpPr>
        <p:spPr>
          <a:xfrm>
            <a:off x="3153000" y="3724058"/>
            <a:ext cx="1872208" cy="1728192"/>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b="1" dirty="0">
              <a:solidFill>
                <a:schemeClr val="tx1"/>
              </a:solidFill>
            </a:endParaRPr>
          </a:p>
          <a:p>
            <a:pPr algn="ctr"/>
            <a:r>
              <a:rPr lang="pt-BR" sz="2400" b="1" dirty="0">
                <a:solidFill>
                  <a:schemeClr val="tx1"/>
                </a:solidFill>
              </a:rPr>
              <a:t>Light</a:t>
            </a:r>
          </a:p>
        </p:txBody>
      </p:sp>
      <p:sp>
        <p:nvSpPr>
          <p:cNvPr id="30" name="Seta para a esquerda e para a direita 16">
            <a:extLst>
              <a:ext uri="{FF2B5EF4-FFF2-40B4-BE49-F238E27FC236}">
                <a16:creationId xmlns:a16="http://schemas.microsoft.com/office/drawing/2014/main" id="{C3EA38D9-1949-471F-AEC4-0CB91BA9E6A9}"/>
              </a:ext>
            </a:extLst>
          </p:cNvPr>
          <p:cNvSpPr/>
          <p:nvPr/>
        </p:nvSpPr>
        <p:spPr>
          <a:xfrm rot="18690569">
            <a:off x="3815586" y="4499900"/>
            <a:ext cx="698374" cy="37812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6" name="Imagem 20">
            <a:extLst>
              <a:ext uri="{FF2B5EF4-FFF2-40B4-BE49-F238E27FC236}">
                <a16:creationId xmlns:a16="http://schemas.microsoft.com/office/drawing/2014/main" id="{01884ADB-AA45-43A7-B043-BD5271AAF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8132" y="4055890"/>
            <a:ext cx="2174763" cy="1395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Imagem 21">
            <a:extLst>
              <a:ext uri="{FF2B5EF4-FFF2-40B4-BE49-F238E27FC236}">
                <a16:creationId xmlns:a16="http://schemas.microsoft.com/office/drawing/2014/main" id="{85CDB56C-6F86-41B8-94EF-98861E7A696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rot="21180000">
            <a:off x="5450360" y="3717746"/>
            <a:ext cx="2121408" cy="804672"/>
          </a:xfrm>
          <a:prstGeom prst="rect">
            <a:avLst/>
          </a:prstGeom>
        </p:spPr>
      </p:pic>
      <p:sp>
        <p:nvSpPr>
          <p:cNvPr id="38" name="Seta para a esquerda e para a direita 22">
            <a:extLst>
              <a:ext uri="{FF2B5EF4-FFF2-40B4-BE49-F238E27FC236}">
                <a16:creationId xmlns:a16="http://schemas.microsoft.com/office/drawing/2014/main" id="{F9215FB4-C316-4B00-94DC-616D7234A9A6}"/>
              </a:ext>
            </a:extLst>
          </p:cNvPr>
          <p:cNvSpPr/>
          <p:nvPr/>
        </p:nvSpPr>
        <p:spPr>
          <a:xfrm rot="16200000">
            <a:off x="6184741" y="4341960"/>
            <a:ext cx="698374" cy="37812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23">
            <a:extLst>
              <a:ext uri="{FF2B5EF4-FFF2-40B4-BE49-F238E27FC236}">
                <a16:creationId xmlns:a16="http://schemas.microsoft.com/office/drawing/2014/main" id="{44042030-5670-43FD-A9EA-5B7C6C4D28ED}"/>
              </a:ext>
            </a:extLst>
          </p:cNvPr>
          <p:cNvSpPr txBox="1"/>
          <p:nvPr/>
        </p:nvSpPr>
        <p:spPr>
          <a:xfrm>
            <a:off x="1276708" y="1468185"/>
            <a:ext cx="10805128" cy="523220"/>
          </a:xfrm>
          <a:prstGeom prst="rect">
            <a:avLst/>
          </a:prstGeom>
          <a:noFill/>
        </p:spPr>
        <p:txBody>
          <a:bodyPr wrap="square" rtlCol="0">
            <a:spAutoFit/>
          </a:bodyPr>
          <a:lstStyle/>
          <a:p>
            <a:pPr algn="just"/>
            <a:r>
              <a:rPr lang="pt-BR" sz="2800" dirty="0">
                <a:latin typeface="Georgia" panose="02040502050405020303" pitchFamily="18" charset="0"/>
              </a:rPr>
              <a:t>and the waters below from the waters above the firmament [1:6-7],</a:t>
            </a:r>
          </a:p>
        </p:txBody>
      </p:sp>
      <p:sp>
        <p:nvSpPr>
          <p:cNvPr id="40" name="CaixaDeTexto 24">
            <a:extLst>
              <a:ext uri="{FF2B5EF4-FFF2-40B4-BE49-F238E27FC236}">
                <a16:creationId xmlns:a16="http://schemas.microsoft.com/office/drawing/2014/main" id="{742A6C05-1D08-4ABA-95B3-578F6379A015}"/>
              </a:ext>
            </a:extLst>
          </p:cNvPr>
          <p:cNvSpPr txBox="1"/>
          <p:nvPr/>
        </p:nvSpPr>
        <p:spPr>
          <a:xfrm>
            <a:off x="2248591" y="1951992"/>
            <a:ext cx="9436582" cy="523220"/>
          </a:xfrm>
          <a:prstGeom prst="rect">
            <a:avLst/>
          </a:prstGeom>
          <a:noFill/>
        </p:spPr>
        <p:txBody>
          <a:bodyPr wrap="square" rtlCol="0">
            <a:spAutoFit/>
          </a:bodyPr>
          <a:lstStyle/>
          <a:p>
            <a:pPr algn="just"/>
            <a:r>
              <a:rPr lang="pt-BR" sz="2800" dirty="0">
                <a:latin typeface="Georgia" panose="02040502050405020303" pitchFamily="18" charset="0"/>
              </a:rPr>
              <a:t>and the Seas from the dry land of Earth [1:9-10],</a:t>
            </a:r>
          </a:p>
        </p:txBody>
      </p:sp>
      <p:pic>
        <p:nvPicPr>
          <p:cNvPr id="41" name="Picture 4">
            <a:extLst>
              <a:ext uri="{FF2B5EF4-FFF2-40B4-BE49-F238E27FC236}">
                <a16:creationId xmlns:a16="http://schemas.microsoft.com/office/drawing/2014/main" id="{1FA3459B-0EAE-430E-8D1D-95F59B9162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598" y="3844829"/>
            <a:ext cx="2449476" cy="995077"/>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m 26">
            <a:extLst>
              <a:ext uri="{FF2B5EF4-FFF2-40B4-BE49-F238E27FC236}">
                <a16:creationId xmlns:a16="http://schemas.microsoft.com/office/drawing/2014/main" id="{D75B6FC5-3F4D-4A89-A8C2-0FC701AEB245}"/>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025819" y="4392385"/>
            <a:ext cx="3695923" cy="857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3" name="Seta para a esquerda e para a direita 27">
            <a:extLst>
              <a:ext uri="{FF2B5EF4-FFF2-40B4-BE49-F238E27FC236}">
                <a16:creationId xmlns:a16="http://schemas.microsoft.com/office/drawing/2014/main" id="{8F9D5E50-42D0-46E3-AB7A-80E0476269B8}"/>
              </a:ext>
            </a:extLst>
          </p:cNvPr>
          <p:cNvSpPr/>
          <p:nvPr/>
        </p:nvSpPr>
        <p:spPr>
          <a:xfrm rot="767508">
            <a:off x="10328690" y="4242342"/>
            <a:ext cx="698374" cy="37812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30">
            <a:extLst>
              <a:ext uri="{FF2B5EF4-FFF2-40B4-BE49-F238E27FC236}">
                <a16:creationId xmlns:a16="http://schemas.microsoft.com/office/drawing/2014/main" id="{6E3A8C8A-C2AB-48F7-B9CC-8F55B402E0A3}"/>
              </a:ext>
            </a:extLst>
          </p:cNvPr>
          <p:cNvSpPr txBox="1"/>
          <p:nvPr/>
        </p:nvSpPr>
        <p:spPr>
          <a:xfrm>
            <a:off x="2248591" y="1969245"/>
            <a:ext cx="9445880" cy="1384995"/>
          </a:xfrm>
          <a:prstGeom prst="rect">
            <a:avLst/>
          </a:prstGeom>
          <a:noFill/>
        </p:spPr>
        <p:txBody>
          <a:bodyPr wrap="square" rtlCol="0">
            <a:spAutoFit/>
          </a:bodyPr>
          <a:lstStyle/>
          <a:p>
            <a:pPr algn="just"/>
            <a:r>
              <a:rPr lang="pt-BR" sz="2800" dirty="0">
                <a:latin typeface="Georgia" panose="02040502050405020303" pitchFamily="18" charset="0"/>
              </a:rPr>
              <a:t>                                                                                          He shows</a:t>
            </a:r>
          </a:p>
          <a:p>
            <a:pPr algn="just"/>
            <a:r>
              <a:rPr lang="pt-BR" sz="2800" dirty="0">
                <a:latin typeface="Georgia" panose="02040502050405020303" pitchFamily="18" charset="0"/>
              </a:rPr>
              <a:t>      He is a God of order; His powerful word ordains things,    </a:t>
            </a:r>
          </a:p>
          <a:p>
            <a:pPr algn="just"/>
            <a:r>
              <a:rPr lang="pt-BR" sz="2800" dirty="0">
                <a:latin typeface="Georgia" panose="02040502050405020303" pitchFamily="18" charset="0"/>
              </a:rPr>
              <a:t>             placing</a:t>
            </a:r>
            <a:r>
              <a:rPr lang="pt-BR" sz="1200" dirty="0">
                <a:latin typeface="Georgia" panose="02040502050405020303" pitchFamily="18" charset="0"/>
              </a:rPr>
              <a:t> </a:t>
            </a:r>
            <a:r>
              <a:rPr lang="pt-BR" sz="2800" b="1" i="1" dirty="0">
                <a:latin typeface="Georgia" panose="02040502050405020303" pitchFamily="18" charset="0"/>
              </a:rPr>
              <a:t> form </a:t>
            </a:r>
            <a:r>
              <a:rPr lang="pt-BR" sz="2800" dirty="0">
                <a:latin typeface="Georgia" panose="02040502050405020303" pitchFamily="18" charset="0"/>
              </a:rPr>
              <a:t>where before there was only chaos...</a:t>
            </a:r>
          </a:p>
        </p:txBody>
      </p: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Tree>
    <p:extLst>
      <p:ext uri="{BB962C8B-B14F-4D97-AF65-F5344CB8AC3E}">
        <p14:creationId xmlns:p14="http://schemas.microsoft.com/office/powerpoint/2010/main" val="17097097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1000"/>
                                        <p:tgtEl>
                                          <p:spTgt spid="2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dissolve">
                                      <p:cBhvr>
                                        <p:cTn id="14" dur="1000"/>
                                        <p:tgtEl>
                                          <p:spTgt spid="29"/>
                                        </p:tgtEl>
                                      </p:cBhvr>
                                    </p:animEffect>
                                  </p:childTnLst>
                                </p:cTn>
                              </p:par>
                            </p:childTnLst>
                          </p:cTn>
                        </p:par>
                        <p:par>
                          <p:cTn id="15" fill="hold">
                            <p:stCondLst>
                              <p:cond delay="1500"/>
                            </p:stCondLst>
                            <p:childTnLst>
                              <p:par>
                                <p:cTn id="16" presetID="6" presetClass="entr" presetSubtype="3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circle(out)">
                                      <p:cBhvr>
                                        <p:cTn id="18" dur="1000"/>
                                        <p:tgtEl>
                                          <p:spTgt spid="30"/>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3000"/>
                            </p:stCondLst>
                            <p:childTnLst>
                              <p:par>
                                <p:cTn id="24" presetID="9"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dissolve">
                                      <p:cBhvr>
                                        <p:cTn id="26" dur="1000"/>
                                        <p:tgtEl>
                                          <p:spTgt spid="37"/>
                                        </p:tgtEl>
                                      </p:cBhvr>
                                    </p:animEffect>
                                  </p:childTnLst>
                                </p:cTn>
                              </p:par>
                              <p:par>
                                <p:cTn id="27" presetID="9"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dissolve">
                                      <p:cBhvr>
                                        <p:cTn id="29" dur="1000"/>
                                        <p:tgtEl>
                                          <p:spTgt spid="36"/>
                                        </p:tgtEl>
                                      </p:cBhvr>
                                    </p:animEffect>
                                  </p:childTnLst>
                                </p:cTn>
                              </p:par>
                            </p:childTnLst>
                          </p:cTn>
                        </p:par>
                        <p:par>
                          <p:cTn id="30" fill="hold">
                            <p:stCondLst>
                              <p:cond delay="4000"/>
                            </p:stCondLst>
                            <p:childTnLst>
                              <p:par>
                                <p:cTn id="31" presetID="16" presetClass="entr" presetSubtype="42"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outHorizontal)">
                                      <p:cBhvr>
                                        <p:cTn id="33" dur="1000"/>
                                        <p:tgtEl>
                                          <p:spTgt spid="38"/>
                                        </p:tgtEl>
                                      </p:cBhvr>
                                    </p:animEffect>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par>
                          <p:cTn id="38" fill="hold">
                            <p:stCondLst>
                              <p:cond delay="5500"/>
                            </p:stCondLst>
                            <p:childTnLst>
                              <p:par>
                                <p:cTn id="39" presetID="9" presetClass="entr" presetSubtype="0"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dissolve">
                                      <p:cBhvr>
                                        <p:cTn id="41" dur="1000"/>
                                        <p:tgtEl>
                                          <p:spTgt spid="42"/>
                                        </p:tgtEl>
                                      </p:cBhvr>
                                    </p:animEffect>
                                  </p:childTnLst>
                                </p:cTn>
                              </p:par>
                              <p:par>
                                <p:cTn id="42" presetID="9"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dissolve">
                                      <p:cBhvr>
                                        <p:cTn id="44" dur="500"/>
                                        <p:tgtEl>
                                          <p:spTgt spid="41"/>
                                        </p:tgtEl>
                                      </p:cBhvr>
                                    </p:animEffect>
                                  </p:childTnLst>
                                </p:cTn>
                              </p:par>
                            </p:childTnLst>
                          </p:cTn>
                        </p:par>
                        <p:par>
                          <p:cTn id="45" fill="hold">
                            <p:stCondLst>
                              <p:cond delay="6500"/>
                            </p:stCondLst>
                            <p:childTnLst>
                              <p:par>
                                <p:cTn id="46" presetID="16" presetClass="entr" presetSubtype="37"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outVertical)">
                                      <p:cBhvr>
                                        <p:cTn id="48" dur="1000"/>
                                        <p:tgtEl>
                                          <p:spTgt spid="43"/>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P spid="29" grpId="0" animBg="1"/>
      <p:bldP spid="30" grpId="0" animBg="1"/>
      <p:bldP spid="38" grpId="0" animBg="1"/>
      <p:bldP spid="39" grpId="0"/>
      <p:bldP spid="40" grpId="0"/>
      <p:bldP spid="43"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431EE602-7FCB-4915-8F70-CBB627EFC5B9}"/>
              </a:ext>
            </a:extLst>
          </p:cNvPr>
          <p:cNvCxnSpPr/>
          <p:nvPr/>
        </p:nvCxnSpPr>
        <p:spPr>
          <a:xfrm flipH="1">
            <a:off x="393192" y="6069974"/>
            <a:ext cx="11356848" cy="0"/>
          </a:xfrm>
          <a:prstGeom prst="line">
            <a:avLst/>
          </a:prstGeom>
          <a:ln w="254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270AD0-C457-4D88-A029-68851147F447}"/>
              </a:ext>
            </a:extLst>
          </p:cNvPr>
          <p:cNvSpPr txBox="1"/>
          <p:nvPr/>
        </p:nvSpPr>
        <p:spPr>
          <a:xfrm>
            <a:off x="-1" y="86140"/>
            <a:ext cx="12191979" cy="1015663"/>
          </a:xfrm>
          <a:prstGeom prst="rect">
            <a:avLst/>
          </a:prstGeom>
          <a:noFill/>
          <a:ln>
            <a:noFill/>
          </a:ln>
        </p:spPr>
        <p:txBody>
          <a:bodyPr wrap="square" rtlCol="0">
            <a:spAutoFit/>
          </a:bodyPr>
          <a:lstStyle/>
          <a:p>
            <a:pPr algn="ctr"/>
            <a:r>
              <a:rPr lang="en-US" sz="6000" b="1" dirty="0">
                <a:solidFill>
                  <a:schemeClr val="bg1"/>
                </a:solidFill>
                <a:latin typeface="Segoe Print" panose="02000600000000000000" pitchFamily="2" charset="0"/>
              </a:rPr>
              <a:t>The Nature of God</a:t>
            </a:r>
            <a:endParaRPr lang="en-US" sz="6000" dirty="0">
              <a:solidFill>
                <a:schemeClr val="bg1"/>
              </a:solidFill>
              <a:latin typeface="Segoe Print" panose="02000600000000000000" pitchFamily="2" charset="0"/>
            </a:endParaRPr>
          </a:p>
        </p:txBody>
      </p:sp>
      <p:sp>
        <p:nvSpPr>
          <p:cNvPr id="20" name="TextBox 19">
            <a:extLst>
              <a:ext uri="{FF2B5EF4-FFF2-40B4-BE49-F238E27FC236}">
                <a16:creationId xmlns:a16="http://schemas.microsoft.com/office/drawing/2014/main" id="{FC47D5F6-833C-4DE8-A9D6-716012171136}"/>
              </a:ext>
            </a:extLst>
          </p:cNvPr>
          <p:cNvSpPr txBox="1"/>
          <p:nvPr/>
        </p:nvSpPr>
        <p:spPr>
          <a:xfrm>
            <a:off x="-6625" y="6096818"/>
            <a:ext cx="12191979" cy="707886"/>
          </a:xfrm>
          <a:prstGeom prst="rect">
            <a:avLst/>
          </a:prstGeom>
          <a:noFill/>
          <a:ln>
            <a:noFill/>
          </a:ln>
        </p:spPr>
        <p:txBody>
          <a:bodyPr wrap="square" rtlCol="0">
            <a:spAutoFit/>
          </a:bodyPr>
          <a:lstStyle/>
          <a:p>
            <a:pPr algn="ctr"/>
            <a:r>
              <a:rPr lang="en-US" sz="4000" b="1" dirty="0">
                <a:solidFill>
                  <a:schemeClr val="bg1"/>
                </a:solidFill>
                <a:latin typeface="Segoe Print" panose="02000600000000000000" pitchFamily="2" charset="0"/>
              </a:rPr>
              <a:t>Genesis 1</a:t>
            </a:r>
            <a:endParaRPr lang="en-US" sz="4000" dirty="0">
              <a:solidFill>
                <a:schemeClr val="bg1"/>
              </a:solidFill>
              <a:latin typeface="Segoe Print" panose="02000600000000000000" pitchFamily="2" charset="0"/>
            </a:endParaRPr>
          </a:p>
        </p:txBody>
      </p:sp>
      <p:cxnSp>
        <p:nvCxnSpPr>
          <p:cNvPr id="4" name="Straight Connector 3">
            <a:extLst>
              <a:ext uri="{FF2B5EF4-FFF2-40B4-BE49-F238E27FC236}">
                <a16:creationId xmlns:a16="http://schemas.microsoft.com/office/drawing/2014/main" id="{6F08FFF6-C1F4-4B28-8D0C-A2131F39BAB4}"/>
              </a:ext>
            </a:extLst>
          </p:cNvPr>
          <p:cNvCxnSpPr/>
          <p:nvPr/>
        </p:nvCxnSpPr>
        <p:spPr>
          <a:xfrm flipH="1">
            <a:off x="393287" y="556591"/>
            <a:ext cx="1855304" cy="0"/>
          </a:xfrm>
          <a:prstGeom prst="line">
            <a:avLst/>
          </a:prstGeom>
          <a:ln w="44450">
            <a:solidFill>
              <a:schemeClr val="bg1"/>
            </a:solidFill>
            <a:headEnd type="none"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8084F11-42F5-4312-9DE3-25BE31EF1D53}"/>
              </a:ext>
            </a:extLst>
          </p:cNvPr>
          <p:cNvCxnSpPr/>
          <p:nvPr/>
        </p:nvCxnSpPr>
        <p:spPr>
          <a:xfrm flipH="1">
            <a:off x="9914777" y="557784"/>
            <a:ext cx="1855304" cy="0"/>
          </a:xfrm>
          <a:prstGeom prst="line">
            <a:avLst/>
          </a:prstGeom>
          <a:ln w="44450">
            <a:solidFill>
              <a:schemeClr val="bg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2936AF0-E13D-4746-ADE6-65F2CDE20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3637731"/>
            <a:ext cx="5724918" cy="3220267"/>
          </a:xfrm>
          <a:prstGeom prst="rect">
            <a:avLst/>
          </a:prstGeom>
        </p:spPr>
      </p:pic>
      <p:sp>
        <p:nvSpPr>
          <p:cNvPr id="29" name="TextBox 28">
            <a:extLst>
              <a:ext uri="{FF2B5EF4-FFF2-40B4-BE49-F238E27FC236}">
                <a16:creationId xmlns:a16="http://schemas.microsoft.com/office/drawing/2014/main" id="{AB89E0E0-A713-4432-8044-BF711809CB23}"/>
              </a:ext>
            </a:extLst>
          </p:cNvPr>
          <p:cNvSpPr txBox="1"/>
          <p:nvPr/>
        </p:nvSpPr>
        <p:spPr>
          <a:xfrm>
            <a:off x="-2878" y="887650"/>
            <a:ext cx="12191979" cy="646331"/>
          </a:xfrm>
          <a:prstGeom prst="rect">
            <a:avLst/>
          </a:prstGeom>
          <a:noFill/>
        </p:spPr>
        <p:txBody>
          <a:bodyPr wrap="square" rtlCol="0">
            <a:spAutoFit/>
          </a:bodyPr>
          <a:lstStyle/>
          <a:p>
            <a:pPr algn="ctr"/>
            <a:r>
              <a:rPr lang="en-US" sz="3600" dirty="0">
                <a:solidFill>
                  <a:schemeClr val="bg1"/>
                </a:solidFill>
                <a:latin typeface="Segoe Print" panose="02000600000000000000" pitchFamily="2" charset="0"/>
              </a:rPr>
              <a:t>A God of Order</a:t>
            </a:r>
          </a:p>
        </p:txBody>
      </p:sp>
      <p:sp>
        <p:nvSpPr>
          <p:cNvPr id="30" name="CaixaDeTexto 5">
            <a:extLst>
              <a:ext uri="{FF2B5EF4-FFF2-40B4-BE49-F238E27FC236}">
                <a16:creationId xmlns:a16="http://schemas.microsoft.com/office/drawing/2014/main" id="{1CDCD351-4D1C-4CF1-9549-9FC62B68863B}"/>
              </a:ext>
            </a:extLst>
          </p:cNvPr>
          <p:cNvSpPr txBox="1"/>
          <p:nvPr/>
        </p:nvSpPr>
        <p:spPr>
          <a:xfrm>
            <a:off x="272276" y="1402565"/>
            <a:ext cx="11707690" cy="461665"/>
          </a:xfrm>
          <a:prstGeom prst="rect">
            <a:avLst/>
          </a:prstGeom>
          <a:noFill/>
        </p:spPr>
        <p:txBody>
          <a:bodyPr wrap="square" rtlCol="0">
            <a:spAutoFit/>
          </a:bodyPr>
          <a:lstStyle/>
          <a:p>
            <a:r>
              <a:rPr lang="pt-BR" sz="2400" dirty="0">
                <a:solidFill>
                  <a:srgbClr val="FFFF00"/>
                </a:solidFill>
                <a:latin typeface="Georgia" panose="02040502050405020303" pitchFamily="18" charset="0"/>
              </a:rPr>
              <a:t>The </a:t>
            </a:r>
            <a:r>
              <a:rPr lang="pt-BR" sz="2400" dirty="0" err="1">
                <a:solidFill>
                  <a:srgbClr val="FFFF00"/>
                </a:solidFill>
                <a:latin typeface="Georgia" panose="02040502050405020303" pitchFamily="18" charset="0"/>
              </a:rPr>
              <a:t>commandments</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of</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Creator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give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order</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to</a:t>
            </a:r>
            <a:r>
              <a:rPr lang="pt-BR" sz="2400" dirty="0">
                <a:solidFill>
                  <a:srgbClr val="FFFF00"/>
                </a:solidFill>
                <a:latin typeface="Georgia" panose="02040502050405020303" pitchFamily="18" charset="0"/>
              </a:rPr>
              <a:t> (</a:t>
            </a:r>
            <a:r>
              <a:rPr lang="pt-BR" sz="2400" b="1" i="1" dirty="0" err="1">
                <a:solidFill>
                  <a:srgbClr val="FFFF00"/>
                </a:solidFill>
                <a:latin typeface="Georgia" panose="02040502050405020303" pitchFamily="18" charset="0"/>
              </a:rPr>
              <a:t>ordain</a:t>
            </a:r>
            <a:r>
              <a:rPr lang="pt-BR" sz="2400" dirty="0">
                <a:solidFill>
                  <a:srgbClr val="FFFF00"/>
                </a:solidFill>
                <a:latin typeface="Georgia" panose="02040502050405020303" pitchFamily="18" charset="0"/>
              </a:rPr>
              <a:t>, </a:t>
            </a:r>
            <a:r>
              <a:rPr lang="pt-BR" sz="2400" b="1" i="1" dirty="0">
                <a:solidFill>
                  <a:srgbClr val="FFFF00"/>
                </a:solidFill>
                <a:latin typeface="Georgia" panose="02040502050405020303" pitchFamily="18" charset="0"/>
              </a:rPr>
              <a:t>organize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the</a:t>
            </a:r>
            <a:r>
              <a:rPr lang="pt-BR" sz="2400" dirty="0">
                <a:solidFill>
                  <a:srgbClr val="FFFF00"/>
                </a:solidFill>
                <a:latin typeface="Georgia" panose="02040502050405020303" pitchFamily="18" charset="0"/>
              </a:rPr>
              <a:t> </a:t>
            </a:r>
            <a:r>
              <a:rPr lang="pt-BR" sz="2400" dirty="0" err="1">
                <a:solidFill>
                  <a:srgbClr val="FFFF00"/>
                </a:solidFill>
                <a:latin typeface="Georgia" panose="02040502050405020303" pitchFamily="18" charset="0"/>
              </a:rPr>
              <a:t>creation</a:t>
            </a:r>
            <a:endParaRPr lang="pt-BR" sz="2400" dirty="0">
              <a:solidFill>
                <a:srgbClr val="FFFF00"/>
              </a:solidFill>
              <a:latin typeface="Georgia" panose="02040502050405020303" pitchFamily="18" charset="0"/>
            </a:endParaRPr>
          </a:p>
        </p:txBody>
      </p:sp>
      <p:sp>
        <p:nvSpPr>
          <p:cNvPr id="5" name="Rectangle 4">
            <a:extLst>
              <a:ext uri="{FF2B5EF4-FFF2-40B4-BE49-F238E27FC236}">
                <a16:creationId xmlns:a16="http://schemas.microsoft.com/office/drawing/2014/main" id="{C7BB7672-B82B-48C4-B491-580879E16124}"/>
              </a:ext>
            </a:extLst>
          </p:cNvPr>
          <p:cNvSpPr/>
          <p:nvPr/>
        </p:nvSpPr>
        <p:spPr>
          <a:xfrm>
            <a:off x="273923" y="1822971"/>
            <a:ext cx="11619297" cy="1061829"/>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And the LORD God </a:t>
            </a:r>
            <a:r>
              <a:rPr lang="en-US" sz="2100" b="1" i="1" dirty="0">
                <a:solidFill>
                  <a:srgbClr val="FFFF00"/>
                </a:solidFill>
                <a:latin typeface="Georgia" panose="02040502050405020303" pitchFamily="18" charset="0"/>
              </a:rPr>
              <a:t>commanded (Hb ‘</a:t>
            </a:r>
            <a:r>
              <a:rPr lang="en-US" sz="2100" b="1" i="1" dirty="0" err="1">
                <a:solidFill>
                  <a:srgbClr val="FFFF00"/>
                </a:solidFill>
                <a:latin typeface="Georgia" panose="02040502050405020303" pitchFamily="18" charset="0"/>
              </a:rPr>
              <a:t>tsavah</a:t>
            </a:r>
            <a:r>
              <a:rPr lang="en-US" sz="2100" b="1" i="1" dirty="0">
                <a:solidFill>
                  <a:srgbClr val="FFFF00"/>
                </a:solidFill>
                <a:latin typeface="Georgia" panose="02040502050405020303" pitchFamily="18" charset="0"/>
              </a:rPr>
              <a:t>’; order, divinely ordain)</a:t>
            </a:r>
            <a:r>
              <a:rPr lang="en-US" sz="2100" b="1" dirty="0">
                <a:solidFill>
                  <a:schemeClr val="bg1"/>
                </a:solidFill>
                <a:latin typeface="Georgia" panose="02040502050405020303" pitchFamily="18" charset="0"/>
              </a:rPr>
              <a:t> the man, saying, ‘Of every tree of the garden you may freely eat;</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but</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of</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the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tree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of</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the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knowledge</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of</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good</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and</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evil</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you</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shall</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not</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eat</a:t>
            </a:r>
            <a:r>
              <a:rPr lang="pt-BR" sz="2100" b="1" dirty="0">
                <a:solidFill>
                  <a:schemeClr val="bg1"/>
                </a:solidFill>
                <a:latin typeface="Georgia" panose="02040502050405020303" pitchFamily="18" charset="0"/>
              </a:rPr>
              <a:t>...’”                                         Genesis 2:16-17</a:t>
            </a:r>
          </a:p>
        </p:txBody>
      </p:sp>
      <p:sp>
        <p:nvSpPr>
          <p:cNvPr id="7" name="Rectangle 6">
            <a:extLst>
              <a:ext uri="{FF2B5EF4-FFF2-40B4-BE49-F238E27FC236}">
                <a16:creationId xmlns:a16="http://schemas.microsoft.com/office/drawing/2014/main" id="{292F85AA-6998-416F-81BB-D941CE7A33AC}"/>
              </a:ext>
            </a:extLst>
          </p:cNvPr>
          <p:cNvSpPr/>
          <p:nvPr/>
        </p:nvSpPr>
        <p:spPr>
          <a:xfrm>
            <a:off x="272275" y="2948108"/>
            <a:ext cx="11619297" cy="754053"/>
          </a:xfrm>
          <a:prstGeom prst="rect">
            <a:avLst/>
          </a:prstGeom>
        </p:spPr>
        <p:txBody>
          <a:bodyPr wrap="square">
            <a:spAutoFit/>
          </a:bodyPr>
          <a:lstStyle/>
          <a:p>
            <a:pPr algn="just"/>
            <a:r>
              <a:rPr lang="pt-BR" sz="22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You shall observe My judgments and keep My </a:t>
            </a:r>
            <a:r>
              <a:rPr lang="en-US" sz="2100" b="1" i="1" dirty="0">
                <a:solidFill>
                  <a:srgbClr val="FFFF00"/>
                </a:solidFill>
                <a:latin typeface="Georgia" panose="02040502050405020303" pitchFamily="18" charset="0"/>
              </a:rPr>
              <a:t>ordinances</a:t>
            </a:r>
            <a:r>
              <a:rPr lang="en-US" sz="2100" b="1" dirty="0">
                <a:solidFill>
                  <a:schemeClr val="bg1"/>
                </a:solidFill>
                <a:latin typeface="Georgia" panose="02040502050405020303" pitchFamily="18" charset="0"/>
              </a:rPr>
              <a:t>, to walk in them: I am the LORD your God</a:t>
            </a:r>
            <a:r>
              <a:rPr lang="pt-BR" sz="2100" b="1" dirty="0">
                <a:solidFill>
                  <a:schemeClr val="bg1"/>
                </a:solidFill>
                <a:latin typeface="Georgia" panose="02040502050405020303" pitchFamily="18" charset="0"/>
              </a:rPr>
              <a:t>.”                                                                                                 </a:t>
            </a:r>
            <a:r>
              <a:rPr lang="pt-BR" sz="2100" b="1" dirty="0" err="1">
                <a:solidFill>
                  <a:schemeClr val="bg1"/>
                </a:solidFill>
                <a:latin typeface="Georgia" panose="02040502050405020303" pitchFamily="18" charset="0"/>
              </a:rPr>
              <a:t>Leviticus</a:t>
            </a:r>
            <a:r>
              <a:rPr lang="pt-BR" sz="2100" b="1" dirty="0">
                <a:solidFill>
                  <a:schemeClr val="bg1"/>
                </a:solidFill>
                <a:latin typeface="Georgia" panose="02040502050405020303" pitchFamily="18" charset="0"/>
              </a:rPr>
              <a:t> 18:4</a:t>
            </a:r>
          </a:p>
        </p:txBody>
      </p:sp>
      <p:sp>
        <p:nvSpPr>
          <p:cNvPr id="9" name="Rectangle 8">
            <a:extLst>
              <a:ext uri="{FF2B5EF4-FFF2-40B4-BE49-F238E27FC236}">
                <a16:creationId xmlns:a16="http://schemas.microsoft.com/office/drawing/2014/main" id="{759318DC-6F1D-47B1-9FE1-A9E6D86E5C34}"/>
              </a:ext>
            </a:extLst>
          </p:cNvPr>
          <p:cNvSpPr/>
          <p:nvPr/>
        </p:nvSpPr>
        <p:spPr>
          <a:xfrm>
            <a:off x="3207224" y="3764595"/>
            <a:ext cx="8684348" cy="1061829"/>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Now concerning the collection for the saints, as I have given </a:t>
            </a:r>
            <a:r>
              <a:rPr lang="en-US" sz="2100" b="1" i="1" dirty="0">
                <a:solidFill>
                  <a:srgbClr val="FFFF00"/>
                </a:solidFill>
                <a:latin typeface="Georgia" panose="02040502050405020303" pitchFamily="18" charset="0"/>
              </a:rPr>
              <a:t>orders</a:t>
            </a:r>
            <a:r>
              <a:rPr lang="en-US" sz="2100" b="1" dirty="0">
                <a:solidFill>
                  <a:schemeClr val="bg1"/>
                </a:solidFill>
                <a:latin typeface="Georgia" panose="02040502050405020303" pitchFamily="18" charset="0"/>
              </a:rPr>
              <a:t> to the churches of Galatia, so you must do also</a:t>
            </a:r>
            <a:r>
              <a:rPr lang="pt-BR" sz="2100" b="1" dirty="0">
                <a:solidFill>
                  <a:schemeClr val="bg1"/>
                </a:solidFill>
                <a:latin typeface="Georgia" panose="02040502050405020303" pitchFamily="18" charset="0"/>
              </a:rPr>
              <a:t>...”                                </a:t>
            </a:r>
          </a:p>
          <a:p>
            <a:pPr algn="just"/>
            <a:r>
              <a:rPr lang="pt-BR" sz="2100" b="1" dirty="0">
                <a:solidFill>
                  <a:schemeClr val="bg1"/>
                </a:solidFill>
                <a:latin typeface="Georgia" panose="02040502050405020303" pitchFamily="18" charset="0"/>
              </a:rPr>
              <a:t>                                                                                        1 Corinthians 16:1</a:t>
            </a:r>
          </a:p>
        </p:txBody>
      </p:sp>
      <p:sp>
        <p:nvSpPr>
          <p:cNvPr id="36" name="Rectangle 35">
            <a:extLst>
              <a:ext uri="{FF2B5EF4-FFF2-40B4-BE49-F238E27FC236}">
                <a16:creationId xmlns:a16="http://schemas.microsoft.com/office/drawing/2014/main" id="{A7507ABE-B847-4940-A4E4-73EFD3BF9003}"/>
              </a:ext>
            </a:extLst>
          </p:cNvPr>
          <p:cNvSpPr/>
          <p:nvPr/>
        </p:nvSpPr>
        <p:spPr>
          <a:xfrm>
            <a:off x="3209496" y="4845048"/>
            <a:ext cx="8684348" cy="738664"/>
          </a:xfrm>
          <a:prstGeom prst="rect">
            <a:avLst/>
          </a:prstGeom>
        </p:spPr>
        <p:txBody>
          <a:bodyPr wrap="square">
            <a:spAutoFit/>
          </a:bodyPr>
          <a:lstStyle/>
          <a:p>
            <a:pPr algn="just"/>
            <a:r>
              <a:rPr lang="pt-BR" sz="2100" b="1" dirty="0">
                <a:solidFill>
                  <a:schemeClr val="bg1"/>
                </a:solidFill>
                <a:latin typeface="Georgia" panose="02040502050405020303" pitchFamily="18" charset="0"/>
              </a:rPr>
              <a:t>“</a:t>
            </a:r>
            <a:r>
              <a:rPr lang="en-US" sz="2100" b="1" dirty="0">
                <a:solidFill>
                  <a:schemeClr val="bg1"/>
                </a:solidFill>
                <a:latin typeface="Georgia" panose="02040502050405020303" pitchFamily="18" charset="0"/>
              </a:rPr>
              <a:t>Let all things be done decently and in </a:t>
            </a:r>
            <a:r>
              <a:rPr lang="en-US" sz="2100" b="1" i="1" dirty="0">
                <a:solidFill>
                  <a:srgbClr val="FFFF00"/>
                </a:solidFill>
                <a:latin typeface="Georgia" panose="02040502050405020303" pitchFamily="18" charset="0"/>
              </a:rPr>
              <a:t>order</a:t>
            </a:r>
            <a:r>
              <a:rPr lang="en-US" sz="2100" b="1" dirty="0">
                <a:solidFill>
                  <a:schemeClr val="bg1"/>
                </a:solidFill>
                <a:latin typeface="Georgia" panose="02040502050405020303" pitchFamily="18" charset="0"/>
              </a:rPr>
              <a:t>.</a:t>
            </a:r>
            <a:r>
              <a:rPr lang="pt-BR" sz="2100" b="1" dirty="0">
                <a:solidFill>
                  <a:schemeClr val="bg1"/>
                </a:solidFill>
                <a:latin typeface="Georgia" panose="02040502050405020303" pitchFamily="18" charset="0"/>
              </a:rPr>
              <a:t>”                                </a:t>
            </a:r>
          </a:p>
          <a:p>
            <a:pPr algn="just"/>
            <a:r>
              <a:rPr lang="pt-BR" sz="2100" b="1" dirty="0">
                <a:solidFill>
                  <a:schemeClr val="bg1"/>
                </a:solidFill>
                <a:latin typeface="Georgia" panose="02040502050405020303" pitchFamily="18" charset="0"/>
              </a:rPr>
              <a:t>                                                                                     1 Corinthians 14:40</a:t>
            </a:r>
          </a:p>
        </p:txBody>
      </p:sp>
    </p:spTree>
    <p:extLst>
      <p:ext uri="{BB962C8B-B14F-4D97-AF65-F5344CB8AC3E}">
        <p14:creationId xmlns:p14="http://schemas.microsoft.com/office/powerpoint/2010/main" val="196055532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5" grpId="0"/>
      <p:bldP spid="7" grpId="0"/>
      <p:bldP spid="9"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4780</TotalTime>
  <Words>3038</Words>
  <Application>Microsoft Office PowerPoint</Application>
  <PresentationFormat>Widescreen</PresentationFormat>
  <Paragraphs>305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Georgia</vt:lpstr>
      <vt:lpstr>Segoe Print</vt:lpstr>
      <vt:lpstr>Sylfaen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Ballard</dc:creator>
  <cp:lastModifiedBy>carldballard</cp:lastModifiedBy>
  <cp:revision>214</cp:revision>
  <dcterms:created xsi:type="dcterms:W3CDTF">2018-03-26T15:20:55Z</dcterms:created>
  <dcterms:modified xsi:type="dcterms:W3CDTF">2018-06-03T11:57:55Z</dcterms:modified>
</cp:coreProperties>
</file>