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95" r:id="rId2"/>
    <p:sldId id="258" r:id="rId3"/>
    <p:sldId id="272" r:id="rId4"/>
    <p:sldId id="273" r:id="rId5"/>
    <p:sldId id="274" r:id="rId6"/>
    <p:sldId id="275" r:id="rId7"/>
    <p:sldId id="271" r:id="rId8"/>
    <p:sldId id="259" r:id="rId9"/>
    <p:sldId id="261" r:id="rId10"/>
    <p:sldId id="260" r:id="rId11"/>
    <p:sldId id="277" r:id="rId12"/>
    <p:sldId id="278" r:id="rId13"/>
    <p:sldId id="279" r:id="rId14"/>
    <p:sldId id="280" r:id="rId15"/>
    <p:sldId id="281" r:id="rId16"/>
    <p:sldId id="282" r:id="rId17"/>
    <p:sldId id="283" r:id="rId18"/>
    <p:sldId id="284" r:id="rId19"/>
    <p:sldId id="263" r:id="rId20"/>
    <p:sldId id="285" r:id="rId21"/>
    <p:sldId id="270" r:id="rId22"/>
    <p:sldId id="264" r:id="rId23"/>
    <p:sldId id="265" r:id="rId24"/>
    <p:sldId id="266" r:id="rId25"/>
    <p:sldId id="267" r:id="rId26"/>
    <p:sldId id="268" r:id="rId27"/>
    <p:sldId id="286" r:id="rId28"/>
    <p:sldId id="287" r:id="rId29"/>
    <p:sldId id="28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E1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351289-A5B7-466A-8B96-A863EF80D103}" type="datetimeFigureOut">
              <a:rPr lang="en-US" smtClean="0"/>
              <a:t>6/3/2018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0DD296-5E86-46D0-80EA-130AE91BACB7}" type="slidenum">
              <a:rPr lang="en-US" smtClean="0"/>
              <a:t>‹#›</a:t>
            </a:fld>
            <a:endParaRPr lang="en-US"/>
          </a:p>
        </p:txBody>
      </p:sp>
    </p:spTree>
    <p:extLst>
      <p:ext uri="{BB962C8B-B14F-4D97-AF65-F5344CB8AC3E}">
        <p14:creationId xmlns:p14="http://schemas.microsoft.com/office/powerpoint/2010/main" val="2264037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9FACA-DCDD-466B-AD91-48C446F44E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456545-6A54-4CF2-AC98-16D741683C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D03E1C-8FEB-4B00-B479-21E4D80EA87A}"/>
              </a:ext>
            </a:extLst>
          </p:cNvPr>
          <p:cNvSpPr>
            <a:spLocks noGrp="1"/>
          </p:cNvSpPr>
          <p:nvPr>
            <p:ph type="dt" sz="half" idx="10"/>
          </p:nvPr>
        </p:nvSpPr>
        <p:spPr/>
        <p:txBody>
          <a:bodyPr/>
          <a:lstStyle/>
          <a:p>
            <a:fld id="{F06BBB00-1B35-4455-8F08-F73ACDA94BAD}" type="datetimeFigureOut">
              <a:rPr lang="en-US" smtClean="0"/>
              <a:t>6/3/2018</a:t>
            </a:fld>
            <a:endParaRPr lang="en-US"/>
          </a:p>
        </p:txBody>
      </p:sp>
      <p:sp>
        <p:nvSpPr>
          <p:cNvPr id="5" name="Footer Placeholder 4">
            <a:extLst>
              <a:ext uri="{FF2B5EF4-FFF2-40B4-BE49-F238E27FC236}">
                <a16:creationId xmlns:a16="http://schemas.microsoft.com/office/drawing/2014/main" id="{B9BA0029-D6BF-42F8-B2A0-56A28647A1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36D0BE-64C3-4524-8A77-3AAF089DF153}"/>
              </a:ext>
            </a:extLst>
          </p:cNvPr>
          <p:cNvSpPr>
            <a:spLocks noGrp="1"/>
          </p:cNvSpPr>
          <p:nvPr>
            <p:ph type="sldNum" sz="quarter" idx="12"/>
          </p:nvPr>
        </p:nvSpPr>
        <p:spPr/>
        <p:txBody>
          <a:bodyPr/>
          <a:lstStyle/>
          <a:p>
            <a:fld id="{0C5B201F-BF57-4121-B348-05854E96AB4A}" type="slidenum">
              <a:rPr lang="en-US" smtClean="0"/>
              <a:t>‹#›</a:t>
            </a:fld>
            <a:endParaRPr lang="en-US"/>
          </a:p>
        </p:txBody>
      </p:sp>
    </p:spTree>
    <p:extLst>
      <p:ext uri="{BB962C8B-B14F-4D97-AF65-F5344CB8AC3E}">
        <p14:creationId xmlns:p14="http://schemas.microsoft.com/office/powerpoint/2010/main" val="197215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88664-DE31-404D-81CA-082CF87E9C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22ACCD-FA9F-4402-A933-E9B5F34D670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9974B9-94BF-4D52-94B2-22FEA4C26B1C}"/>
              </a:ext>
            </a:extLst>
          </p:cNvPr>
          <p:cNvSpPr>
            <a:spLocks noGrp="1"/>
          </p:cNvSpPr>
          <p:nvPr>
            <p:ph type="dt" sz="half" idx="10"/>
          </p:nvPr>
        </p:nvSpPr>
        <p:spPr/>
        <p:txBody>
          <a:bodyPr/>
          <a:lstStyle/>
          <a:p>
            <a:fld id="{F06BBB00-1B35-4455-8F08-F73ACDA94BAD}" type="datetimeFigureOut">
              <a:rPr lang="en-US" smtClean="0"/>
              <a:t>6/3/2018</a:t>
            </a:fld>
            <a:endParaRPr lang="en-US"/>
          </a:p>
        </p:txBody>
      </p:sp>
      <p:sp>
        <p:nvSpPr>
          <p:cNvPr id="5" name="Footer Placeholder 4">
            <a:extLst>
              <a:ext uri="{FF2B5EF4-FFF2-40B4-BE49-F238E27FC236}">
                <a16:creationId xmlns:a16="http://schemas.microsoft.com/office/drawing/2014/main" id="{7D7DF387-AEA6-4D99-8210-A8FEEE94D4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97B913-818F-480E-B3DA-F6C901F736BC}"/>
              </a:ext>
            </a:extLst>
          </p:cNvPr>
          <p:cNvSpPr>
            <a:spLocks noGrp="1"/>
          </p:cNvSpPr>
          <p:nvPr>
            <p:ph type="sldNum" sz="quarter" idx="12"/>
          </p:nvPr>
        </p:nvSpPr>
        <p:spPr/>
        <p:txBody>
          <a:bodyPr/>
          <a:lstStyle/>
          <a:p>
            <a:fld id="{0C5B201F-BF57-4121-B348-05854E96AB4A}" type="slidenum">
              <a:rPr lang="en-US" smtClean="0"/>
              <a:t>‹#›</a:t>
            </a:fld>
            <a:endParaRPr lang="en-US"/>
          </a:p>
        </p:txBody>
      </p:sp>
    </p:spTree>
    <p:extLst>
      <p:ext uri="{BB962C8B-B14F-4D97-AF65-F5344CB8AC3E}">
        <p14:creationId xmlns:p14="http://schemas.microsoft.com/office/powerpoint/2010/main" val="1370169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490C8D-45DF-417C-885A-75A956B532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B5DDCC-38FD-409C-86DE-95E8BD63CA0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9DCB1C-A560-4B2E-8F71-31D633116902}"/>
              </a:ext>
            </a:extLst>
          </p:cNvPr>
          <p:cNvSpPr>
            <a:spLocks noGrp="1"/>
          </p:cNvSpPr>
          <p:nvPr>
            <p:ph type="dt" sz="half" idx="10"/>
          </p:nvPr>
        </p:nvSpPr>
        <p:spPr/>
        <p:txBody>
          <a:bodyPr/>
          <a:lstStyle/>
          <a:p>
            <a:fld id="{F06BBB00-1B35-4455-8F08-F73ACDA94BAD}" type="datetimeFigureOut">
              <a:rPr lang="en-US" smtClean="0"/>
              <a:t>6/3/2018</a:t>
            </a:fld>
            <a:endParaRPr lang="en-US"/>
          </a:p>
        </p:txBody>
      </p:sp>
      <p:sp>
        <p:nvSpPr>
          <p:cNvPr id="5" name="Footer Placeholder 4">
            <a:extLst>
              <a:ext uri="{FF2B5EF4-FFF2-40B4-BE49-F238E27FC236}">
                <a16:creationId xmlns:a16="http://schemas.microsoft.com/office/drawing/2014/main" id="{92B8BFB6-F4AA-4AED-8DE1-AC509A3BE2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77A719-B69E-41F1-9A67-8B1EB4FDD1F3}"/>
              </a:ext>
            </a:extLst>
          </p:cNvPr>
          <p:cNvSpPr>
            <a:spLocks noGrp="1"/>
          </p:cNvSpPr>
          <p:nvPr>
            <p:ph type="sldNum" sz="quarter" idx="12"/>
          </p:nvPr>
        </p:nvSpPr>
        <p:spPr/>
        <p:txBody>
          <a:bodyPr/>
          <a:lstStyle/>
          <a:p>
            <a:fld id="{0C5B201F-BF57-4121-B348-05854E96AB4A}" type="slidenum">
              <a:rPr lang="en-US" smtClean="0"/>
              <a:t>‹#›</a:t>
            </a:fld>
            <a:endParaRPr lang="en-US"/>
          </a:p>
        </p:txBody>
      </p:sp>
    </p:spTree>
    <p:extLst>
      <p:ext uri="{BB962C8B-B14F-4D97-AF65-F5344CB8AC3E}">
        <p14:creationId xmlns:p14="http://schemas.microsoft.com/office/powerpoint/2010/main" val="602281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9DB9D-9988-41B7-AF3F-08FE74A242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57A6B-F60B-43DD-9601-EBE8276E767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BE3B8-84AB-48A8-BBC1-431B37E7AD64}"/>
              </a:ext>
            </a:extLst>
          </p:cNvPr>
          <p:cNvSpPr>
            <a:spLocks noGrp="1"/>
          </p:cNvSpPr>
          <p:nvPr>
            <p:ph type="dt" sz="half" idx="10"/>
          </p:nvPr>
        </p:nvSpPr>
        <p:spPr/>
        <p:txBody>
          <a:bodyPr/>
          <a:lstStyle/>
          <a:p>
            <a:fld id="{F06BBB00-1B35-4455-8F08-F73ACDA94BAD}" type="datetimeFigureOut">
              <a:rPr lang="en-US" smtClean="0"/>
              <a:t>6/3/2018</a:t>
            </a:fld>
            <a:endParaRPr lang="en-US"/>
          </a:p>
        </p:txBody>
      </p:sp>
      <p:sp>
        <p:nvSpPr>
          <p:cNvPr id="5" name="Footer Placeholder 4">
            <a:extLst>
              <a:ext uri="{FF2B5EF4-FFF2-40B4-BE49-F238E27FC236}">
                <a16:creationId xmlns:a16="http://schemas.microsoft.com/office/drawing/2014/main" id="{86299059-D431-4020-963C-F2E38103EF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8C8EE9-8AF9-4CD8-8B7D-737BCAC8077F}"/>
              </a:ext>
            </a:extLst>
          </p:cNvPr>
          <p:cNvSpPr>
            <a:spLocks noGrp="1"/>
          </p:cNvSpPr>
          <p:nvPr>
            <p:ph type="sldNum" sz="quarter" idx="12"/>
          </p:nvPr>
        </p:nvSpPr>
        <p:spPr/>
        <p:txBody>
          <a:bodyPr/>
          <a:lstStyle/>
          <a:p>
            <a:fld id="{0C5B201F-BF57-4121-B348-05854E96AB4A}" type="slidenum">
              <a:rPr lang="en-US" smtClean="0"/>
              <a:t>‹#›</a:t>
            </a:fld>
            <a:endParaRPr lang="en-US"/>
          </a:p>
        </p:txBody>
      </p:sp>
    </p:spTree>
    <p:extLst>
      <p:ext uri="{BB962C8B-B14F-4D97-AF65-F5344CB8AC3E}">
        <p14:creationId xmlns:p14="http://schemas.microsoft.com/office/powerpoint/2010/main" val="3690574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35DD6-7A7E-4B47-BCD9-6EB8BBB8EA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AA7DE1-96A1-47DE-9E0E-CC2C6542CE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BDD1C50-D88E-46C3-901F-31CEB8B1AED4}"/>
              </a:ext>
            </a:extLst>
          </p:cNvPr>
          <p:cNvSpPr>
            <a:spLocks noGrp="1"/>
          </p:cNvSpPr>
          <p:nvPr>
            <p:ph type="dt" sz="half" idx="10"/>
          </p:nvPr>
        </p:nvSpPr>
        <p:spPr/>
        <p:txBody>
          <a:bodyPr/>
          <a:lstStyle/>
          <a:p>
            <a:fld id="{F06BBB00-1B35-4455-8F08-F73ACDA94BAD}" type="datetimeFigureOut">
              <a:rPr lang="en-US" smtClean="0"/>
              <a:t>6/3/2018</a:t>
            </a:fld>
            <a:endParaRPr lang="en-US"/>
          </a:p>
        </p:txBody>
      </p:sp>
      <p:sp>
        <p:nvSpPr>
          <p:cNvPr id="5" name="Footer Placeholder 4">
            <a:extLst>
              <a:ext uri="{FF2B5EF4-FFF2-40B4-BE49-F238E27FC236}">
                <a16:creationId xmlns:a16="http://schemas.microsoft.com/office/drawing/2014/main" id="{8A428F36-16D5-4A9E-98CD-799E77E169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A55243-2DAA-4DEE-8D6E-E5A743FE0BE2}"/>
              </a:ext>
            </a:extLst>
          </p:cNvPr>
          <p:cNvSpPr>
            <a:spLocks noGrp="1"/>
          </p:cNvSpPr>
          <p:nvPr>
            <p:ph type="sldNum" sz="quarter" idx="12"/>
          </p:nvPr>
        </p:nvSpPr>
        <p:spPr/>
        <p:txBody>
          <a:bodyPr/>
          <a:lstStyle/>
          <a:p>
            <a:fld id="{0C5B201F-BF57-4121-B348-05854E96AB4A}" type="slidenum">
              <a:rPr lang="en-US" smtClean="0"/>
              <a:t>‹#›</a:t>
            </a:fld>
            <a:endParaRPr lang="en-US"/>
          </a:p>
        </p:txBody>
      </p:sp>
    </p:spTree>
    <p:extLst>
      <p:ext uri="{BB962C8B-B14F-4D97-AF65-F5344CB8AC3E}">
        <p14:creationId xmlns:p14="http://schemas.microsoft.com/office/powerpoint/2010/main" val="1542888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BB24B-1356-4E80-BA98-032BDF5A99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64756E-9016-48A8-BAA9-E56DB2D8F3D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EF15B2A-3DE7-4F69-9A89-F857996F351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5ABF68-CB7A-4719-9C32-BBFD7E2C7694}"/>
              </a:ext>
            </a:extLst>
          </p:cNvPr>
          <p:cNvSpPr>
            <a:spLocks noGrp="1"/>
          </p:cNvSpPr>
          <p:nvPr>
            <p:ph type="dt" sz="half" idx="10"/>
          </p:nvPr>
        </p:nvSpPr>
        <p:spPr/>
        <p:txBody>
          <a:bodyPr/>
          <a:lstStyle/>
          <a:p>
            <a:fld id="{F06BBB00-1B35-4455-8F08-F73ACDA94BAD}" type="datetimeFigureOut">
              <a:rPr lang="en-US" smtClean="0"/>
              <a:t>6/3/2018</a:t>
            </a:fld>
            <a:endParaRPr lang="en-US"/>
          </a:p>
        </p:txBody>
      </p:sp>
      <p:sp>
        <p:nvSpPr>
          <p:cNvPr id="6" name="Footer Placeholder 5">
            <a:extLst>
              <a:ext uri="{FF2B5EF4-FFF2-40B4-BE49-F238E27FC236}">
                <a16:creationId xmlns:a16="http://schemas.microsoft.com/office/drawing/2014/main" id="{9300534B-2377-4CE4-8EDB-74DEEA24AE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9E86DE-38CE-4BF3-8754-339982B7940C}"/>
              </a:ext>
            </a:extLst>
          </p:cNvPr>
          <p:cNvSpPr>
            <a:spLocks noGrp="1"/>
          </p:cNvSpPr>
          <p:nvPr>
            <p:ph type="sldNum" sz="quarter" idx="12"/>
          </p:nvPr>
        </p:nvSpPr>
        <p:spPr/>
        <p:txBody>
          <a:bodyPr/>
          <a:lstStyle/>
          <a:p>
            <a:fld id="{0C5B201F-BF57-4121-B348-05854E96AB4A}" type="slidenum">
              <a:rPr lang="en-US" smtClean="0"/>
              <a:t>‹#›</a:t>
            </a:fld>
            <a:endParaRPr lang="en-US"/>
          </a:p>
        </p:txBody>
      </p:sp>
    </p:spTree>
    <p:extLst>
      <p:ext uri="{BB962C8B-B14F-4D97-AF65-F5344CB8AC3E}">
        <p14:creationId xmlns:p14="http://schemas.microsoft.com/office/powerpoint/2010/main" val="1524425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9D2D1-5ED2-440F-BB66-40B8F47E34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0A115D-90FC-46DF-B1F9-65F5BD81D0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AFAF67-D651-48C9-B830-D9D28FEEBE9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841F37-3123-44E3-8BB6-861BC60047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2DF5C07-839B-4067-A810-FA9509EA4C7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FE9391-26B8-4CED-B286-7CD3BFA6ACF4}"/>
              </a:ext>
            </a:extLst>
          </p:cNvPr>
          <p:cNvSpPr>
            <a:spLocks noGrp="1"/>
          </p:cNvSpPr>
          <p:nvPr>
            <p:ph type="dt" sz="half" idx="10"/>
          </p:nvPr>
        </p:nvSpPr>
        <p:spPr/>
        <p:txBody>
          <a:bodyPr/>
          <a:lstStyle/>
          <a:p>
            <a:fld id="{F06BBB00-1B35-4455-8F08-F73ACDA94BAD}" type="datetimeFigureOut">
              <a:rPr lang="en-US" smtClean="0"/>
              <a:t>6/3/2018</a:t>
            </a:fld>
            <a:endParaRPr lang="en-US"/>
          </a:p>
        </p:txBody>
      </p:sp>
      <p:sp>
        <p:nvSpPr>
          <p:cNvPr id="8" name="Footer Placeholder 7">
            <a:extLst>
              <a:ext uri="{FF2B5EF4-FFF2-40B4-BE49-F238E27FC236}">
                <a16:creationId xmlns:a16="http://schemas.microsoft.com/office/drawing/2014/main" id="{CDD3DDB9-3DAE-4973-88C9-E6794FA5181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FAF0F5-9D5D-4936-8E94-70EB880CB42D}"/>
              </a:ext>
            </a:extLst>
          </p:cNvPr>
          <p:cNvSpPr>
            <a:spLocks noGrp="1"/>
          </p:cNvSpPr>
          <p:nvPr>
            <p:ph type="sldNum" sz="quarter" idx="12"/>
          </p:nvPr>
        </p:nvSpPr>
        <p:spPr/>
        <p:txBody>
          <a:bodyPr/>
          <a:lstStyle/>
          <a:p>
            <a:fld id="{0C5B201F-BF57-4121-B348-05854E96AB4A}" type="slidenum">
              <a:rPr lang="en-US" smtClean="0"/>
              <a:t>‹#›</a:t>
            </a:fld>
            <a:endParaRPr lang="en-US"/>
          </a:p>
        </p:txBody>
      </p:sp>
    </p:spTree>
    <p:extLst>
      <p:ext uri="{BB962C8B-B14F-4D97-AF65-F5344CB8AC3E}">
        <p14:creationId xmlns:p14="http://schemas.microsoft.com/office/powerpoint/2010/main" val="294076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474C8-0D63-4AA4-8A78-BC6CA4B390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3A953E-7A01-4FED-9C73-A383A8FA2FBF}"/>
              </a:ext>
            </a:extLst>
          </p:cNvPr>
          <p:cNvSpPr>
            <a:spLocks noGrp="1"/>
          </p:cNvSpPr>
          <p:nvPr>
            <p:ph type="dt" sz="half" idx="10"/>
          </p:nvPr>
        </p:nvSpPr>
        <p:spPr/>
        <p:txBody>
          <a:bodyPr/>
          <a:lstStyle/>
          <a:p>
            <a:fld id="{F06BBB00-1B35-4455-8F08-F73ACDA94BAD}" type="datetimeFigureOut">
              <a:rPr lang="en-US" smtClean="0"/>
              <a:t>6/3/2018</a:t>
            </a:fld>
            <a:endParaRPr lang="en-US"/>
          </a:p>
        </p:txBody>
      </p:sp>
      <p:sp>
        <p:nvSpPr>
          <p:cNvPr id="4" name="Footer Placeholder 3">
            <a:extLst>
              <a:ext uri="{FF2B5EF4-FFF2-40B4-BE49-F238E27FC236}">
                <a16:creationId xmlns:a16="http://schemas.microsoft.com/office/drawing/2014/main" id="{05A0104F-588B-440C-813A-37D12F64AF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85831F-21C7-441B-B489-B241FD73B4AC}"/>
              </a:ext>
            </a:extLst>
          </p:cNvPr>
          <p:cNvSpPr>
            <a:spLocks noGrp="1"/>
          </p:cNvSpPr>
          <p:nvPr>
            <p:ph type="sldNum" sz="quarter" idx="12"/>
          </p:nvPr>
        </p:nvSpPr>
        <p:spPr/>
        <p:txBody>
          <a:bodyPr/>
          <a:lstStyle/>
          <a:p>
            <a:fld id="{0C5B201F-BF57-4121-B348-05854E96AB4A}" type="slidenum">
              <a:rPr lang="en-US" smtClean="0"/>
              <a:t>‹#›</a:t>
            </a:fld>
            <a:endParaRPr lang="en-US"/>
          </a:p>
        </p:txBody>
      </p:sp>
    </p:spTree>
    <p:extLst>
      <p:ext uri="{BB962C8B-B14F-4D97-AF65-F5344CB8AC3E}">
        <p14:creationId xmlns:p14="http://schemas.microsoft.com/office/powerpoint/2010/main" val="326516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E0D814-668E-4315-9F87-45B5105CD330}"/>
              </a:ext>
            </a:extLst>
          </p:cNvPr>
          <p:cNvSpPr>
            <a:spLocks noGrp="1"/>
          </p:cNvSpPr>
          <p:nvPr>
            <p:ph type="dt" sz="half" idx="10"/>
          </p:nvPr>
        </p:nvSpPr>
        <p:spPr/>
        <p:txBody>
          <a:bodyPr/>
          <a:lstStyle/>
          <a:p>
            <a:fld id="{F06BBB00-1B35-4455-8F08-F73ACDA94BAD}" type="datetimeFigureOut">
              <a:rPr lang="en-US" smtClean="0"/>
              <a:t>6/3/2018</a:t>
            </a:fld>
            <a:endParaRPr lang="en-US"/>
          </a:p>
        </p:txBody>
      </p:sp>
      <p:sp>
        <p:nvSpPr>
          <p:cNvPr id="3" name="Footer Placeholder 2">
            <a:extLst>
              <a:ext uri="{FF2B5EF4-FFF2-40B4-BE49-F238E27FC236}">
                <a16:creationId xmlns:a16="http://schemas.microsoft.com/office/drawing/2014/main" id="{A8EB99C3-B881-4AF5-AC20-A3339CB65C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D8D0A8-DE1B-4B2F-8556-4F6824B88C50}"/>
              </a:ext>
            </a:extLst>
          </p:cNvPr>
          <p:cNvSpPr>
            <a:spLocks noGrp="1"/>
          </p:cNvSpPr>
          <p:nvPr>
            <p:ph type="sldNum" sz="quarter" idx="12"/>
          </p:nvPr>
        </p:nvSpPr>
        <p:spPr/>
        <p:txBody>
          <a:bodyPr/>
          <a:lstStyle/>
          <a:p>
            <a:fld id="{0C5B201F-BF57-4121-B348-05854E96AB4A}" type="slidenum">
              <a:rPr lang="en-US" smtClean="0"/>
              <a:t>‹#›</a:t>
            </a:fld>
            <a:endParaRPr lang="en-US"/>
          </a:p>
        </p:txBody>
      </p:sp>
    </p:spTree>
    <p:extLst>
      <p:ext uri="{BB962C8B-B14F-4D97-AF65-F5344CB8AC3E}">
        <p14:creationId xmlns:p14="http://schemas.microsoft.com/office/powerpoint/2010/main" val="883633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81A67-54EA-4813-8738-36896D1B20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FCFBB0-FDB7-483C-949C-B8DD453D94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E459C6-0A26-478E-8CBD-0DACB36F22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04F27E-0943-4768-863E-ABDC58C49022}"/>
              </a:ext>
            </a:extLst>
          </p:cNvPr>
          <p:cNvSpPr>
            <a:spLocks noGrp="1"/>
          </p:cNvSpPr>
          <p:nvPr>
            <p:ph type="dt" sz="half" idx="10"/>
          </p:nvPr>
        </p:nvSpPr>
        <p:spPr/>
        <p:txBody>
          <a:bodyPr/>
          <a:lstStyle/>
          <a:p>
            <a:fld id="{F06BBB00-1B35-4455-8F08-F73ACDA94BAD}" type="datetimeFigureOut">
              <a:rPr lang="en-US" smtClean="0"/>
              <a:t>6/3/2018</a:t>
            </a:fld>
            <a:endParaRPr lang="en-US"/>
          </a:p>
        </p:txBody>
      </p:sp>
      <p:sp>
        <p:nvSpPr>
          <p:cNvPr id="6" name="Footer Placeholder 5">
            <a:extLst>
              <a:ext uri="{FF2B5EF4-FFF2-40B4-BE49-F238E27FC236}">
                <a16:creationId xmlns:a16="http://schemas.microsoft.com/office/drawing/2014/main" id="{737376C2-C251-447D-8A71-4480B8C950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8009C3-CBEA-434F-A62B-89675A8D7426}"/>
              </a:ext>
            </a:extLst>
          </p:cNvPr>
          <p:cNvSpPr>
            <a:spLocks noGrp="1"/>
          </p:cNvSpPr>
          <p:nvPr>
            <p:ph type="sldNum" sz="quarter" idx="12"/>
          </p:nvPr>
        </p:nvSpPr>
        <p:spPr/>
        <p:txBody>
          <a:bodyPr/>
          <a:lstStyle/>
          <a:p>
            <a:fld id="{0C5B201F-BF57-4121-B348-05854E96AB4A}" type="slidenum">
              <a:rPr lang="en-US" smtClean="0"/>
              <a:t>‹#›</a:t>
            </a:fld>
            <a:endParaRPr lang="en-US"/>
          </a:p>
        </p:txBody>
      </p:sp>
    </p:spTree>
    <p:extLst>
      <p:ext uri="{BB962C8B-B14F-4D97-AF65-F5344CB8AC3E}">
        <p14:creationId xmlns:p14="http://schemas.microsoft.com/office/powerpoint/2010/main" val="4262929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12ECA-2918-4440-96EF-697E3A679B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AAF68E-8D1B-4C36-9FB8-26D6F373D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7F9FD4-866A-438C-BAD6-5DB22991DC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B847632-6AC2-4629-8BB3-065D2E2B3FA3}"/>
              </a:ext>
            </a:extLst>
          </p:cNvPr>
          <p:cNvSpPr>
            <a:spLocks noGrp="1"/>
          </p:cNvSpPr>
          <p:nvPr>
            <p:ph type="dt" sz="half" idx="10"/>
          </p:nvPr>
        </p:nvSpPr>
        <p:spPr/>
        <p:txBody>
          <a:bodyPr/>
          <a:lstStyle/>
          <a:p>
            <a:fld id="{F06BBB00-1B35-4455-8F08-F73ACDA94BAD}" type="datetimeFigureOut">
              <a:rPr lang="en-US" smtClean="0"/>
              <a:t>6/3/2018</a:t>
            </a:fld>
            <a:endParaRPr lang="en-US"/>
          </a:p>
        </p:txBody>
      </p:sp>
      <p:sp>
        <p:nvSpPr>
          <p:cNvPr id="6" name="Footer Placeholder 5">
            <a:extLst>
              <a:ext uri="{FF2B5EF4-FFF2-40B4-BE49-F238E27FC236}">
                <a16:creationId xmlns:a16="http://schemas.microsoft.com/office/drawing/2014/main" id="{EA9487FC-814E-4B59-9977-7A48A5E1C3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4E2A81-523F-4D8E-AEAA-00107987EE71}"/>
              </a:ext>
            </a:extLst>
          </p:cNvPr>
          <p:cNvSpPr>
            <a:spLocks noGrp="1"/>
          </p:cNvSpPr>
          <p:nvPr>
            <p:ph type="sldNum" sz="quarter" idx="12"/>
          </p:nvPr>
        </p:nvSpPr>
        <p:spPr/>
        <p:txBody>
          <a:bodyPr/>
          <a:lstStyle/>
          <a:p>
            <a:fld id="{0C5B201F-BF57-4121-B348-05854E96AB4A}" type="slidenum">
              <a:rPr lang="en-US" smtClean="0"/>
              <a:t>‹#›</a:t>
            </a:fld>
            <a:endParaRPr lang="en-US"/>
          </a:p>
        </p:txBody>
      </p:sp>
    </p:spTree>
    <p:extLst>
      <p:ext uri="{BB962C8B-B14F-4D97-AF65-F5344CB8AC3E}">
        <p14:creationId xmlns:p14="http://schemas.microsoft.com/office/powerpoint/2010/main" val="3755355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53A087-B74F-41F5-86EB-095D0A5FC2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35003F-1A06-4BDF-BD45-EDA3929F40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59B9AE-F291-48FC-8C53-8BE3257F52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BBB00-1B35-4455-8F08-F73ACDA94BAD}" type="datetimeFigureOut">
              <a:rPr lang="en-US" smtClean="0"/>
              <a:t>6/3/2018</a:t>
            </a:fld>
            <a:endParaRPr lang="en-US"/>
          </a:p>
        </p:txBody>
      </p:sp>
      <p:sp>
        <p:nvSpPr>
          <p:cNvPr id="5" name="Footer Placeholder 4">
            <a:extLst>
              <a:ext uri="{FF2B5EF4-FFF2-40B4-BE49-F238E27FC236}">
                <a16:creationId xmlns:a16="http://schemas.microsoft.com/office/drawing/2014/main" id="{4CC80C58-2BD5-44F3-B96C-F6D0D738FF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F33608-A2DA-448B-958B-19FCD4CB36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B201F-BF57-4121-B348-05854E96AB4A}" type="slidenum">
              <a:rPr lang="en-US" smtClean="0"/>
              <a:t>‹#›</a:t>
            </a:fld>
            <a:endParaRPr lang="en-US"/>
          </a:p>
        </p:txBody>
      </p:sp>
    </p:spTree>
    <p:extLst>
      <p:ext uri="{BB962C8B-B14F-4D97-AF65-F5344CB8AC3E}">
        <p14:creationId xmlns:p14="http://schemas.microsoft.com/office/powerpoint/2010/main" val="2870724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6F74C1E-48FF-4738-A5D7-28757D582B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6149"/>
            <a:ext cx="10705514" cy="6021852"/>
          </a:xfrm>
          <a:prstGeom prst="rect">
            <a:avLst/>
          </a:prstGeom>
        </p:spPr>
      </p:pic>
      <p:sp>
        <p:nvSpPr>
          <p:cNvPr id="8" name="TextBox 7">
            <a:extLst>
              <a:ext uri="{FF2B5EF4-FFF2-40B4-BE49-F238E27FC236}">
                <a16:creationId xmlns:a16="http://schemas.microsoft.com/office/drawing/2014/main" id="{2EB10A12-5AF7-4670-8EFB-929D4B26EEC5}"/>
              </a:ext>
            </a:extLst>
          </p:cNvPr>
          <p:cNvSpPr txBox="1"/>
          <p:nvPr/>
        </p:nvSpPr>
        <p:spPr>
          <a:xfrm>
            <a:off x="1988437" y="636107"/>
            <a:ext cx="8256104" cy="1261884"/>
          </a:xfrm>
          <a:prstGeom prst="rect">
            <a:avLst/>
          </a:prstGeom>
          <a:noFill/>
        </p:spPr>
        <p:txBody>
          <a:bodyPr wrap="square" rtlCol="0">
            <a:spAutoFit/>
          </a:bodyPr>
          <a:lstStyle/>
          <a:p>
            <a:pPr algn="ctr"/>
            <a:r>
              <a:rPr lang="en-US" sz="4800" dirty="0">
                <a:solidFill>
                  <a:schemeClr val="bg1"/>
                </a:solidFill>
                <a:latin typeface="Segoe Print" panose="02000600000000000000" pitchFamily="2" charset="0"/>
              </a:rPr>
              <a:t>“The Nature of God”</a:t>
            </a:r>
          </a:p>
          <a:p>
            <a:pPr algn="ctr"/>
            <a:r>
              <a:rPr lang="en-US" sz="2800" dirty="0">
                <a:solidFill>
                  <a:schemeClr val="bg1"/>
                </a:solidFill>
                <a:latin typeface="Segoe Print" panose="02000600000000000000" pitchFamily="2" charset="0"/>
              </a:rPr>
              <a:t>a study of Genesis 1 for evangelism</a:t>
            </a:r>
          </a:p>
        </p:txBody>
      </p:sp>
      <p:sp>
        <p:nvSpPr>
          <p:cNvPr id="9" name="TextBox 8">
            <a:extLst>
              <a:ext uri="{FF2B5EF4-FFF2-40B4-BE49-F238E27FC236}">
                <a16:creationId xmlns:a16="http://schemas.microsoft.com/office/drawing/2014/main" id="{531BDD46-89EF-47D3-A570-0FB018F74EE2}"/>
              </a:ext>
            </a:extLst>
          </p:cNvPr>
          <p:cNvSpPr txBox="1"/>
          <p:nvPr/>
        </p:nvSpPr>
        <p:spPr>
          <a:xfrm>
            <a:off x="6096000" y="3440768"/>
            <a:ext cx="5512904" cy="2369880"/>
          </a:xfrm>
          <a:prstGeom prst="rect">
            <a:avLst/>
          </a:prstGeom>
          <a:noFill/>
        </p:spPr>
        <p:txBody>
          <a:bodyPr wrap="square" rtlCol="0">
            <a:spAutoFit/>
          </a:bodyPr>
          <a:lstStyle/>
          <a:p>
            <a:pPr algn="ctr"/>
            <a:r>
              <a:rPr lang="en-US" sz="2800" dirty="0">
                <a:solidFill>
                  <a:schemeClr val="bg1"/>
                </a:solidFill>
                <a:latin typeface="Segoe Print" panose="02000600000000000000" pitchFamily="2" charset="0"/>
              </a:rPr>
              <a:t>part one:</a:t>
            </a:r>
          </a:p>
          <a:p>
            <a:pPr algn="ctr"/>
            <a:r>
              <a:rPr lang="en-US" sz="4000" dirty="0">
                <a:solidFill>
                  <a:schemeClr val="bg1"/>
                </a:solidFill>
                <a:latin typeface="Segoe Print" panose="02000600000000000000" pitchFamily="2" charset="0"/>
              </a:rPr>
              <a:t>“God is Spirit”</a:t>
            </a:r>
          </a:p>
          <a:p>
            <a:pPr algn="ctr"/>
            <a:r>
              <a:rPr lang="en-US" sz="4000" dirty="0">
                <a:solidFill>
                  <a:schemeClr val="bg1"/>
                </a:solidFill>
                <a:latin typeface="Segoe Print" panose="02000600000000000000" pitchFamily="2" charset="0"/>
              </a:rPr>
              <a:t>Genesis</a:t>
            </a:r>
          </a:p>
          <a:p>
            <a:pPr algn="ctr"/>
            <a:r>
              <a:rPr lang="en-US" sz="4000" dirty="0">
                <a:solidFill>
                  <a:schemeClr val="bg1"/>
                </a:solidFill>
                <a:latin typeface="Segoe Print" panose="02000600000000000000" pitchFamily="2" charset="0"/>
              </a:rPr>
              <a:t>1:1-5</a:t>
            </a:r>
          </a:p>
        </p:txBody>
      </p:sp>
    </p:spTree>
    <p:extLst>
      <p:ext uri="{BB962C8B-B14F-4D97-AF65-F5344CB8AC3E}">
        <p14:creationId xmlns:p14="http://schemas.microsoft.com/office/powerpoint/2010/main" val="234928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664E70D4-5C76-4AF5-8FB8-371B0ACEBE0C}"/>
              </a:ext>
            </a:extLst>
          </p:cNvPr>
          <p:cNvSpPr txBox="1"/>
          <p:nvPr/>
        </p:nvSpPr>
        <p:spPr>
          <a:xfrm>
            <a:off x="755377" y="3820875"/>
            <a:ext cx="11288207" cy="461665"/>
          </a:xfrm>
          <a:prstGeom prst="rect">
            <a:avLst/>
          </a:prstGeom>
          <a:noFill/>
        </p:spPr>
        <p:txBody>
          <a:bodyPr wrap="square" rtlCol="0">
            <a:spAutoFit/>
          </a:bodyPr>
          <a:lstStyle/>
          <a:p>
            <a:r>
              <a:rPr lang="en-US" sz="2400" b="1" dirty="0">
                <a:latin typeface="Georgia" panose="0204050205040502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Exodus 19:9, 16: appearing to Israel at Sinai (“thick cloud”, “</a:t>
            </a:r>
            <a:r>
              <a:rPr lang="en-US" sz="2400" dirty="0" err="1">
                <a:latin typeface="Sylfaen" panose="010A0502050306030303" pitchFamily="18" charset="0"/>
                <a:sym typeface="Wingdings" panose="05000000000000000000" pitchFamily="2" charset="2"/>
              </a:rPr>
              <a:t>thunderings</a:t>
            </a:r>
            <a:r>
              <a:rPr lang="en-US" sz="2400" dirty="0">
                <a:latin typeface="Sylfaen" panose="010A0502050306030303" pitchFamily="18" charset="0"/>
                <a:sym typeface="Wingdings" panose="05000000000000000000" pitchFamily="2" charset="2"/>
              </a:rPr>
              <a:t>, lightnings”)</a:t>
            </a:r>
            <a:r>
              <a:rPr lang="en-US" sz="2300" dirty="0">
                <a:latin typeface="Sylfaen" panose="010A0502050306030303" pitchFamily="18" charset="0"/>
                <a:sym typeface="Wingdings" panose="05000000000000000000" pitchFamily="2" charset="2"/>
              </a:rPr>
              <a:t> </a:t>
            </a:r>
            <a:endParaRPr lang="en-US" sz="2300" dirty="0">
              <a:latin typeface="Sylfaen" panose="010A0502050306030303" pitchFamily="18" charset="0"/>
            </a:endParaRPr>
          </a:p>
        </p:txBody>
      </p:sp>
      <p:cxnSp>
        <p:nvCxnSpPr>
          <p:cNvPr id="22" name="Straight Connector 21">
            <a:extLst>
              <a:ext uri="{FF2B5EF4-FFF2-40B4-BE49-F238E27FC236}">
                <a16:creationId xmlns:a16="http://schemas.microsoft.com/office/drawing/2014/main" id="{431EE602-7FCB-4915-8F70-CBB627EFC5B9}"/>
              </a:ext>
            </a:extLst>
          </p:cNvPr>
          <p:cNvCxnSpPr/>
          <p:nvPr/>
        </p:nvCxnSpPr>
        <p:spPr>
          <a:xfrm flipH="1">
            <a:off x="393192" y="6069974"/>
            <a:ext cx="11356848" cy="0"/>
          </a:xfrm>
          <a:prstGeom prst="line">
            <a:avLst/>
          </a:prstGeom>
          <a:ln w="25400">
            <a:solidFill>
              <a:schemeClr val="tx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B270AD0-C457-4D88-A029-68851147F447}"/>
              </a:ext>
            </a:extLst>
          </p:cNvPr>
          <p:cNvSpPr txBox="1"/>
          <p:nvPr/>
        </p:nvSpPr>
        <p:spPr>
          <a:xfrm>
            <a:off x="-1" y="86140"/>
            <a:ext cx="12191979" cy="1015663"/>
          </a:xfrm>
          <a:prstGeom prst="rect">
            <a:avLst/>
          </a:prstGeom>
          <a:noFill/>
        </p:spPr>
        <p:txBody>
          <a:bodyPr wrap="square" rtlCol="0">
            <a:spAutoFit/>
          </a:bodyPr>
          <a:lstStyle/>
          <a:p>
            <a:pPr algn="ctr"/>
            <a:r>
              <a:rPr lang="en-US" sz="6000" b="1" dirty="0">
                <a:latin typeface="Segoe Print" panose="02000600000000000000" pitchFamily="2" charset="0"/>
              </a:rPr>
              <a:t>The Nature of God</a:t>
            </a:r>
            <a:endParaRPr lang="en-US" sz="6000" dirty="0">
              <a:latin typeface="Segoe Print" panose="02000600000000000000" pitchFamily="2" charset="0"/>
            </a:endParaRPr>
          </a:p>
        </p:txBody>
      </p:sp>
      <p:sp>
        <p:nvSpPr>
          <p:cNvPr id="20" name="TextBox 19">
            <a:extLst>
              <a:ext uri="{FF2B5EF4-FFF2-40B4-BE49-F238E27FC236}">
                <a16:creationId xmlns:a16="http://schemas.microsoft.com/office/drawing/2014/main" id="{FC47D5F6-833C-4DE8-A9D6-716012171136}"/>
              </a:ext>
            </a:extLst>
          </p:cNvPr>
          <p:cNvSpPr txBox="1"/>
          <p:nvPr/>
        </p:nvSpPr>
        <p:spPr>
          <a:xfrm>
            <a:off x="-6625" y="6096818"/>
            <a:ext cx="12191979" cy="707886"/>
          </a:xfrm>
          <a:prstGeom prst="rect">
            <a:avLst/>
          </a:prstGeom>
          <a:noFill/>
        </p:spPr>
        <p:txBody>
          <a:bodyPr wrap="square" rtlCol="0">
            <a:spAutoFit/>
          </a:bodyPr>
          <a:lstStyle/>
          <a:p>
            <a:pPr algn="ctr"/>
            <a:r>
              <a:rPr lang="en-US" sz="4000" b="1" dirty="0">
                <a:latin typeface="Segoe Print" panose="02000600000000000000" pitchFamily="2" charset="0"/>
              </a:rPr>
              <a:t>Genesis 1</a:t>
            </a:r>
            <a:endParaRPr lang="en-US" sz="4000" dirty="0">
              <a:latin typeface="Segoe Print" panose="02000600000000000000" pitchFamily="2" charset="0"/>
            </a:endParaRPr>
          </a:p>
        </p:txBody>
      </p:sp>
      <p:cxnSp>
        <p:nvCxnSpPr>
          <p:cNvPr id="4" name="Straight Connector 3">
            <a:extLst>
              <a:ext uri="{FF2B5EF4-FFF2-40B4-BE49-F238E27FC236}">
                <a16:creationId xmlns:a16="http://schemas.microsoft.com/office/drawing/2014/main" id="{6F08FFF6-C1F4-4B28-8D0C-A2131F39BAB4}"/>
              </a:ext>
            </a:extLst>
          </p:cNvPr>
          <p:cNvCxnSpPr/>
          <p:nvPr/>
        </p:nvCxnSpPr>
        <p:spPr>
          <a:xfrm flipH="1">
            <a:off x="393287" y="556591"/>
            <a:ext cx="1855304" cy="0"/>
          </a:xfrm>
          <a:prstGeom prst="line">
            <a:avLst/>
          </a:prstGeom>
          <a:ln w="44450">
            <a:solidFill>
              <a:schemeClr val="tx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8084F11-42F5-4312-9DE3-25BE31EF1D53}"/>
              </a:ext>
            </a:extLst>
          </p:cNvPr>
          <p:cNvCxnSpPr/>
          <p:nvPr/>
        </p:nvCxnSpPr>
        <p:spPr>
          <a:xfrm flipH="1">
            <a:off x="9914777" y="557784"/>
            <a:ext cx="1855304" cy="0"/>
          </a:xfrm>
          <a:prstGeom prst="line">
            <a:avLst/>
          </a:prstGeom>
          <a:ln w="44450">
            <a:solidFill>
              <a:schemeClr val="tx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709DECC-EB73-4B40-9BA9-B0523A0BBBEA}"/>
              </a:ext>
            </a:extLst>
          </p:cNvPr>
          <p:cNvSpPr txBox="1"/>
          <p:nvPr/>
        </p:nvSpPr>
        <p:spPr>
          <a:xfrm>
            <a:off x="212035" y="886472"/>
            <a:ext cx="11370365" cy="646331"/>
          </a:xfrm>
          <a:prstGeom prst="rect">
            <a:avLst/>
          </a:prstGeom>
          <a:noFill/>
        </p:spPr>
        <p:txBody>
          <a:bodyPr wrap="square" rtlCol="0">
            <a:spAutoFit/>
          </a:bodyPr>
          <a:lstStyle/>
          <a:p>
            <a:r>
              <a:rPr lang="en-US" sz="3600" b="1" u="sng" dirty="0">
                <a:latin typeface="Sylfaen" panose="010A0502050306030303" pitchFamily="18" charset="0"/>
              </a:rPr>
              <a:t>Genesis 1:1-5</a:t>
            </a:r>
          </a:p>
        </p:txBody>
      </p:sp>
      <p:sp>
        <p:nvSpPr>
          <p:cNvPr id="34" name="TextBox 33">
            <a:extLst>
              <a:ext uri="{FF2B5EF4-FFF2-40B4-BE49-F238E27FC236}">
                <a16:creationId xmlns:a16="http://schemas.microsoft.com/office/drawing/2014/main" id="{19A9B3F3-B35B-4020-B306-AA7176EB3330}"/>
              </a:ext>
            </a:extLst>
          </p:cNvPr>
          <p:cNvSpPr txBox="1"/>
          <p:nvPr/>
        </p:nvSpPr>
        <p:spPr>
          <a:xfrm>
            <a:off x="212039" y="1403308"/>
            <a:ext cx="11370365" cy="584775"/>
          </a:xfrm>
          <a:prstGeom prst="rect">
            <a:avLst/>
          </a:prstGeom>
          <a:noFill/>
        </p:spPr>
        <p:txBody>
          <a:bodyPr wrap="square" rtlCol="0">
            <a:spAutoFit/>
          </a:bodyPr>
          <a:lstStyle/>
          <a:p>
            <a:r>
              <a:rPr lang="en-US" sz="3200" dirty="0">
                <a:latin typeface="Sylfaen" panose="010A0502050306030303" pitchFamily="18" charset="0"/>
              </a:rPr>
              <a:t>“In the beginning God created the heavens and the earth” [v1]</a:t>
            </a:r>
          </a:p>
        </p:txBody>
      </p:sp>
      <p:sp>
        <p:nvSpPr>
          <p:cNvPr id="14" name="TextBox 13">
            <a:extLst>
              <a:ext uri="{FF2B5EF4-FFF2-40B4-BE49-F238E27FC236}">
                <a16:creationId xmlns:a16="http://schemas.microsoft.com/office/drawing/2014/main" id="{F1B3DF68-3550-4183-96DE-782B418C6318}"/>
              </a:ext>
            </a:extLst>
          </p:cNvPr>
          <p:cNvSpPr txBox="1"/>
          <p:nvPr/>
        </p:nvSpPr>
        <p:spPr>
          <a:xfrm>
            <a:off x="210312" y="1887014"/>
            <a:ext cx="11370365" cy="584775"/>
          </a:xfrm>
          <a:prstGeom prst="rect">
            <a:avLst/>
          </a:prstGeom>
          <a:noFill/>
        </p:spPr>
        <p:txBody>
          <a:bodyPr wrap="square" rtlCol="0">
            <a:spAutoFit/>
          </a:bodyPr>
          <a:lstStyle/>
          <a:p>
            <a:r>
              <a:rPr lang="en-US" sz="3200" dirty="0">
                <a:latin typeface="Sylfaen" panose="010A0502050306030303" pitchFamily="18" charset="0"/>
              </a:rPr>
              <a:t>“The earth was…” [v2]</a:t>
            </a:r>
          </a:p>
        </p:txBody>
      </p:sp>
      <p:pic>
        <p:nvPicPr>
          <p:cNvPr id="18" name="Picture 17">
            <a:extLst>
              <a:ext uri="{FF2B5EF4-FFF2-40B4-BE49-F238E27FC236}">
                <a16:creationId xmlns:a16="http://schemas.microsoft.com/office/drawing/2014/main" id="{DA2257F5-8DE9-4184-877A-2D285D1473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
        <p:nvSpPr>
          <p:cNvPr id="15" name="TextBox 14">
            <a:extLst>
              <a:ext uri="{FF2B5EF4-FFF2-40B4-BE49-F238E27FC236}">
                <a16:creationId xmlns:a16="http://schemas.microsoft.com/office/drawing/2014/main" id="{AC2CBFF7-C66F-44FD-A51B-4853421660D9}"/>
              </a:ext>
            </a:extLst>
          </p:cNvPr>
          <p:cNvSpPr txBox="1"/>
          <p:nvPr/>
        </p:nvSpPr>
        <p:spPr>
          <a:xfrm>
            <a:off x="216940" y="2350830"/>
            <a:ext cx="11826644" cy="523220"/>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the first time we “meet” God in the Bible is as SPIRIT</a:t>
            </a:r>
            <a:endParaRPr lang="en-US" sz="2800" dirty="0">
              <a:latin typeface="Sylfaen" panose="010A0502050306030303" pitchFamily="18" charset="0"/>
            </a:endParaRPr>
          </a:p>
        </p:txBody>
      </p:sp>
      <p:sp>
        <p:nvSpPr>
          <p:cNvPr id="19" name="TextBox 18">
            <a:extLst>
              <a:ext uri="{FF2B5EF4-FFF2-40B4-BE49-F238E27FC236}">
                <a16:creationId xmlns:a16="http://schemas.microsoft.com/office/drawing/2014/main" id="{3BFD1C4A-C6AE-44CC-8ECC-6FFF23C5D4A3}"/>
              </a:ext>
            </a:extLst>
          </p:cNvPr>
          <p:cNvSpPr txBox="1"/>
          <p:nvPr/>
        </p:nvSpPr>
        <p:spPr>
          <a:xfrm>
            <a:off x="4333461" y="1893635"/>
            <a:ext cx="7253844" cy="584775"/>
          </a:xfrm>
          <a:prstGeom prst="rect">
            <a:avLst/>
          </a:prstGeom>
          <a:noFill/>
        </p:spPr>
        <p:txBody>
          <a:bodyPr wrap="square" rtlCol="0">
            <a:spAutoFit/>
          </a:bodyPr>
          <a:lstStyle/>
          <a:p>
            <a:r>
              <a:rPr lang="en-US" sz="3200" dirty="0">
                <a:latin typeface="Sylfaen" panose="010A0502050306030303" pitchFamily="18" charset="0"/>
              </a:rPr>
              <a:t>“And the Spirit of God…” [v2]</a:t>
            </a:r>
          </a:p>
        </p:txBody>
      </p:sp>
      <p:sp>
        <p:nvSpPr>
          <p:cNvPr id="25" name="TextBox 24">
            <a:extLst>
              <a:ext uri="{FF2B5EF4-FFF2-40B4-BE49-F238E27FC236}">
                <a16:creationId xmlns:a16="http://schemas.microsoft.com/office/drawing/2014/main" id="{FED67579-9471-42FF-AF53-2F0CAAFC3F5B}"/>
              </a:ext>
            </a:extLst>
          </p:cNvPr>
          <p:cNvSpPr txBox="1"/>
          <p:nvPr/>
        </p:nvSpPr>
        <p:spPr>
          <a:xfrm>
            <a:off x="516835" y="2751403"/>
            <a:ext cx="11660312" cy="461665"/>
          </a:xfrm>
          <a:prstGeom prst="rect">
            <a:avLst/>
          </a:prstGeom>
          <a:noFill/>
        </p:spPr>
        <p:txBody>
          <a:bodyPr wrap="square" rtlCol="0">
            <a:spAutoFit/>
          </a:bodyPr>
          <a:lstStyle/>
          <a:p>
            <a:r>
              <a:rPr lang="en-US" sz="2400" b="1" dirty="0">
                <a:latin typeface="Sylfaen" panose="010A050205030603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Consider this same practice by God at other times in Bible history:</a:t>
            </a:r>
            <a:endParaRPr lang="en-US" sz="2400" i="1" dirty="0">
              <a:latin typeface="Sylfaen" panose="010A0502050306030303" pitchFamily="18" charset="0"/>
            </a:endParaRPr>
          </a:p>
        </p:txBody>
      </p:sp>
      <p:sp>
        <p:nvSpPr>
          <p:cNvPr id="27" name="TextBox 26">
            <a:extLst>
              <a:ext uri="{FF2B5EF4-FFF2-40B4-BE49-F238E27FC236}">
                <a16:creationId xmlns:a16="http://schemas.microsoft.com/office/drawing/2014/main" id="{ECB485C0-A8A6-4950-9DC4-5EE6977269E2}"/>
              </a:ext>
            </a:extLst>
          </p:cNvPr>
          <p:cNvSpPr txBox="1"/>
          <p:nvPr/>
        </p:nvSpPr>
        <p:spPr>
          <a:xfrm>
            <a:off x="757100" y="3112321"/>
            <a:ext cx="9913008" cy="461665"/>
          </a:xfrm>
          <a:prstGeom prst="rect">
            <a:avLst/>
          </a:prstGeom>
          <a:noFill/>
        </p:spPr>
        <p:txBody>
          <a:bodyPr wrap="square" rtlCol="0">
            <a:spAutoFit/>
          </a:bodyPr>
          <a:lstStyle/>
          <a:p>
            <a:r>
              <a:rPr lang="en-US" sz="2400" b="1" dirty="0">
                <a:latin typeface="Georgia" panose="0204050205040502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Exodus 3:1-6: appearing to Moses in the burning bush (“fire”)</a:t>
            </a:r>
            <a:endParaRPr lang="en-US" sz="2400" dirty="0">
              <a:latin typeface="Sylfaen" panose="010A0502050306030303" pitchFamily="18" charset="0"/>
            </a:endParaRPr>
          </a:p>
        </p:txBody>
      </p:sp>
      <p:sp>
        <p:nvSpPr>
          <p:cNvPr id="28" name="TextBox 27">
            <a:extLst>
              <a:ext uri="{FF2B5EF4-FFF2-40B4-BE49-F238E27FC236}">
                <a16:creationId xmlns:a16="http://schemas.microsoft.com/office/drawing/2014/main" id="{6F12FBBB-012D-42D4-A333-44DBC2A987F5}"/>
              </a:ext>
            </a:extLst>
          </p:cNvPr>
          <p:cNvSpPr txBox="1"/>
          <p:nvPr/>
        </p:nvSpPr>
        <p:spPr>
          <a:xfrm>
            <a:off x="753105" y="3463755"/>
            <a:ext cx="11290479" cy="461665"/>
          </a:xfrm>
          <a:prstGeom prst="rect">
            <a:avLst/>
          </a:prstGeom>
          <a:noFill/>
        </p:spPr>
        <p:txBody>
          <a:bodyPr wrap="square" rtlCol="0">
            <a:spAutoFit/>
          </a:bodyPr>
          <a:lstStyle/>
          <a:p>
            <a:r>
              <a:rPr lang="en-US" sz="2400" b="1" dirty="0">
                <a:latin typeface="Georgia" panose="0204050205040502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Exodus 13:21-22: guiding Israel out of Egypt (pillar of “cloud [smoke]”, “fire”)</a:t>
            </a:r>
            <a:endParaRPr lang="en-US" sz="2400" dirty="0">
              <a:latin typeface="Sylfaen" panose="010A0502050306030303" pitchFamily="18" charset="0"/>
            </a:endParaRPr>
          </a:p>
        </p:txBody>
      </p:sp>
    </p:spTree>
    <p:extLst>
      <p:ext uri="{BB962C8B-B14F-4D97-AF65-F5344CB8AC3E}">
        <p14:creationId xmlns:p14="http://schemas.microsoft.com/office/powerpoint/2010/main" val="397353200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up)">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left)">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1000"/>
                                        <p:tgtEl>
                                          <p:spTgt spid="27"/>
                                        </p:tgtEl>
                                      </p:cBhvr>
                                    </p:animEffect>
                                    <p:anim calcmode="lin" valueType="num">
                                      <p:cBhvr>
                                        <p:cTn id="23" dur="1000" fill="hold"/>
                                        <p:tgtEl>
                                          <p:spTgt spid="27"/>
                                        </p:tgtEl>
                                        <p:attrNameLst>
                                          <p:attrName>ppt_x</p:attrName>
                                        </p:attrNameLst>
                                      </p:cBhvr>
                                      <p:tavLst>
                                        <p:tav tm="0">
                                          <p:val>
                                            <p:strVal val="#ppt_x"/>
                                          </p:val>
                                        </p:tav>
                                        <p:tav tm="100000">
                                          <p:val>
                                            <p:strVal val="#ppt_x"/>
                                          </p:val>
                                        </p:tav>
                                      </p:tavLst>
                                    </p:anim>
                                    <p:anim calcmode="lin" valueType="num">
                                      <p:cBhvr>
                                        <p:cTn id="2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1000"/>
                                        <p:tgtEl>
                                          <p:spTgt spid="28"/>
                                        </p:tgtEl>
                                      </p:cBhvr>
                                    </p:animEffect>
                                    <p:anim calcmode="lin" valueType="num">
                                      <p:cBhvr>
                                        <p:cTn id="30" dur="1000" fill="hold"/>
                                        <p:tgtEl>
                                          <p:spTgt spid="28"/>
                                        </p:tgtEl>
                                        <p:attrNameLst>
                                          <p:attrName>ppt_x</p:attrName>
                                        </p:attrNameLst>
                                      </p:cBhvr>
                                      <p:tavLst>
                                        <p:tav tm="0">
                                          <p:val>
                                            <p:strVal val="#ppt_x"/>
                                          </p:val>
                                        </p:tav>
                                        <p:tav tm="100000">
                                          <p:val>
                                            <p:strVal val="#ppt_x"/>
                                          </p:val>
                                        </p:tav>
                                      </p:tavLst>
                                    </p:anim>
                                    <p:anim calcmode="lin" valueType="num">
                                      <p:cBhvr>
                                        <p:cTn id="31"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1000"/>
                                        <p:tgtEl>
                                          <p:spTgt spid="29"/>
                                        </p:tgtEl>
                                      </p:cBhvr>
                                    </p:animEffect>
                                    <p:anim calcmode="lin" valueType="num">
                                      <p:cBhvr>
                                        <p:cTn id="37" dur="1000" fill="hold"/>
                                        <p:tgtEl>
                                          <p:spTgt spid="29"/>
                                        </p:tgtEl>
                                        <p:attrNameLst>
                                          <p:attrName>ppt_x</p:attrName>
                                        </p:attrNameLst>
                                      </p:cBhvr>
                                      <p:tavLst>
                                        <p:tav tm="0">
                                          <p:val>
                                            <p:strVal val="#ppt_x"/>
                                          </p:val>
                                        </p:tav>
                                        <p:tav tm="100000">
                                          <p:val>
                                            <p:strVal val="#ppt_x"/>
                                          </p:val>
                                        </p:tav>
                                      </p:tavLst>
                                    </p:anim>
                                    <p:anim calcmode="lin" valueType="num">
                                      <p:cBhvr>
                                        <p:cTn id="38"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15" grpId="0"/>
      <p:bldP spid="19" grpId="0"/>
      <p:bldP spid="25" grpId="0"/>
      <p:bldP spid="27" grpId="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B4E739-E152-4FF8-9888-4C2C587F265D}"/>
              </a:ext>
            </a:extLst>
          </p:cNvPr>
          <p:cNvSpPr txBox="1"/>
          <p:nvPr/>
        </p:nvSpPr>
        <p:spPr>
          <a:xfrm>
            <a:off x="-1" y="86140"/>
            <a:ext cx="12191979" cy="1015663"/>
          </a:xfrm>
          <a:prstGeom prst="rect">
            <a:avLst/>
          </a:prstGeom>
          <a:noFill/>
        </p:spPr>
        <p:txBody>
          <a:bodyPr wrap="square" rtlCol="0">
            <a:spAutoFit/>
          </a:bodyPr>
          <a:lstStyle/>
          <a:p>
            <a:pPr algn="ctr"/>
            <a:r>
              <a:rPr lang="en-US" sz="6000" b="1" dirty="0">
                <a:solidFill>
                  <a:schemeClr val="bg1"/>
                </a:solidFill>
                <a:latin typeface="Segoe Print" panose="02000600000000000000" pitchFamily="2" charset="0"/>
              </a:rPr>
              <a:t>The Nature of God</a:t>
            </a:r>
            <a:endParaRPr lang="en-US" sz="6000" dirty="0">
              <a:solidFill>
                <a:schemeClr val="bg1"/>
              </a:solidFill>
              <a:latin typeface="Segoe Print" panose="02000600000000000000" pitchFamily="2" charset="0"/>
            </a:endParaRPr>
          </a:p>
        </p:txBody>
      </p:sp>
      <p:cxnSp>
        <p:nvCxnSpPr>
          <p:cNvPr id="5" name="Straight Connector 4">
            <a:extLst>
              <a:ext uri="{FF2B5EF4-FFF2-40B4-BE49-F238E27FC236}">
                <a16:creationId xmlns:a16="http://schemas.microsoft.com/office/drawing/2014/main" id="{7043D2A4-19FA-4810-9FE6-4CF2BA6D6E70}"/>
              </a:ext>
            </a:extLst>
          </p:cNvPr>
          <p:cNvCxnSpPr/>
          <p:nvPr/>
        </p:nvCxnSpPr>
        <p:spPr>
          <a:xfrm flipH="1">
            <a:off x="393287" y="556591"/>
            <a:ext cx="1855304" cy="0"/>
          </a:xfrm>
          <a:prstGeom prst="line">
            <a:avLst/>
          </a:prstGeom>
          <a:ln w="44450">
            <a:solidFill>
              <a:schemeClr val="bg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74F4CB2-BAC0-48B5-8B7B-6B40CE0F002B}"/>
              </a:ext>
            </a:extLst>
          </p:cNvPr>
          <p:cNvCxnSpPr/>
          <p:nvPr/>
        </p:nvCxnSpPr>
        <p:spPr>
          <a:xfrm flipH="1">
            <a:off x="9914777" y="557784"/>
            <a:ext cx="1855304" cy="0"/>
          </a:xfrm>
          <a:prstGeom prst="line">
            <a:avLst/>
          </a:prstGeom>
          <a:ln w="44450">
            <a:solidFill>
              <a:schemeClr val="bg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4F17AF4-8A92-4356-8D74-C3DCC280B6AF}"/>
              </a:ext>
            </a:extLst>
          </p:cNvPr>
          <p:cNvCxnSpPr/>
          <p:nvPr/>
        </p:nvCxnSpPr>
        <p:spPr>
          <a:xfrm flipH="1">
            <a:off x="393192" y="6069974"/>
            <a:ext cx="11356848" cy="0"/>
          </a:xfrm>
          <a:prstGeom prst="line">
            <a:avLst/>
          </a:prstGeom>
          <a:ln w="25400">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D604A02-1A89-4B74-B7D5-B4FACDAF030F}"/>
              </a:ext>
            </a:extLst>
          </p:cNvPr>
          <p:cNvSpPr txBox="1"/>
          <p:nvPr/>
        </p:nvSpPr>
        <p:spPr>
          <a:xfrm>
            <a:off x="-6625" y="6096818"/>
            <a:ext cx="12191979" cy="707886"/>
          </a:xfrm>
          <a:prstGeom prst="rect">
            <a:avLst/>
          </a:prstGeom>
          <a:noFill/>
        </p:spPr>
        <p:txBody>
          <a:bodyPr wrap="square" rtlCol="0">
            <a:spAutoFit/>
          </a:bodyPr>
          <a:lstStyle/>
          <a:p>
            <a:pPr algn="ctr"/>
            <a:r>
              <a:rPr lang="en-US" sz="4000" b="1" dirty="0">
                <a:solidFill>
                  <a:schemeClr val="bg1"/>
                </a:solidFill>
                <a:latin typeface="Segoe Print" panose="02000600000000000000" pitchFamily="2" charset="0"/>
              </a:rPr>
              <a:t>Genesis 1</a:t>
            </a:r>
            <a:endParaRPr lang="en-US" sz="4000" dirty="0">
              <a:solidFill>
                <a:schemeClr val="bg1"/>
              </a:solidFill>
              <a:latin typeface="Segoe Print" panose="02000600000000000000" pitchFamily="2" charset="0"/>
            </a:endParaRPr>
          </a:p>
        </p:txBody>
      </p:sp>
      <p:sp>
        <p:nvSpPr>
          <p:cNvPr id="10" name="TextBox 9">
            <a:extLst>
              <a:ext uri="{FF2B5EF4-FFF2-40B4-BE49-F238E27FC236}">
                <a16:creationId xmlns:a16="http://schemas.microsoft.com/office/drawing/2014/main" id="{7613ED87-A3B2-446F-B703-1ED1537FFDF6}"/>
              </a:ext>
            </a:extLst>
          </p:cNvPr>
          <p:cNvSpPr txBox="1"/>
          <p:nvPr/>
        </p:nvSpPr>
        <p:spPr>
          <a:xfrm>
            <a:off x="-2878" y="892900"/>
            <a:ext cx="12191979" cy="646331"/>
          </a:xfrm>
          <a:prstGeom prst="rect">
            <a:avLst/>
          </a:prstGeom>
          <a:noFill/>
        </p:spPr>
        <p:txBody>
          <a:bodyPr wrap="square" rtlCol="0">
            <a:spAutoFit/>
          </a:bodyPr>
          <a:lstStyle/>
          <a:p>
            <a:pPr algn="ctr"/>
            <a:r>
              <a:rPr lang="en-US" sz="3600" b="1" dirty="0">
                <a:solidFill>
                  <a:schemeClr val="bg1"/>
                </a:solidFill>
                <a:latin typeface="Segoe Print" panose="02000600000000000000" pitchFamily="2" charset="0"/>
              </a:rPr>
              <a:t>“God is Spirit”</a:t>
            </a:r>
            <a:endParaRPr lang="en-US" sz="3600" dirty="0">
              <a:solidFill>
                <a:schemeClr val="bg1"/>
              </a:solidFill>
              <a:latin typeface="Segoe Print" panose="02000600000000000000" pitchFamily="2" charset="0"/>
            </a:endParaRPr>
          </a:p>
        </p:txBody>
      </p:sp>
      <p:sp>
        <p:nvSpPr>
          <p:cNvPr id="2" name="Rectangle 1">
            <a:extLst>
              <a:ext uri="{FF2B5EF4-FFF2-40B4-BE49-F238E27FC236}">
                <a16:creationId xmlns:a16="http://schemas.microsoft.com/office/drawing/2014/main" id="{AE72B929-9306-4FE1-B7C3-CCE36E8D8779}"/>
              </a:ext>
            </a:extLst>
          </p:cNvPr>
          <p:cNvSpPr/>
          <p:nvPr/>
        </p:nvSpPr>
        <p:spPr>
          <a:xfrm>
            <a:off x="251520" y="1879750"/>
            <a:ext cx="11518561" cy="4125031"/>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rgbClr val="FFFF00"/>
                </a:solidFill>
              </a:rPr>
              <a:t>“Take careful heed to yourselves, for </a:t>
            </a:r>
            <a:r>
              <a:rPr lang="en-US" sz="2400" b="1" i="1" dirty="0">
                <a:solidFill>
                  <a:schemeClr val="bg1"/>
                </a:solidFill>
              </a:rPr>
              <a:t>you saw </a:t>
            </a:r>
            <a:r>
              <a:rPr lang="en-US" sz="2400" b="1" i="1" u="sng" dirty="0">
                <a:solidFill>
                  <a:schemeClr val="bg1"/>
                </a:solidFill>
              </a:rPr>
              <a:t>no</a:t>
            </a:r>
            <a:r>
              <a:rPr lang="en-US" sz="2400" b="1" i="1" dirty="0">
                <a:solidFill>
                  <a:schemeClr val="bg1"/>
                </a:solidFill>
              </a:rPr>
              <a:t> </a:t>
            </a:r>
            <a:r>
              <a:rPr lang="en-US" sz="2400" b="1" i="1" u="sng" dirty="0">
                <a:solidFill>
                  <a:schemeClr val="bg1"/>
                </a:solidFill>
              </a:rPr>
              <a:t>form</a:t>
            </a:r>
            <a:r>
              <a:rPr lang="en-US" sz="2400" b="1" i="1" dirty="0">
                <a:solidFill>
                  <a:schemeClr val="bg1"/>
                </a:solidFill>
              </a:rPr>
              <a:t> </a:t>
            </a:r>
            <a:r>
              <a:rPr lang="en-US" sz="2400" dirty="0">
                <a:solidFill>
                  <a:srgbClr val="FFFF00"/>
                </a:solidFill>
              </a:rPr>
              <a:t>when the Lord spoke to you at Horeb out of the midst of the fire, lest you act corruptly and make for yourselves a carved image in the form of any figure: the likeness of male or female, the likeness of any animal that is on the earth or the likeness of any winged bird that flies in the air, the likeness of anything that creeps on the ground or the likeness of any fish that is in the water beneath the earth. And take heed,  lest you lift  your eyes to heaven,  and when you see the sun,  the moon and the</a:t>
            </a:r>
          </a:p>
          <a:p>
            <a:pPr algn="just"/>
            <a:r>
              <a:rPr lang="en-US" sz="2400" dirty="0">
                <a:solidFill>
                  <a:srgbClr val="FFFF00"/>
                </a:solidFill>
              </a:rPr>
              <a:t>                                 stars,  all the host of heaven,  you  feel driven  to worship them and serve</a:t>
            </a:r>
          </a:p>
          <a:p>
            <a:pPr algn="just"/>
            <a:r>
              <a:rPr lang="en-US" sz="2400" dirty="0">
                <a:solidFill>
                  <a:srgbClr val="FFFF00"/>
                </a:solidFill>
              </a:rPr>
              <a:t>                                       them,  which the Lord your God has given to all the peoples under the</a:t>
            </a:r>
          </a:p>
          <a:p>
            <a:pPr algn="just"/>
            <a:r>
              <a:rPr lang="en-US" sz="2400" dirty="0">
                <a:solidFill>
                  <a:srgbClr val="FFFF00"/>
                </a:solidFill>
              </a:rPr>
              <a:t>                                          whole heaven as a heritage. But </a:t>
            </a:r>
            <a:r>
              <a:rPr lang="en-US" sz="2400" b="1" i="1" dirty="0">
                <a:solidFill>
                  <a:schemeClr val="bg1"/>
                </a:solidFill>
              </a:rPr>
              <a:t>the Lord </a:t>
            </a:r>
            <a:r>
              <a:rPr lang="en-US" sz="2400" dirty="0">
                <a:solidFill>
                  <a:srgbClr val="FFFF00"/>
                </a:solidFill>
              </a:rPr>
              <a:t>has taken you and brought</a:t>
            </a:r>
          </a:p>
          <a:p>
            <a:pPr algn="just"/>
            <a:r>
              <a:rPr lang="en-US" sz="2400" dirty="0">
                <a:solidFill>
                  <a:srgbClr val="FFFF00"/>
                </a:solidFill>
              </a:rPr>
              <a:t>                                             you out of the iron furnace, out of Egypt, to be His people…”</a:t>
            </a:r>
          </a:p>
          <a:p>
            <a:pPr algn="just"/>
            <a:r>
              <a:rPr lang="en-US" sz="2400" dirty="0">
                <a:solidFill>
                  <a:srgbClr val="FFFF00"/>
                </a:solidFill>
              </a:rPr>
              <a:t>					                                                        [Deuteronomy 4:15-20]</a:t>
            </a:r>
          </a:p>
        </p:txBody>
      </p:sp>
      <p:pic>
        <p:nvPicPr>
          <p:cNvPr id="8" name="Picture 7">
            <a:extLst>
              <a:ext uri="{FF2B5EF4-FFF2-40B4-BE49-F238E27FC236}">
                <a16:creationId xmlns:a16="http://schemas.microsoft.com/office/drawing/2014/main" id="{72675B1B-7227-4DD6-B06C-9D4C6656B0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
        <p:nvSpPr>
          <p:cNvPr id="25" name="CaixaDeTexto 5">
            <a:extLst>
              <a:ext uri="{FF2B5EF4-FFF2-40B4-BE49-F238E27FC236}">
                <a16:creationId xmlns:a16="http://schemas.microsoft.com/office/drawing/2014/main" id="{A3162A5F-AF00-4D72-9D34-AA29F2AE4CFF}"/>
              </a:ext>
            </a:extLst>
          </p:cNvPr>
          <p:cNvSpPr txBox="1"/>
          <p:nvPr/>
        </p:nvSpPr>
        <p:spPr>
          <a:xfrm>
            <a:off x="251520" y="1455575"/>
            <a:ext cx="8892480" cy="461665"/>
          </a:xfrm>
          <a:prstGeom prst="rect">
            <a:avLst/>
          </a:prstGeom>
          <a:noFill/>
        </p:spPr>
        <p:txBody>
          <a:bodyPr wrap="square" rtlCol="0">
            <a:spAutoFit/>
          </a:bodyPr>
          <a:lstStyle/>
          <a:p>
            <a:r>
              <a:rPr lang="pt-BR" sz="2400" dirty="0" err="1">
                <a:solidFill>
                  <a:srgbClr val="FFFF00"/>
                </a:solidFill>
                <a:latin typeface="Georgia" panose="02040502050405020303" pitchFamily="18" charset="0"/>
              </a:rPr>
              <a:t>Moses</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warned</a:t>
            </a:r>
            <a:r>
              <a:rPr lang="pt-BR" sz="2400" dirty="0">
                <a:solidFill>
                  <a:srgbClr val="FFFF00"/>
                </a:solidFill>
                <a:latin typeface="Georgia" panose="02040502050405020303" pitchFamily="18" charset="0"/>
              </a:rPr>
              <a:t> Israel </a:t>
            </a:r>
            <a:r>
              <a:rPr lang="pt-BR" sz="2400" dirty="0" err="1">
                <a:solidFill>
                  <a:srgbClr val="FFFF00"/>
                </a:solidFill>
                <a:latin typeface="Georgia" panose="02040502050405020303" pitchFamily="18" charset="0"/>
              </a:rPr>
              <a:t>regarding</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the</a:t>
            </a:r>
            <a:r>
              <a:rPr lang="pt-BR" sz="2400" dirty="0">
                <a:solidFill>
                  <a:srgbClr val="FFFF00"/>
                </a:solidFill>
                <a:latin typeface="Georgia" panose="02040502050405020303" pitchFamily="18" charset="0"/>
              </a:rPr>
              <a:t> </a:t>
            </a:r>
            <a:r>
              <a:rPr lang="pt-BR" sz="2400" b="1" i="1" dirty="0">
                <a:solidFill>
                  <a:srgbClr val="FFFF00"/>
                </a:solidFill>
                <a:latin typeface="Georgia" panose="02040502050405020303" pitchFamily="18" charset="0"/>
              </a:rPr>
              <a:t>spiritual</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nature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of</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God</a:t>
            </a:r>
            <a:endParaRPr lang="pt-BR" sz="2400" dirty="0">
              <a:solidFill>
                <a:srgbClr val="FFFF00"/>
              </a:solidFill>
              <a:latin typeface="Georgia" panose="02040502050405020303" pitchFamily="18" charset="0"/>
            </a:endParaRPr>
          </a:p>
        </p:txBody>
      </p:sp>
    </p:spTree>
    <p:extLst>
      <p:ext uri="{BB962C8B-B14F-4D97-AF65-F5344CB8AC3E}">
        <p14:creationId xmlns:p14="http://schemas.microsoft.com/office/powerpoint/2010/main" val="38210961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wipe(left)">
                                      <p:cBhvr>
                                        <p:cTn id="13" dur="500"/>
                                        <p:tgtEl>
                                          <p:spTgt spid="25"/>
                                        </p:tgtEl>
                                      </p:cBhvr>
                                    </p:animEffect>
                                  </p:childTnLst>
                                </p:cTn>
                              </p:par>
                            </p:childTnLst>
                          </p:cTn>
                        </p:par>
                        <p:par>
                          <p:cTn id="14" fill="hold">
                            <p:stCondLst>
                              <p:cond delay="1500"/>
                            </p:stCondLst>
                            <p:childTnLst>
                              <p:par>
                                <p:cTn id="15" presetID="6" presetClass="entr" presetSubtype="32"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out)">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animBg="1"/>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664E70D4-5C76-4AF5-8FB8-371B0ACEBE0C}"/>
              </a:ext>
            </a:extLst>
          </p:cNvPr>
          <p:cNvSpPr txBox="1"/>
          <p:nvPr/>
        </p:nvSpPr>
        <p:spPr>
          <a:xfrm>
            <a:off x="755377" y="3820875"/>
            <a:ext cx="11288207" cy="461665"/>
          </a:xfrm>
          <a:prstGeom prst="rect">
            <a:avLst/>
          </a:prstGeom>
          <a:noFill/>
        </p:spPr>
        <p:txBody>
          <a:bodyPr wrap="square" rtlCol="0">
            <a:spAutoFit/>
          </a:bodyPr>
          <a:lstStyle/>
          <a:p>
            <a:r>
              <a:rPr lang="en-US" sz="2400" b="1" dirty="0">
                <a:latin typeface="Georgia" panose="0204050205040502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Exodus 19:9, 16: appearing to Israel at Sinai (“thick cloud”, “</a:t>
            </a:r>
            <a:r>
              <a:rPr lang="en-US" sz="2400" dirty="0" err="1">
                <a:latin typeface="Sylfaen" panose="010A0502050306030303" pitchFamily="18" charset="0"/>
                <a:sym typeface="Wingdings" panose="05000000000000000000" pitchFamily="2" charset="2"/>
              </a:rPr>
              <a:t>thunderings</a:t>
            </a:r>
            <a:r>
              <a:rPr lang="en-US" sz="2400" dirty="0">
                <a:latin typeface="Sylfaen" panose="010A0502050306030303" pitchFamily="18" charset="0"/>
                <a:sym typeface="Wingdings" panose="05000000000000000000" pitchFamily="2" charset="2"/>
              </a:rPr>
              <a:t>, lightnings”)</a:t>
            </a:r>
            <a:r>
              <a:rPr lang="en-US" sz="2300" dirty="0">
                <a:latin typeface="Sylfaen" panose="010A0502050306030303" pitchFamily="18" charset="0"/>
                <a:sym typeface="Wingdings" panose="05000000000000000000" pitchFamily="2" charset="2"/>
              </a:rPr>
              <a:t> </a:t>
            </a:r>
            <a:endParaRPr lang="en-US" sz="2300" dirty="0">
              <a:latin typeface="Sylfaen" panose="010A0502050306030303" pitchFamily="18" charset="0"/>
            </a:endParaRPr>
          </a:p>
        </p:txBody>
      </p:sp>
      <p:cxnSp>
        <p:nvCxnSpPr>
          <p:cNvPr id="22" name="Straight Connector 21">
            <a:extLst>
              <a:ext uri="{FF2B5EF4-FFF2-40B4-BE49-F238E27FC236}">
                <a16:creationId xmlns:a16="http://schemas.microsoft.com/office/drawing/2014/main" id="{431EE602-7FCB-4915-8F70-CBB627EFC5B9}"/>
              </a:ext>
            </a:extLst>
          </p:cNvPr>
          <p:cNvCxnSpPr/>
          <p:nvPr/>
        </p:nvCxnSpPr>
        <p:spPr>
          <a:xfrm flipH="1">
            <a:off x="393192" y="6069974"/>
            <a:ext cx="11356848" cy="0"/>
          </a:xfrm>
          <a:prstGeom prst="line">
            <a:avLst/>
          </a:prstGeom>
          <a:ln w="25400">
            <a:solidFill>
              <a:schemeClr val="tx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B270AD0-C457-4D88-A029-68851147F447}"/>
              </a:ext>
            </a:extLst>
          </p:cNvPr>
          <p:cNvSpPr txBox="1"/>
          <p:nvPr/>
        </p:nvSpPr>
        <p:spPr>
          <a:xfrm>
            <a:off x="-1" y="86140"/>
            <a:ext cx="12191979" cy="1015663"/>
          </a:xfrm>
          <a:prstGeom prst="rect">
            <a:avLst/>
          </a:prstGeom>
          <a:noFill/>
        </p:spPr>
        <p:txBody>
          <a:bodyPr wrap="square" rtlCol="0">
            <a:spAutoFit/>
          </a:bodyPr>
          <a:lstStyle/>
          <a:p>
            <a:pPr algn="ctr"/>
            <a:r>
              <a:rPr lang="en-US" sz="6000" b="1" dirty="0">
                <a:latin typeface="Segoe Print" panose="02000600000000000000" pitchFamily="2" charset="0"/>
              </a:rPr>
              <a:t>The Nature of God</a:t>
            </a:r>
            <a:endParaRPr lang="en-US" sz="6000" dirty="0">
              <a:latin typeface="Segoe Print" panose="02000600000000000000" pitchFamily="2" charset="0"/>
            </a:endParaRPr>
          </a:p>
        </p:txBody>
      </p:sp>
      <p:sp>
        <p:nvSpPr>
          <p:cNvPr id="20" name="TextBox 19">
            <a:extLst>
              <a:ext uri="{FF2B5EF4-FFF2-40B4-BE49-F238E27FC236}">
                <a16:creationId xmlns:a16="http://schemas.microsoft.com/office/drawing/2014/main" id="{FC47D5F6-833C-4DE8-A9D6-716012171136}"/>
              </a:ext>
            </a:extLst>
          </p:cNvPr>
          <p:cNvSpPr txBox="1"/>
          <p:nvPr/>
        </p:nvSpPr>
        <p:spPr>
          <a:xfrm>
            <a:off x="-6625" y="6096818"/>
            <a:ext cx="12191979" cy="707886"/>
          </a:xfrm>
          <a:prstGeom prst="rect">
            <a:avLst/>
          </a:prstGeom>
          <a:noFill/>
        </p:spPr>
        <p:txBody>
          <a:bodyPr wrap="square" rtlCol="0">
            <a:spAutoFit/>
          </a:bodyPr>
          <a:lstStyle/>
          <a:p>
            <a:pPr algn="ctr"/>
            <a:r>
              <a:rPr lang="en-US" sz="4000" b="1" dirty="0">
                <a:latin typeface="Segoe Print" panose="02000600000000000000" pitchFamily="2" charset="0"/>
              </a:rPr>
              <a:t>Genesis 1</a:t>
            </a:r>
            <a:endParaRPr lang="en-US" sz="4000" dirty="0">
              <a:latin typeface="Segoe Print" panose="02000600000000000000" pitchFamily="2" charset="0"/>
            </a:endParaRPr>
          </a:p>
        </p:txBody>
      </p:sp>
      <p:cxnSp>
        <p:nvCxnSpPr>
          <p:cNvPr id="4" name="Straight Connector 3">
            <a:extLst>
              <a:ext uri="{FF2B5EF4-FFF2-40B4-BE49-F238E27FC236}">
                <a16:creationId xmlns:a16="http://schemas.microsoft.com/office/drawing/2014/main" id="{6F08FFF6-C1F4-4B28-8D0C-A2131F39BAB4}"/>
              </a:ext>
            </a:extLst>
          </p:cNvPr>
          <p:cNvCxnSpPr/>
          <p:nvPr/>
        </p:nvCxnSpPr>
        <p:spPr>
          <a:xfrm flipH="1">
            <a:off x="393287" y="556591"/>
            <a:ext cx="1855304" cy="0"/>
          </a:xfrm>
          <a:prstGeom prst="line">
            <a:avLst/>
          </a:prstGeom>
          <a:ln w="44450">
            <a:solidFill>
              <a:schemeClr val="tx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8084F11-42F5-4312-9DE3-25BE31EF1D53}"/>
              </a:ext>
            </a:extLst>
          </p:cNvPr>
          <p:cNvCxnSpPr/>
          <p:nvPr/>
        </p:nvCxnSpPr>
        <p:spPr>
          <a:xfrm flipH="1">
            <a:off x="9914777" y="557784"/>
            <a:ext cx="1855304" cy="0"/>
          </a:xfrm>
          <a:prstGeom prst="line">
            <a:avLst/>
          </a:prstGeom>
          <a:ln w="44450">
            <a:solidFill>
              <a:schemeClr val="tx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709DECC-EB73-4B40-9BA9-B0523A0BBBEA}"/>
              </a:ext>
            </a:extLst>
          </p:cNvPr>
          <p:cNvSpPr txBox="1"/>
          <p:nvPr/>
        </p:nvSpPr>
        <p:spPr>
          <a:xfrm>
            <a:off x="212035" y="886472"/>
            <a:ext cx="11370365" cy="646331"/>
          </a:xfrm>
          <a:prstGeom prst="rect">
            <a:avLst/>
          </a:prstGeom>
          <a:noFill/>
        </p:spPr>
        <p:txBody>
          <a:bodyPr wrap="square" rtlCol="0">
            <a:spAutoFit/>
          </a:bodyPr>
          <a:lstStyle/>
          <a:p>
            <a:r>
              <a:rPr lang="en-US" sz="3600" b="1" u="sng" dirty="0">
                <a:latin typeface="Sylfaen" panose="010A0502050306030303" pitchFamily="18" charset="0"/>
              </a:rPr>
              <a:t>Genesis 1:1-5</a:t>
            </a:r>
          </a:p>
        </p:txBody>
      </p:sp>
      <p:sp>
        <p:nvSpPr>
          <p:cNvPr id="34" name="TextBox 33">
            <a:extLst>
              <a:ext uri="{FF2B5EF4-FFF2-40B4-BE49-F238E27FC236}">
                <a16:creationId xmlns:a16="http://schemas.microsoft.com/office/drawing/2014/main" id="{19A9B3F3-B35B-4020-B306-AA7176EB3330}"/>
              </a:ext>
            </a:extLst>
          </p:cNvPr>
          <p:cNvSpPr txBox="1"/>
          <p:nvPr/>
        </p:nvSpPr>
        <p:spPr>
          <a:xfrm>
            <a:off x="212039" y="1403308"/>
            <a:ext cx="11370365" cy="584775"/>
          </a:xfrm>
          <a:prstGeom prst="rect">
            <a:avLst/>
          </a:prstGeom>
          <a:noFill/>
        </p:spPr>
        <p:txBody>
          <a:bodyPr wrap="square" rtlCol="0">
            <a:spAutoFit/>
          </a:bodyPr>
          <a:lstStyle/>
          <a:p>
            <a:r>
              <a:rPr lang="en-US" sz="3200" dirty="0">
                <a:latin typeface="Sylfaen" panose="010A0502050306030303" pitchFamily="18" charset="0"/>
              </a:rPr>
              <a:t>“In the beginning God created the heavens and the earth” [v1]</a:t>
            </a:r>
          </a:p>
        </p:txBody>
      </p:sp>
      <p:sp>
        <p:nvSpPr>
          <p:cNvPr id="14" name="TextBox 13">
            <a:extLst>
              <a:ext uri="{FF2B5EF4-FFF2-40B4-BE49-F238E27FC236}">
                <a16:creationId xmlns:a16="http://schemas.microsoft.com/office/drawing/2014/main" id="{F1B3DF68-3550-4183-96DE-782B418C6318}"/>
              </a:ext>
            </a:extLst>
          </p:cNvPr>
          <p:cNvSpPr txBox="1"/>
          <p:nvPr/>
        </p:nvSpPr>
        <p:spPr>
          <a:xfrm>
            <a:off x="210312" y="1887014"/>
            <a:ext cx="11370365" cy="584775"/>
          </a:xfrm>
          <a:prstGeom prst="rect">
            <a:avLst/>
          </a:prstGeom>
          <a:noFill/>
        </p:spPr>
        <p:txBody>
          <a:bodyPr wrap="square" rtlCol="0">
            <a:spAutoFit/>
          </a:bodyPr>
          <a:lstStyle/>
          <a:p>
            <a:r>
              <a:rPr lang="en-US" sz="3200" dirty="0">
                <a:latin typeface="Sylfaen" panose="010A0502050306030303" pitchFamily="18" charset="0"/>
              </a:rPr>
              <a:t>“The earth was…” [v2]</a:t>
            </a:r>
          </a:p>
        </p:txBody>
      </p:sp>
      <p:pic>
        <p:nvPicPr>
          <p:cNvPr id="18" name="Picture 17">
            <a:extLst>
              <a:ext uri="{FF2B5EF4-FFF2-40B4-BE49-F238E27FC236}">
                <a16:creationId xmlns:a16="http://schemas.microsoft.com/office/drawing/2014/main" id="{DA2257F5-8DE9-4184-877A-2D285D1473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
        <p:nvSpPr>
          <p:cNvPr id="15" name="TextBox 14">
            <a:extLst>
              <a:ext uri="{FF2B5EF4-FFF2-40B4-BE49-F238E27FC236}">
                <a16:creationId xmlns:a16="http://schemas.microsoft.com/office/drawing/2014/main" id="{AC2CBFF7-C66F-44FD-A51B-4853421660D9}"/>
              </a:ext>
            </a:extLst>
          </p:cNvPr>
          <p:cNvSpPr txBox="1"/>
          <p:nvPr/>
        </p:nvSpPr>
        <p:spPr>
          <a:xfrm>
            <a:off x="216940" y="2350830"/>
            <a:ext cx="11826644" cy="523220"/>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the first time we “meet” God in the Bible is as SPIRIT</a:t>
            </a:r>
            <a:endParaRPr lang="en-US" sz="2800" dirty="0">
              <a:latin typeface="Sylfaen" panose="010A0502050306030303" pitchFamily="18" charset="0"/>
            </a:endParaRPr>
          </a:p>
        </p:txBody>
      </p:sp>
      <p:sp>
        <p:nvSpPr>
          <p:cNvPr id="19" name="TextBox 18">
            <a:extLst>
              <a:ext uri="{FF2B5EF4-FFF2-40B4-BE49-F238E27FC236}">
                <a16:creationId xmlns:a16="http://schemas.microsoft.com/office/drawing/2014/main" id="{3BFD1C4A-C6AE-44CC-8ECC-6FFF23C5D4A3}"/>
              </a:ext>
            </a:extLst>
          </p:cNvPr>
          <p:cNvSpPr txBox="1"/>
          <p:nvPr/>
        </p:nvSpPr>
        <p:spPr>
          <a:xfrm>
            <a:off x="4333461" y="1893635"/>
            <a:ext cx="7253844" cy="584775"/>
          </a:xfrm>
          <a:prstGeom prst="rect">
            <a:avLst/>
          </a:prstGeom>
          <a:noFill/>
        </p:spPr>
        <p:txBody>
          <a:bodyPr wrap="square" rtlCol="0">
            <a:spAutoFit/>
          </a:bodyPr>
          <a:lstStyle/>
          <a:p>
            <a:r>
              <a:rPr lang="en-US" sz="3200" dirty="0">
                <a:latin typeface="Sylfaen" panose="010A0502050306030303" pitchFamily="18" charset="0"/>
              </a:rPr>
              <a:t>“And the Spirit of God…” [v2]</a:t>
            </a:r>
          </a:p>
        </p:txBody>
      </p:sp>
      <p:sp>
        <p:nvSpPr>
          <p:cNvPr id="25" name="TextBox 24">
            <a:extLst>
              <a:ext uri="{FF2B5EF4-FFF2-40B4-BE49-F238E27FC236}">
                <a16:creationId xmlns:a16="http://schemas.microsoft.com/office/drawing/2014/main" id="{FED67579-9471-42FF-AF53-2F0CAAFC3F5B}"/>
              </a:ext>
            </a:extLst>
          </p:cNvPr>
          <p:cNvSpPr txBox="1"/>
          <p:nvPr/>
        </p:nvSpPr>
        <p:spPr>
          <a:xfrm>
            <a:off x="516835" y="2751403"/>
            <a:ext cx="11660312" cy="461665"/>
          </a:xfrm>
          <a:prstGeom prst="rect">
            <a:avLst/>
          </a:prstGeom>
          <a:noFill/>
        </p:spPr>
        <p:txBody>
          <a:bodyPr wrap="square" rtlCol="0">
            <a:spAutoFit/>
          </a:bodyPr>
          <a:lstStyle/>
          <a:p>
            <a:r>
              <a:rPr lang="en-US" sz="2400" b="1" dirty="0">
                <a:latin typeface="Sylfaen" panose="010A050205030603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Consider this same practice by God at other times in Bible history:</a:t>
            </a:r>
            <a:endParaRPr lang="en-US" sz="2400" i="1" dirty="0">
              <a:latin typeface="Sylfaen" panose="010A0502050306030303" pitchFamily="18" charset="0"/>
            </a:endParaRPr>
          </a:p>
        </p:txBody>
      </p:sp>
      <p:sp>
        <p:nvSpPr>
          <p:cNvPr id="27" name="TextBox 26">
            <a:extLst>
              <a:ext uri="{FF2B5EF4-FFF2-40B4-BE49-F238E27FC236}">
                <a16:creationId xmlns:a16="http://schemas.microsoft.com/office/drawing/2014/main" id="{ECB485C0-A8A6-4950-9DC4-5EE6977269E2}"/>
              </a:ext>
            </a:extLst>
          </p:cNvPr>
          <p:cNvSpPr txBox="1"/>
          <p:nvPr/>
        </p:nvSpPr>
        <p:spPr>
          <a:xfrm>
            <a:off x="757100" y="3112321"/>
            <a:ext cx="9913008" cy="461665"/>
          </a:xfrm>
          <a:prstGeom prst="rect">
            <a:avLst/>
          </a:prstGeom>
          <a:noFill/>
        </p:spPr>
        <p:txBody>
          <a:bodyPr wrap="square" rtlCol="0">
            <a:spAutoFit/>
          </a:bodyPr>
          <a:lstStyle/>
          <a:p>
            <a:r>
              <a:rPr lang="en-US" sz="2400" b="1" dirty="0">
                <a:latin typeface="Georgia" panose="0204050205040502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Exodus 3:1-6: appearing to Moses in the burning bush (“fire”)</a:t>
            </a:r>
            <a:endParaRPr lang="en-US" sz="2400" dirty="0">
              <a:latin typeface="Sylfaen" panose="010A0502050306030303" pitchFamily="18" charset="0"/>
            </a:endParaRPr>
          </a:p>
        </p:txBody>
      </p:sp>
      <p:sp>
        <p:nvSpPr>
          <p:cNvPr id="28" name="TextBox 27">
            <a:extLst>
              <a:ext uri="{FF2B5EF4-FFF2-40B4-BE49-F238E27FC236}">
                <a16:creationId xmlns:a16="http://schemas.microsoft.com/office/drawing/2014/main" id="{6F12FBBB-012D-42D4-A333-44DBC2A987F5}"/>
              </a:ext>
            </a:extLst>
          </p:cNvPr>
          <p:cNvSpPr txBox="1"/>
          <p:nvPr/>
        </p:nvSpPr>
        <p:spPr>
          <a:xfrm>
            <a:off x="753105" y="3463755"/>
            <a:ext cx="11290479" cy="461665"/>
          </a:xfrm>
          <a:prstGeom prst="rect">
            <a:avLst/>
          </a:prstGeom>
          <a:noFill/>
        </p:spPr>
        <p:txBody>
          <a:bodyPr wrap="square" rtlCol="0">
            <a:spAutoFit/>
          </a:bodyPr>
          <a:lstStyle/>
          <a:p>
            <a:r>
              <a:rPr lang="en-US" sz="2400" b="1" dirty="0">
                <a:latin typeface="Georgia" panose="0204050205040502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Exodus 13:21-22: guiding Israel out of Egypt (pillar of “cloud [smoke]”, “fire”)</a:t>
            </a:r>
            <a:endParaRPr lang="en-US" sz="2400" dirty="0">
              <a:latin typeface="Sylfaen" panose="010A0502050306030303" pitchFamily="18" charset="0"/>
            </a:endParaRPr>
          </a:p>
        </p:txBody>
      </p:sp>
      <p:sp>
        <p:nvSpPr>
          <p:cNvPr id="17" name="TextBox 16">
            <a:extLst>
              <a:ext uri="{FF2B5EF4-FFF2-40B4-BE49-F238E27FC236}">
                <a16:creationId xmlns:a16="http://schemas.microsoft.com/office/drawing/2014/main" id="{8D6AF93B-758A-4FB3-B5CB-9D89584E3F33}"/>
              </a:ext>
            </a:extLst>
          </p:cNvPr>
          <p:cNvSpPr txBox="1"/>
          <p:nvPr/>
        </p:nvSpPr>
        <p:spPr>
          <a:xfrm>
            <a:off x="3411939" y="4183467"/>
            <a:ext cx="8765207" cy="430887"/>
          </a:xfrm>
          <a:prstGeom prst="rect">
            <a:avLst/>
          </a:prstGeom>
          <a:noFill/>
        </p:spPr>
        <p:txBody>
          <a:bodyPr wrap="square" rtlCol="0">
            <a:spAutoFit/>
          </a:bodyPr>
          <a:lstStyle/>
          <a:p>
            <a:r>
              <a:rPr lang="en-US" sz="2200" b="1" dirty="0">
                <a:latin typeface="Georgia" panose="02040502050405020303" pitchFamily="18" charset="0"/>
                <a:sym typeface="Wingdings" panose="05000000000000000000" pitchFamily="2" charset="2"/>
              </a:rPr>
              <a:t>-</a:t>
            </a:r>
            <a:r>
              <a:rPr lang="en-US" sz="2200" dirty="0">
                <a:latin typeface="Sylfaen" panose="010A0502050306030303" pitchFamily="18" charset="0"/>
                <a:sym typeface="Wingdings" panose="05000000000000000000" pitchFamily="2" charset="2"/>
              </a:rPr>
              <a:t> Moses’ warning to Israel concerning the </a:t>
            </a:r>
            <a:r>
              <a:rPr lang="en-US" sz="2200" b="1" i="1" dirty="0">
                <a:latin typeface="Sylfaen" panose="010A0502050306030303" pitchFamily="18" charset="0"/>
                <a:sym typeface="Wingdings" panose="05000000000000000000" pitchFamily="2" charset="2"/>
              </a:rPr>
              <a:t>spirit</a:t>
            </a:r>
            <a:r>
              <a:rPr lang="en-US" sz="2200" dirty="0">
                <a:latin typeface="Sylfaen" panose="010A0502050306030303" pitchFamily="18" charset="0"/>
                <a:sym typeface="Wingdings" panose="05000000000000000000" pitchFamily="2" charset="2"/>
              </a:rPr>
              <a:t> nature of God [Dt 4:15ff]</a:t>
            </a:r>
            <a:endParaRPr lang="en-US" sz="2200" dirty="0">
              <a:latin typeface="Sylfaen" panose="010A0502050306030303" pitchFamily="18" charset="0"/>
            </a:endParaRPr>
          </a:p>
        </p:txBody>
      </p:sp>
      <p:sp>
        <p:nvSpPr>
          <p:cNvPr id="24" name="TextBox 23">
            <a:extLst>
              <a:ext uri="{FF2B5EF4-FFF2-40B4-BE49-F238E27FC236}">
                <a16:creationId xmlns:a16="http://schemas.microsoft.com/office/drawing/2014/main" id="{720778F9-EB17-4E8A-B8EB-F83121D48F92}"/>
              </a:ext>
            </a:extLst>
          </p:cNvPr>
          <p:cNvSpPr txBox="1"/>
          <p:nvPr/>
        </p:nvSpPr>
        <p:spPr>
          <a:xfrm>
            <a:off x="3207331" y="4546486"/>
            <a:ext cx="8820630" cy="830997"/>
          </a:xfrm>
          <a:prstGeom prst="rect">
            <a:avLst/>
          </a:prstGeom>
          <a:noFill/>
        </p:spPr>
        <p:txBody>
          <a:bodyPr wrap="square" rtlCol="0">
            <a:spAutoFit/>
          </a:bodyPr>
          <a:lstStyle/>
          <a:p>
            <a:r>
              <a:rPr lang="en-US" sz="2400" b="1" dirty="0">
                <a:latin typeface="Georgia" panose="0204050205040502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John 4:23-24: Jesus, correcting the religious error of the Samaritan        </a:t>
            </a:r>
          </a:p>
          <a:p>
            <a:r>
              <a:rPr lang="en-US" sz="2400" dirty="0">
                <a:latin typeface="Sylfaen" panose="010A0502050306030303" pitchFamily="18" charset="0"/>
                <a:sym typeface="Wingdings" panose="05000000000000000000" pitchFamily="2" charset="2"/>
              </a:rPr>
              <a:t>                          woman explained to her the </a:t>
            </a:r>
            <a:r>
              <a:rPr lang="en-US" sz="2400" b="1" i="1" dirty="0">
                <a:latin typeface="Sylfaen" panose="010A0502050306030303" pitchFamily="18" charset="0"/>
                <a:sym typeface="Wingdings" panose="05000000000000000000" pitchFamily="2" charset="2"/>
              </a:rPr>
              <a:t>spiritual</a:t>
            </a:r>
            <a:r>
              <a:rPr lang="en-US" sz="2400" dirty="0">
                <a:latin typeface="Sylfaen" panose="010A0502050306030303" pitchFamily="18" charset="0"/>
                <a:sym typeface="Wingdings" panose="05000000000000000000" pitchFamily="2" charset="2"/>
              </a:rPr>
              <a:t> </a:t>
            </a:r>
            <a:r>
              <a:rPr lang="en-US" sz="600" dirty="0">
                <a:latin typeface="Sylfaen" panose="010A0502050306030303" pitchFamily="18" charset="0"/>
                <a:sym typeface="Wingdings" panose="05000000000000000000" pitchFamily="2" charset="2"/>
              </a:rPr>
              <a:t> </a:t>
            </a:r>
            <a:r>
              <a:rPr lang="en-US" sz="2400" dirty="0">
                <a:latin typeface="Sylfaen" panose="010A0502050306030303" pitchFamily="18" charset="0"/>
                <a:sym typeface="Wingdings" panose="05000000000000000000" pitchFamily="2" charset="2"/>
              </a:rPr>
              <a:t>nature of God</a:t>
            </a:r>
            <a:r>
              <a:rPr lang="en-US" sz="2300" dirty="0">
                <a:latin typeface="Sylfaen" panose="010A0502050306030303" pitchFamily="18" charset="0"/>
                <a:sym typeface="Wingdings" panose="05000000000000000000" pitchFamily="2" charset="2"/>
              </a:rPr>
              <a:t> </a:t>
            </a:r>
            <a:endParaRPr lang="en-US" sz="2300" dirty="0">
              <a:latin typeface="Sylfaen" panose="010A0502050306030303" pitchFamily="18" charset="0"/>
            </a:endParaRPr>
          </a:p>
        </p:txBody>
      </p:sp>
    </p:spTree>
    <p:extLst>
      <p:ext uri="{BB962C8B-B14F-4D97-AF65-F5344CB8AC3E}">
        <p14:creationId xmlns:p14="http://schemas.microsoft.com/office/powerpoint/2010/main" val="301920952"/>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B4E739-E152-4FF8-9888-4C2C587F265D}"/>
              </a:ext>
            </a:extLst>
          </p:cNvPr>
          <p:cNvSpPr txBox="1"/>
          <p:nvPr/>
        </p:nvSpPr>
        <p:spPr>
          <a:xfrm>
            <a:off x="-1" y="86140"/>
            <a:ext cx="12191979" cy="1015663"/>
          </a:xfrm>
          <a:prstGeom prst="rect">
            <a:avLst/>
          </a:prstGeom>
          <a:noFill/>
        </p:spPr>
        <p:txBody>
          <a:bodyPr wrap="square" rtlCol="0">
            <a:spAutoFit/>
          </a:bodyPr>
          <a:lstStyle/>
          <a:p>
            <a:pPr algn="ctr"/>
            <a:r>
              <a:rPr lang="en-US" sz="6000" b="1" dirty="0">
                <a:solidFill>
                  <a:schemeClr val="bg1"/>
                </a:solidFill>
                <a:latin typeface="Segoe Print" panose="02000600000000000000" pitchFamily="2" charset="0"/>
              </a:rPr>
              <a:t>The Nature of God</a:t>
            </a:r>
            <a:endParaRPr lang="en-US" sz="6000" dirty="0">
              <a:solidFill>
                <a:schemeClr val="bg1"/>
              </a:solidFill>
              <a:latin typeface="Segoe Print" panose="02000600000000000000" pitchFamily="2" charset="0"/>
            </a:endParaRPr>
          </a:p>
        </p:txBody>
      </p:sp>
      <p:cxnSp>
        <p:nvCxnSpPr>
          <p:cNvPr id="5" name="Straight Connector 4">
            <a:extLst>
              <a:ext uri="{FF2B5EF4-FFF2-40B4-BE49-F238E27FC236}">
                <a16:creationId xmlns:a16="http://schemas.microsoft.com/office/drawing/2014/main" id="{7043D2A4-19FA-4810-9FE6-4CF2BA6D6E70}"/>
              </a:ext>
            </a:extLst>
          </p:cNvPr>
          <p:cNvCxnSpPr/>
          <p:nvPr/>
        </p:nvCxnSpPr>
        <p:spPr>
          <a:xfrm flipH="1">
            <a:off x="393287" y="556591"/>
            <a:ext cx="1855304" cy="0"/>
          </a:xfrm>
          <a:prstGeom prst="line">
            <a:avLst/>
          </a:prstGeom>
          <a:ln w="44450">
            <a:solidFill>
              <a:schemeClr val="bg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74F4CB2-BAC0-48B5-8B7B-6B40CE0F002B}"/>
              </a:ext>
            </a:extLst>
          </p:cNvPr>
          <p:cNvCxnSpPr/>
          <p:nvPr/>
        </p:nvCxnSpPr>
        <p:spPr>
          <a:xfrm flipH="1">
            <a:off x="9914777" y="557784"/>
            <a:ext cx="1855304" cy="0"/>
          </a:xfrm>
          <a:prstGeom prst="line">
            <a:avLst/>
          </a:prstGeom>
          <a:ln w="44450">
            <a:solidFill>
              <a:schemeClr val="bg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4F17AF4-8A92-4356-8D74-C3DCC280B6AF}"/>
              </a:ext>
            </a:extLst>
          </p:cNvPr>
          <p:cNvCxnSpPr/>
          <p:nvPr/>
        </p:nvCxnSpPr>
        <p:spPr>
          <a:xfrm flipH="1">
            <a:off x="393192" y="6069974"/>
            <a:ext cx="11356848" cy="0"/>
          </a:xfrm>
          <a:prstGeom prst="line">
            <a:avLst/>
          </a:prstGeom>
          <a:ln w="25400">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D604A02-1A89-4B74-B7D5-B4FACDAF030F}"/>
              </a:ext>
            </a:extLst>
          </p:cNvPr>
          <p:cNvSpPr txBox="1"/>
          <p:nvPr/>
        </p:nvSpPr>
        <p:spPr>
          <a:xfrm>
            <a:off x="-6625" y="6096818"/>
            <a:ext cx="12191979" cy="707886"/>
          </a:xfrm>
          <a:prstGeom prst="rect">
            <a:avLst/>
          </a:prstGeom>
          <a:noFill/>
        </p:spPr>
        <p:txBody>
          <a:bodyPr wrap="square" rtlCol="0">
            <a:spAutoFit/>
          </a:bodyPr>
          <a:lstStyle/>
          <a:p>
            <a:pPr algn="ctr"/>
            <a:r>
              <a:rPr lang="en-US" sz="4000" b="1" dirty="0">
                <a:solidFill>
                  <a:schemeClr val="bg1"/>
                </a:solidFill>
                <a:latin typeface="Segoe Print" panose="02000600000000000000" pitchFamily="2" charset="0"/>
              </a:rPr>
              <a:t>Genesis 1</a:t>
            </a:r>
            <a:endParaRPr lang="en-US" sz="4000" dirty="0">
              <a:solidFill>
                <a:schemeClr val="bg1"/>
              </a:solidFill>
              <a:latin typeface="Segoe Print" panose="02000600000000000000" pitchFamily="2" charset="0"/>
            </a:endParaRPr>
          </a:p>
        </p:txBody>
      </p:sp>
      <p:sp>
        <p:nvSpPr>
          <p:cNvPr id="10" name="TextBox 9">
            <a:extLst>
              <a:ext uri="{FF2B5EF4-FFF2-40B4-BE49-F238E27FC236}">
                <a16:creationId xmlns:a16="http://schemas.microsoft.com/office/drawing/2014/main" id="{7613ED87-A3B2-446F-B703-1ED1537FFDF6}"/>
              </a:ext>
            </a:extLst>
          </p:cNvPr>
          <p:cNvSpPr txBox="1"/>
          <p:nvPr/>
        </p:nvSpPr>
        <p:spPr>
          <a:xfrm>
            <a:off x="-2878" y="892900"/>
            <a:ext cx="12191979" cy="646331"/>
          </a:xfrm>
          <a:prstGeom prst="rect">
            <a:avLst/>
          </a:prstGeom>
          <a:noFill/>
        </p:spPr>
        <p:txBody>
          <a:bodyPr wrap="square" rtlCol="0">
            <a:spAutoFit/>
          </a:bodyPr>
          <a:lstStyle/>
          <a:p>
            <a:pPr algn="ctr"/>
            <a:r>
              <a:rPr lang="en-US" sz="3600" b="1" dirty="0">
                <a:solidFill>
                  <a:schemeClr val="bg1"/>
                </a:solidFill>
                <a:latin typeface="Segoe Print" panose="02000600000000000000" pitchFamily="2" charset="0"/>
              </a:rPr>
              <a:t>“God is Spirit”</a:t>
            </a:r>
            <a:endParaRPr lang="en-US" sz="3600" dirty="0">
              <a:solidFill>
                <a:schemeClr val="bg1"/>
              </a:solidFill>
              <a:latin typeface="Segoe Print" panose="02000600000000000000" pitchFamily="2" charset="0"/>
            </a:endParaRPr>
          </a:p>
        </p:txBody>
      </p:sp>
      <p:sp>
        <p:nvSpPr>
          <p:cNvPr id="2" name="Rectangle 1">
            <a:extLst>
              <a:ext uri="{FF2B5EF4-FFF2-40B4-BE49-F238E27FC236}">
                <a16:creationId xmlns:a16="http://schemas.microsoft.com/office/drawing/2014/main" id="{AE72B929-9306-4FE1-B7C3-CCE36E8D8779}"/>
              </a:ext>
            </a:extLst>
          </p:cNvPr>
          <p:cNvSpPr/>
          <p:nvPr/>
        </p:nvSpPr>
        <p:spPr>
          <a:xfrm>
            <a:off x="251520" y="2275541"/>
            <a:ext cx="11518561" cy="1139808"/>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rgbClr val="FFFF00"/>
                </a:solidFill>
              </a:rPr>
              <a:t>“But the hour is coming, and now is, when the true worshipers will worship the Father in spirit and truth; for </a:t>
            </a:r>
            <a:r>
              <a:rPr lang="en-US" sz="2400" b="1" i="1" dirty="0">
                <a:solidFill>
                  <a:schemeClr val="bg1"/>
                </a:solidFill>
              </a:rPr>
              <a:t>the Father is seeking such </a:t>
            </a:r>
            <a:r>
              <a:rPr lang="en-US" sz="2400" dirty="0">
                <a:solidFill>
                  <a:srgbClr val="FFFF00"/>
                </a:solidFill>
              </a:rPr>
              <a:t>to worship Him. </a:t>
            </a:r>
            <a:r>
              <a:rPr lang="en-US" sz="2400" b="1" i="1" u="sng" dirty="0">
                <a:solidFill>
                  <a:schemeClr val="bg1"/>
                </a:solidFill>
              </a:rPr>
              <a:t>God</a:t>
            </a:r>
            <a:r>
              <a:rPr lang="en-US" sz="2400" b="1" i="1" dirty="0">
                <a:solidFill>
                  <a:schemeClr val="bg1"/>
                </a:solidFill>
              </a:rPr>
              <a:t> </a:t>
            </a:r>
            <a:r>
              <a:rPr lang="en-US" sz="2400" b="1" i="1" u="sng" dirty="0">
                <a:solidFill>
                  <a:schemeClr val="bg1"/>
                </a:solidFill>
              </a:rPr>
              <a:t>is</a:t>
            </a:r>
            <a:r>
              <a:rPr lang="en-US" sz="2400" b="1" i="1" dirty="0">
                <a:solidFill>
                  <a:schemeClr val="bg1"/>
                </a:solidFill>
              </a:rPr>
              <a:t> </a:t>
            </a:r>
            <a:r>
              <a:rPr lang="en-US" sz="2400" b="1" i="1" u="sng" dirty="0">
                <a:solidFill>
                  <a:schemeClr val="bg1"/>
                </a:solidFill>
              </a:rPr>
              <a:t>Spirit</a:t>
            </a:r>
            <a:r>
              <a:rPr lang="en-US" sz="2400" b="1" i="1" dirty="0">
                <a:solidFill>
                  <a:schemeClr val="bg1"/>
                </a:solidFill>
              </a:rPr>
              <a:t>, and those who worship Him must worship in spirit and truth</a:t>
            </a:r>
            <a:r>
              <a:rPr lang="en-US" sz="2400" dirty="0">
                <a:solidFill>
                  <a:srgbClr val="FFFF00"/>
                </a:solidFill>
              </a:rPr>
              <a:t>.”		                                [John 4:23-24]</a:t>
            </a:r>
          </a:p>
        </p:txBody>
      </p:sp>
      <p:pic>
        <p:nvPicPr>
          <p:cNvPr id="8" name="Picture 7">
            <a:extLst>
              <a:ext uri="{FF2B5EF4-FFF2-40B4-BE49-F238E27FC236}">
                <a16:creationId xmlns:a16="http://schemas.microsoft.com/office/drawing/2014/main" id="{72675B1B-7227-4DD6-B06C-9D4C6656B0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
        <p:nvSpPr>
          <p:cNvPr id="25" name="CaixaDeTexto 5">
            <a:extLst>
              <a:ext uri="{FF2B5EF4-FFF2-40B4-BE49-F238E27FC236}">
                <a16:creationId xmlns:a16="http://schemas.microsoft.com/office/drawing/2014/main" id="{A3162A5F-AF00-4D72-9D34-AA29F2AE4CFF}"/>
              </a:ext>
            </a:extLst>
          </p:cNvPr>
          <p:cNvSpPr txBox="1"/>
          <p:nvPr/>
        </p:nvSpPr>
        <p:spPr>
          <a:xfrm>
            <a:off x="251520" y="1455575"/>
            <a:ext cx="8892480" cy="461665"/>
          </a:xfrm>
          <a:prstGeom prst="rect">
            <a:avLst/>
          </a:prstGeom>
          <a:noFill/>
        </p:spPr>
        <p:txBody>
          <a:bodyPr wrap="square" rtlCol="0">
            <a:spAutoFit/>
          </a:bodyPr>
          <a:lstStyle/>
          <a:p>
            <a:r>
              <a:rPr lang="pt-BR" sz="2400" dirty="0" err="1">
                <a:solidFill>
                  <a:srgbClr val="FFFF00"/>
                </a:solidFill>
                <a:latin typeface="Georgia" panose="02040502050405020303" pitchFamily="18" charset="0"/>
              </a:rPr>
              <a:t>Moses</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warned</a:t>
            </a:r>
            <a:r>
              <a:rPr lang="pt-BR" sz="2400" dirty="0">
                <a:solidFill>
                  <a:srgbClr val="FFFF00"/>
                </a:solidFill>
                <a:latin typeface="Georgia" panose="02040502050405020303" pitchFamily="18" charset="0"/>
              </a:rPr>
              <a:t> Israel </a:t>
            </a:r>
            <a:r>
              <a:rPr lang="pt-BR" sz="2400" dirty="0" err="1">
                <a:solidFill>
                  <a:srgbClr val="FFFF00"/>
                </a:solidFill>
                <a:latin typeface="Georgia" panose="02040502050405020303" pitchFamily="18" charset="0"/>
              </a:rPr>
              <a:t>regarding</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the</a:t>
            </a:r>
            <a:r>
              <a:rPr lang="pt-BR" sz="2400" dirty="0">
                <a:solidFill>
                  <a:srgbClr val="FFFF00"/>
                </a:solidFill>
                <a:latin typeface="Georgia" panose="02040502050405020303" pitchFamily="18" charset="0"/>
              </a:rPr>
              <a:t> </a:t>
            </a:r>
            <a:r>
              <a:rPr lang="pt-BR" sz="2400" b="1" i="1" dirty="0">
                <a:solidFill>
                  <a:srgbClr val="FFFF00"/>
                </a:solidFill>
                <a:latin typeface="Georgia" panose="02040502050405020303" pitchFamily="18" charset="0"/>
              </a:rPr>
              <a:t>spiritual</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nature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of</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God</a:t>
            </a:r>
            <a:endParaRPr lang="pt-BR" sz="2400" dirty="0">
              <a:solidFill>
                <a:srgbClr val="FFFF00"/>
              </a:solidFill>
              <a:latin typeface="Georgia" panose="02040502050405020303" pitchFamily="18" charset="0"/>
            </a:endParaRPr>
          </a:p>
        </p:txBody>
      </p:sp>
      <p:sp>
        <p:nvSpPr>
          <p:cNvPr id="11" name="CaixaDeTexto 5">
            <a:extLst>
              <a:ext uri="{FF2B5EF4-FFF2-40B4-BE49-F238E27FC236}">
                <a16:creationId xmlns:a16="http://schemas.microsoft.com/office/drawing/2014/main" id="{EA340CBD-8C03-464E-AD82-0C7178658A61}"/>
              </a:ext>
            </a:extLst>
          </p:cNvPr>
          <p:cNvSpPr txBox="1"/>
          <p:nvPr/>
        </p:nvSpPr>
        <p:spPr>
          <a:xfrm>
            <a:off x="253792" y="1853639"/>
            <a:ext cx="8892480" cy="461665"/>
          </a:xfrm>
          <a:prstGeom prst="rect">
            <a:avLst/>
          </a:prstGeom>
          <a:noFill/>
        </p:spPr>
        <p:txBody>
          <a:bodyPr wrap="square" rtlCol="0">
            <a:spAutoFit/>
          </a:bodyPr>
          <a:lstStyle/>
          <a:p>
            <a:r>
              <a:rPr lang="pt-BR" sz="2400" dirty="0">
                <a:solidFill>
                  <a:srgbClr val="FFFF00"/>
                </a:solidFill>
                <a:latin typeface="Georgia" panose="02040502050405020303" pitchFamily="18" charset="0"/>
              </a:rPr>
              <a:t>Jesus </a:t>
            </a:r>
            <a:r>
              <a:rPr lang="pt-BR" sz="2400" dirty="0" err="1">
                <a:solidFill>
                  <a:srgbClr val="FFFF00"/>
                </a:solidFill>
                <a:latin typeface="Georgia" panose="02040502050405020303" pitchFamily="18" charset="0"/>
              </a:rPr>
              <a:t>corrected</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religious</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error</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of</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Samaritan</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woman</a:t>
            </a:r>
            <a:endParaRPr lang="pt-BR" sz="2400" dirty="0">
              <a:solidFill>
                <a:srgbClr val="FFFF00"/>
              </a:solidFill>
              <a:latin typeface="Georgia" panose="02040502050405020303" pitchFamily="18" charset="0"/>
            </a:endParaRPr>
          </a:p>
        </p:txBody>
      </p:sp>
    </p:spTree>
    <p:extLst>
      <p:ext uri="{BB962C8B-B14F-4D97-AF65-F5344CB8AC3E}">
        <p14:creationId xmlns:p14="http://schemas.microsoft.com/office/powerpoint/2010/main" val="3547054490"/>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6" presetClass="entr" presetSubtype="3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out)">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B4E739-E152-4FF8-9888-4C2C587F265D}"/>
              </a:ext>
            </a:extLst>
          </p:cNvPr>
          <p:cNvSpPr txBox="1"/>
          <p:nvPr/>
        </p:nvSpPr>
        <p:spPr>
          <a:xfrm>
            <a:off x="-1" y="86140"/>
            <a:ext cx="12191979" cy="1015663"/>
          </a:xfrm>
          <a:prstGeom prst="rect">
            <a:avLst/>
          </a:prstGeom>
          <a:noFill/>
        </p:spPr>
        <p:txBody>
          <a:bodyPr wrap="square" rtlCol="0">
            <a:spAutoFit/>
          </a:bodyPr>
          <a:lstStyle/>
          <a:p>
            <a:pPr algn="ctr"/>
            <a:r>
              <a:rPr lang="en-US" sz="6000" b="1" dirty="0">
                <a:solidFill>
                  <a:schemeClr val="bg1"/>
                </a:solidFill>
                <a:latin typeface="Segoe Print" panose="02000600000000000000" pitchFamily="2" charset="0"/>
              </a:rPr>
              <a:t>The Nature of God</a:t>
            </a:r>
            <a:endParaRPr lang="en-US" sz="6000" dirty="0">
              <a:solidFill>
                <a:schemeClr val="bg1"/>
              </a:solidFill>
              <a:latin typeface="Segoe Print" panose="02000600000000000000" pitchFamily="2" charset="0"/>
            </a:endParaRPr>
          </a:p>
        </p:txBody>
      </p:sp>
      <p:cxnSp>
        <p:nvCxnSpPr>
          <p:cNvPr id="5" name="Straight Connector 4">
            <a:extLst>
              <a:ext uri="{FF2B5EF4-FFF2-40B4-BE49-F238E27FC236}">
                <a16:creationId xmlns:a16="http://schemas.microsoft.com/office/drawing/2014/main" id="{7043D2A4-19FA-4810-9FE6-4CF2BA6D6E70}"/>
              </a:ext>
            </a:extLst>
          </p:cNvPr>
          <p:cNvCxnSpPr/>
          <p:nvPr/>
        </p:nvCxnSpPr>
        <p:spPr>
          <a:xfrm flipH="1">
            <a:off x="393287" y="556591"/>
            <a:ext cx="1855304" cy="0"/>
          </a:xfrm>
          <a:prstGeom prst="line">
            <a:avLst/>
          </a:prstGeom>
          <a:ln w="44450">
            <a:solidFill>
              <a:schemeClr val="bg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74F4CB2-BAC0-48B5-8B7B-6B40CE0F002B}"/>
              </a:ext>
            </a:extLst>
          </p:cNvPr>
          <p:cNvCxnSpPr/>
          <p:nvPr/>
        </p:nvCxnSpPr>
        <p:spPr>
          <a:xfrm flipH="1">
            <a:off x="9914777" y="557784"/>
            <a:ext cx="1855304" cy="0"/>
          </a:xfrm>
          <a:prstGeom prst="line">
            <a:avLst/>
          </a:prstGeom>
          <a:ln w="44450">
            <a:solidFill>
              <a:schemeClr val="bg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4F17AF4-8A92-4356-8D74-C3DCC280B6AF}"/>
              </a:ext>
            </a:extLst>
          </p:cNvPr>
          <p:cNvCxnSpPr/>
          <p:nvPr/>
        </p:nvCxnSpPr>
        <p:spPr>
          <a:xfrm flipH="1">
            <a:off x="393192" y="6069974"/>
            <a:ext cx="11356848" cy="0"/>
          </a:xfrm>
          <a:prstGeom prst="line">
            <a:avLst/>
          </a:prstGeom>
          <a:ln w="25400">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D604A02-1A89-4B74-B7D5-B4FACDAF030F}"/>
              </a:ext>
            </a:extLst>
          </p:cNvPr>
          <p:cNvSpPr txBox="1"/>
          <p:nvPr/>
        </p:nvSpPr>
        <p:spPr>
          <a:xfrm>
            <a:off x="-6625" y="6096818"/>
            <a:ext cx="12191979" cy="707886"/>
          </a:xfrm>
          <a:prstGeom prst="rect">
            <a:avLst/>
          </a:prstGeom>
          <a:noFill/>
        </p:spPr>
        <p:txBody>
          <a:bodyPr wrap="square" rtlCol="0">
            <a:spAutoFit/>
          </a:bodyPr>
          <a:lstStyle/>
          <a:p>
            <a:pPr algn="ctr"/>
            <a:r>
              <a:rPr lang="en-US" sz="4000" b="1" dirty="0">
                <a:solidFill>
                  <a:schemeClr val="bg1"/>
                </a:solidFill>
                <a:latin typeface="Segoe Print" panose="02000600000000000000" pitchFamily="2" charset="0"/>
              </a:rPr>
              <a:t>Genesis 1</a:t>
            </a:r>
            <a:endParaRPr lang="en-US" sz="4000" dirty="0">
              <a:solidFill>
                <a:schemeClr val="bg1"/>
              </a:solidFill>
              <a:latin typeface="Segoe Print" panose="02000600000000000000" pitchFamily="2" charset="0"/>
            </a:endParaRPr>
          </a:p>
        </p:txBody>
      </p:sp>
      <p:sp>
        <p:nvSpPr>
          <p:cNvPr id="10" name="TextBox 9">
            <a:extLst>
              <a:ext uri="{FF2B5EF4-FFF2-40B4-BE49-F238E27FC236}">
                <a16:creationId xmlns:a16="http://schemas.microsoft.com/office/drawing/2014/main" id="{7613ED87-A3B2-446F-B703-1ED1537FFDF6}"/>
              </a:ext>
            </a:extLst>
          </p:cNvPr>
          <p:cNvSpPr txBox="1"/>
          <p:nvPr/>
        </p:nvSpPr>
        <p:spPr>
          <a:xfrm>
            <a:off x="-2878" y="892900"/>
            <a:ext cx="12191979" cy="646331"/>
          </a:xfrm>
          <a:prstGeom prst="rect">
            <a:avLst/>
          </a:prstGeom>
          <a:noFill/>
        </p:spPr>
        <p:txBody>
          <a:bodyPr wrap="square" rtlCol="0">
            <a:spAutoFit/>
          </a:bodyPr>
          <a:lstStyle/>
          <a:p>
            <a:pPr algn="ctr"/>
            <a:r>
              <a:rPr lang="en-US" sz="3600" b="1" dirty="0">
                <a:solidFill>
                  <a:schemeClr val="bg1"/>
                </a:solidFill>
                <a:latin typeface="Segoe Print" panose="02000600000000000000" pitchFamily="2" charset="0"/>
              </a:rPr>
              <a:t>“God is Spirit”</a:t>
            </a:r>
            <a:endParaRPr lang="en-US" sz="3600" dirty="0">
              <a:solidFill>
                <a:schemeClr val="bg1"/>
              </a:solidFill>
              <a:latin typeface="Segoe Print" panose="02000600000000000000" pitchFamily="2" charset="0"/>
            </a:endParaRPr>
          </a:p>
        </p:txBody>
      </p:sp>
      <p:pic>
        <p:nvPicPr>
          <p:cNvPr id="8" name="Picture 7">
            <a:extLst>
              <a:ext uri="{FF2B5EF4-FFF2-40B4-BE49-F238E27FC236}">
                <a16:creationId xmlns:a16="http://schemas.microsoft.com/office/drawing/2014/main" id="{72675B1B-7227-4DD6-B06C-9D4C6656B0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
        <p:nvSpPr>
          <p:cNvPr id="25" name="CaixaDeTexto 5">
            <a:extLst>
              <a:ext uri="{FF2B5EF4-FFF2-40B4-BE49-F238E27FC236}">
                <a16:creationId xmlns:a16="http://schemas.microsoft.com/office/drawing/2014/main" id="{A3162A5F-AF00-4D72-9D34-AA29F2AE4CFF}"/>
              </a:ext>
            </a:extLst>
          </p:cNvPr>
          <p:cNvSpPr txBox="1"/>
          <p:nvPr/>
        </p:nvSpPr>
        <p:spPr>
          <a:xfrm>
            <a:off x="251520" y="1455575"/>
            <a:ext cx="8892480" cy="461665"/>
          </a:xfrm>
          <a:prstGeom prst="rect">
            <a:avLst/>
          </a:prstGeom>
          <a:noFill/>
        </p:spPr>
        <p:txBody>
          <a:bodyPr wrap="square" rtlCol="0">
            <a:spAutoFit/>
          </a:bodyPr>
          <a:lstStyle/>
          <a:p>
            <a:r>
              <a:rPr lang="pt-BR" sz="2400" dirty="0" err="1">
                <a:solidFill>
                  <a:srgbClr val="FFFF00"/>
                </a:solidFill>
                <a:latin typeface="Georgia" panose="02040502050405020303" pitchFamily="18" charset="0"/>
              </a:rPr>
              <a:t>Moses</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warned</a:t>
            </a:r>
            <a:r>
              <a:rPr lang="pt-BR" sz="2400" dirty="0">
                <a:solidFill>
                  <a:srgbClr val="FFFF00"/>
                </a:solidFill>
                <a:latin typeface="Georgia" panose="02040502050405020303" pitchFamily="18" charset="0"/>
              </a:rPr>
              <a:t> Israel </a:t>
            </a:r>
            <a:r>
              <a:rPr lang="pt-BR" sz="2400" dirty="0" err="1">
                <a:solidFill>
                  <a:srgbClr val="FFFF00"/>
                </a:solidFill>
                <a:latin typeface="Georgia" panose="02040502050405020303" pitchFamily="18" charset="0"/>
              </a:rPr>
              <a:t>regarding</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the</a:t>
            </a:r>
            <a:r>
              <a:rPr lang="pt-BR" sz="2400" dirty="0">
                <a:solidFill>
                  <a:srgbClr val="FFFF00"/>
                </a:solidFill>
                <a:latin typeface="Georgia" panose="02040502050405020303" pitchFamily="18" charset="0"/>
              </a:rPr>
              <a:t> </a:t>
            </a:r>
            <a:r>
              <a:rPr lang="pt-BR" sz="2400" b="1" i="1" dirty="0">
                <a:solidFill>
                  <a:srgbClr val="FFFF00"/>
                </a:solidFill>
                <a:latin typeface="Georgia" panose="02040502050405020303" pitchFamily="18" charset="0"/>
              </a:rPr>
              <a:t>spiritual</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nature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of</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God</a:t>
            </a:r>
            <a:endParaRPr lang="pt-BR" sz="2400" dirty="0">
              <a:solidFill>
                <a:srgbClr val="FFFF00"/>
              </a:solidFill>
              <a:latin typeface="Georgia" panose="02040502050405020303" pitchFamily="18" charset="0"/>
            </a:endParaRPr>
          </a:p>
        </p:txBody>
      </p:sp>
      <p:sp>
        <p:nvSpPr>
          <p:cNvPr id="11" name="CaixaDeTexto 5">
            <a:extLst>
              <a:ext uri="{FF2B5EF4-FFF2-40B4-BE49-F238E27FC236}">
                <a16:creationId xmlns:a16="http://schemas.microsoft.com/office/drawing/2014/main" id="{EA340CBD-8C03-464E-AD82-0C7178658A61}"/>
              </a:ext>
            </a:extLst>
          </p:cNvPr>
          <p:cNvSpPr txBox="1"/>
          <p:nvPr/>
        </p:nvSpPr>
        <p:spPr>
          <a:xfrm>
            <a:off x="253792" y="1853639"/>
            <a:ext cx="8892480" cy="461665"/>
          </a:xfrm>
          <a:prstGeom prst="rect">
            <a:avLst/>
          </a:prstGeom>
          <a:noFill/>
        </p:spPr>
        <p:txBody>
          <a:bodyPr wrap="square" rtlCol="0">
            <a:spAutoFit/>
          </a:bodyPr>
          <a:lstStyle/>
          <a:p>
            <a:r>
              <a:rPr lang="pt-BR" sz="2400" dirty="0">
                <a:solidFill>
                  <a:srgbClr val="FFFF00"/>
                </a:solidFill>
                <a:latin typeface="Georgia" panose="02040502050405020303" pitchFamily="18" charset="0"/>
              </a:rPr>
              <a:t>Jesus </a:t>
            </a:r>
            <a:r>
              <a:rPr lang="pt-BR" sz="2400" dirty="0" err="1">
                <a:solidFill>
                  <a:srgbClr val="FFFF00"/>
                </a:solidFill>
                <a:latin typeface="Georgia" panose="02040502050405020303" pitchFamily="18" charset="0"/>
              </a:rPr>
              <a:t>corrected</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religious</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error</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of</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Samaritan</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woman</a:t>
            </a:r>
            <a:endParaRPr lang="pt-BR" sz="2400" dirty="0">
              <a:solidFill>
                <a:srgbClr val="FFFF00"/>
              </a:solidFill>
              <a:latin typeface="Georgia" panose="02040502050405020303" pitchFamily="18" charset="0"/>
            </a:endParaRPr>
          </a:p>
        </p:txBody>
      </p:sp>
      <p:sp>
        <p:nvSpPr>
          <p:cNvPr id="12" name="Retângulo de cantos arredondados 8">
            <a:extLst>
              <a:ext uri="{FF2B5EF4-FFF2-40B4-BE49-F238E27FC236}">
                <a16:creationId xmlns:a16="http://schemas.microsoft.com/office/drawing/2014/main" id="{C05E5EAA-6516-4A79-BCDA-E470CF4E8FE0}"/>
              </a:ext>
            </a:extLst>
          </p:cNvPr>
          <p:cNvSpPr/>
          <p:nvPr/>
        </p:nvSpPr>
        <p:spPr>
          <a:xfrm>
            <a:off x="251521" y="2275887"/>
            <a:ext cx="8892479" cy="858150"/>
          </a:xfrm>
          <a:prstGeom prst="roundRect">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pt-BR" sz="2400" b="1" dirty="0" err="1"/>
              <a:t>According</a:t>
            </a:r>
            <a:r>
              <a:rPr lang="pt-BR" sz="2400" b="1" dirty="0"/>
              <a:t> </a:t>
            </a:r>
            <a:r>
              <a:rPr lang="pt-BR" sz="2400" b="1" dirty="0" err="1"/>
              <a:t>to</a:t>
            </a:r>
            <a:r>
              <a:rPr lang="pt-BR" sz="2400" b="1" dirty="0"/>
              <a:t> </a:t>
            </a:r>
            <a:r>
              <a:rPr lang="pt-BR" sz="2400" b="1" dirty="0" err="1"/>
              <a:t>both</a:t>
            </a:r>
            <a:r>
              <a:rPr lang="pt-BR" sz="2400" b="1" dirty="0"/>
              <a:t> </a:t>
            </a:r>
            <a:r>
              <a:rPr lang="pt-BR" sz="2400" b="1" dirty="0" err="1"/>
              <a:t>Moses</a:t>
            </a:r>
            <a:r>
              <a:rPr lang="pt-BR" sz="2400" b="1" dirty="0"/>
              <a:t> </a:t>
            </a:r>
            <a:r>
              <a:rPr lang="pt-BR" sz="2400" b="1" dirty="0" err="1"/>
              <a:t>and</a:t>
            </a:r>
            <a:r>
              <a:rPr lang="pt-BR" sz="2400" b="1" dirty="0"/>
              <a:t> Jesus,</a:t>
            </a:r>
          </a:p>
          <a:p>
            <a:pPr algn="ctr"/>
            <a:r>
              <a:rPr lang="pt-BR" sz="2400" b="1" dirty="0"/>
              <a:t> </a:t>
            </a:r>
            <a:r>
              <a:rPr lang="pt-BR" sz="2400" b="1" i="1" dirty="0" err="1">
                <a:solidFill>
                  <a:srgbClr val="FFFF00"/>
                </a:solidFill>
              </a:rPr>
              <a:t>understanding</a:t>
            </a:r>
            <a:r>
              <a:rPr lang="pt-BR" sz="2400" b="1" i="1" dirty="0">
                <a:solidFill>
                  <a:srgbClr val="FFFF00"/>
                </a:solidFill>
              </a:rPr>
              <a:t> </a:t>
            </a:r>
            <a:r>
              <a:rPr lang="pt-BR" sz="2400" b="1" i="1" dirty="0" err="1">
                <a:solidFill>
                  <a:srgbClr val="FFFF00"/>
                </a:solidFill>
              </a:rPr>
              <a:t>God’s</a:t>
            </a:r>
            <a:r>
              <a:rPr lang="pt-BR" sz="2400" b="1" i="1" dirty="0">
                <a:solidFill>
                  <a:srgbClr val="FFFF00"/>
                </a:solidFill>
              </a:rPr>
              <a:t> </a:t>
            </a:r>
            <a:r>
              <a:rPr lang="pt-BR" sz="2400" b="1" i="1" dirty="0" err="1">
                <a:solidFill>
                  <a:srgbClr val="FFFF00"/>
                </a:solidFill>
              </a:rPr>
              <a:t>Spirit</a:t>
            </a:r>
            <a:r>
              <a:rPr lang="pt-BR" sz="2400" b="1" i="1" dirty="0">
                <a:solidFill>
                  <a:srgbClr val="FFFF00"/>
                </a:solidFill>
              </a:rPr>
              <a:t> </a:t>
            </a:r>
            <a:r>
              <a:rPr lang="pt-BR" sz="2400" b="1" i="1" dirty="0" err="1">
                <a:solidFill>
                  <a:srgbClr val="FFFF00"/>
                </a:solidFill>
              </a:rPr>
              <a:t>Nature</a:t>
            </a:r>
            <a:r>
              <a:rPr lang="pt-BR" sz="2400" b="1" i="1" dirty="0">
                <a:solidFill>
                  <a:srgbClr val="FFFF00"/>
                </a:solidFill>
              </a:rPr>
              <a:t> </a:t>
            </a:r>
            <a:r>
              <a:rPr lang="pt-BR" sz="2400" b="1" dirty="0" err="1"/>
              <a:t>is</a:t>
            </a:r>
            <a:r>
              <a:rPr lang="pt-BR" sz="2400" b="1" dirty="0"/>
              <a:t> </a:t>
            </a:r>
            <a:r>
              <a:rPr lang="pt-BR" sz="2400" b="1" dirty="0" err="1"/>
              <a:t>imperative</a:t>
            </a:r>
            <a:r>
              <a:rPr lang="pt-BR" sz="2400" b="1" dirty="0"/>
              <a:t> </a:t>
            </a:r>
            <a:r>
              <a:rPr lang="pt-BR" sz="2400" b="1" dirty="0" err="1"/>
              <a:t>to</a:t>
            </a:r>
            <a:r>
              <a:rPr lang="pt-BR" sz="2400" b="1" dirty="0"/>
              <a:t> </a:t>
            </a:r>
            <a:r>
              <a:rPr lang="pt-BR" sz="2400" b="1" i="1" dirty="0" err="1">
                <a:solidFill>
                  <a:srgbClr val="FFFF00"/>
                </a:solidFill>
              </a:rPr>
              <a:t>proper</a:t>
            </a:r>
            <a:r>
              <a:rPr lang="pt-BR" sz="2400" b="1" i="1" dirty="0">
                <a:solidFill>
                  <a:srgbClr val="FFFF00"/>
                </a:solidFill>
              </a:rPr>
              <a:t> </a:t>
            </a:r>
            <a:r>
              <a:rPr lang="pt-BR" sz="2400" b="1" i="1" dirty="0" err="1">
                <a:solidFill>
                  <a:srgbClr val="FFFF00"/>
                </a:solidFill>
              </a:rPr>
              <a:t>worship</a:t>
            </a:r>
            <a:r>
              <a:rPr lang="pt-BR" sz="2400" b="1" dirty="0"/>
              <a:t>!!</a:t>
            </a:r>
          </a:p>
        </p:txBody>
      </p:sp>
      <p:sp>
        <p:nvSpPr>
          <p:cNvPr id="13" name="CaixaDeTexto 9">
            <a:extLst>
              <a:ext uri="{FF2B5EF4-FFF2-40B4-BE49-F238E27FC236}">
                <a16:creationId xmlns:a16="http://schemas.microsoft.com/office/drawing/2014/main" id="{8FF2A426-7F59-4BD2-B162-C1819AF6E412}"/>
              </a:ext>
            </a:extLst>
          </p:cNvPr>
          <p:cNvSpPr txBox="1"/>
          <p:nvPr/>
        </p:nvSpPr>
        <p:spPr>
          <a:xfrm>
            <a:off x="9144000" y="2161593"/>
            <a:ext cx="2626080" cy="1077218"/>
          </a:xfrm>
          <a:prstGeom prst="rect">
            <a:avLst/>
          </a:prstGeom>
          <a:noFill/>
        </p:spPr>
        <p:txBody>
          <a:bodyPr wrap="square" rtlCol="0">
            <a:spAutoFit/>
          </a:bodyPr>
          <a:lstStyle/>
          <a:p>
            <a:r>
              <a:rPr lang="pt-BR" sz="3200" b="1" dirty="0" err="1">
                <a:solidFill>
                  <a:srgbClr val="FFFF00"/>
                </a:solidFill>
                <a:latin typeface="Georgia" panose="02040502050405020303" pitchFamily="18" charset="0"/>
              </a:rPr>
              <a:t>This</a:t>
            </a:r>
            <a:r>
              <a:rPr lang="pt-BR" sz="3200" b="1" dirty="0">
                <a:solidFill>
                  <a:srgbClr val="FFFF00"/>
                </a:solidFill>
                <a:latin typeface="Georgia" panose="02040502050405020303" pitchFamily="18" charset="0"/>
              </a:rPr>
              <a:t> </a:t>
            </a:r>
            <a:r>
              <a:rPr lang="pt-BR" sz="3200" b="1" dirty="0" err="1">
                <a:solidFill>
                  <a:srgbClr val="FFFF00"/>
                </a:solidFill>
                <a:latin typeface="Georgia" panose="02040502050405020303" pitchFamily="18" charset="0"/>
              </a:rPr>
              <a:t>is</a:t>
            </a:r>
            <a:r>
              <a:rPr lang="pt-BR" sz="3200" b="1" dirty="0">
                <a:solidFill>
                  <a:srgbClr val="FFFF00"/>
                </a:solidFill>
                <a:latin typeface="Georgia" panose="02040502050405020303" pitchFamily="18" charset="0"/>
              </a:rPr>
              <a:t> </a:t>
            </a:r>
            <a:r>
              <a:rPr lang="pt-BR" sz="3200" b="1" dirty="0" err="1">
                <a:solidFill>
                  <a:srgbClr val="FFFF00"/>
                </a:solidFill>
                <a:latin typeface="Georgia" panose="02040502050405020303" pitchFamily="18" charset="0"/>
              </a:rPr>
              <a:t>true</a:t>
            </a:r>
            <a:r>
              <a:rPr lang="pt-BR" sz="3200" b="1" dirty="0">
                <a:solidFill>
                  <a:srgbClr val="FFFF00"/>
                </a:solidFill>
                <a:latin typeface="Georgia" panose="02040502050405020303" pitchFamily="18" charset="0"/>
              </a:rPr>
              <a:t> </a:t>
            </a:r>
            <a:r>
              <a:rPr lang="pt-BR" sz="3200" b="1" dirty="0" err="1">
                <a:solidFill>
                  <a:srgbClr val="FFFF00"/>
                </a:solidFill>
                <a:latin typeface="Georgia" panose="02040502050405020303" pitchFamily="18" charset="0"/>
              </a:rPr>
              <a:t>because</a:t>
            </a:r>
            <a:r>
              <a:rPr lang="pt-BR" sz="3200" b="1" dirty="0">
                <a:solidFill>
                  <a:srgbClr val="FFFF00"/>
                </a:solidFill>
                <a:latin typeface="Georgia" panose="02040502050405020303" pitchFamily="18" charset="0"/>
              </a:rPr>
              <a:t>...</a:t>
            </a:r>
          </a:p>
        </p:txBody>
      </p:sp>
      <p:sp>
        <p:nvSpPr>
          <p:cNvPr id="14" name="CaixaDeTexto 10">
            <a:extLst>
              <a:ext uri="{FF2B5EF4-FFF2-40B4-BE49-F238E27FC236}">
                <a16:creationId xmlns:a16="http://schemas.microsoft.com/office/drawing/2014/main" id="{590DD3B8-1612-4370-A7E6-C18C9174C4D7}"/>
              </a:ext>
            </a:extLst>
          </p:cNvPr>
          <p:cNvSpPr txBox="1"/>
          <p:nvPr/>
        </p:nvSpPr>
        <p:spPr>
          <a:xfrm>
            <a:off x="251520" y="3102975"/>
            <a:ext cx="8892480" cy="461665"/>
          </a:xfrm>
          <a:prstGeom prst="rect">
            <a:avLst/>
          </a:prstGeom>
          <a:noFill/>
        </p:spPr>
        <p:txBody>
          <a:bodyPr wrap="square" rtlCol="0">
            <a:spAutoFit/>
          </a:bodyPr>
          <a:lstStyle/>
          <a:p>
            <a:r>
              <a:rPr lang="pt-BR" sz="2400" dirty="0" err="1">
                <a:solidFill>
                  <a:srgbClr val="FFFF00"/>
                </a:solidFill>
                <a:latin typeface="Georgia" panose="02040502050405020303" pitchFamily="18" charset="0"/>
              </a:rPr>
              <a:t>God</a:t>
            </a:r>
            <a:r>
              <a:rPr lang="pt-BR" sz="2400" dirty="0">
                <a:solidFill>
                  <a:srgbClr val="FFFF00"/>
                </a:solidFill>
                <a:latin typeface="Georgia" panose="02040502050405020303" pitchFamily="18" charset="0"/>
              </a:rPr>
              <a:t> does </a:t>
            </a:r>
            <a:r>
              <a:rPr lang="pt-BR" sz="2400" dirty="0" err="1">
                <a:solidFill>
                  <a:srgbClr val="FFFF00"/>
                </a:solidFill>
                <a:latin typeface="Georgia" panose="02040502050405020303" pitchFamily="18" charset="0"/>
              </a:rPr>
              <a:t>not</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think</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like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man</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thinks</a:t>
            </a:r>
            <a:endParaRPr lang="pt-BR" sz="2400" dirty="0">
              <a:solidFill>
                <a:srgbClr val="FFFF00"/>
              </a:solidFill>
              <a:latin typeface="Georgia" panose="02040502050405020303" pitchFamily="18" charset="0"/>
            </a:endParaRPr>
          </a:p>
        </p:txBody>
      </p:sp>
      <p:sp>
        <p:nvSpPr>
          <p:cNvPr id="15" name="Retângulo 11">
            <a:extLst>
              <a:ext uri="{FF2B5EF4-FFF2-40B4-BE49-F238E27FC236}">
                <a16:creationId xmlns:a16="http://schemas.microsoft.com/office/drawing/2014/main" id="{2A596016-36CF-4811-925F-D954E98A5F2F}"/>
              </a:ext>
            </a:extLst>
          </p:cNvPr>
          <p:cNvSpPr/>
          <p:nvPr/>
        </p:nvSpPr>
        <p:spPr>
          <a:xfrm>
            <a:off x="3366054" y="3531370"/>
            <a:ext cx="8404026" cy="1569660"/>
          </a:xfrm>
          <a:prstGeom prst="rect">
            <a:avLst/>
          </a:prstGeom>
          <a:solidFill>
            <a:schemeClr val="accent1">
              <a:lumMod val="50000"/>
              <a:alpha val="75000"/>
            </a:schemeClr>
          </a:solidFill>
        </p:spPr>
        <p:txBody>
          <a:bodyPr wrap="square">
            <a:spAutoFit/>
          </a:bodyPr>
          <a:lstStyle/>
          <a:p>
            <a:pPr algn="just"/>
            <a:r>
              <a:rPr lang="pt-BR" sz="2400" dirty="0">
                <a:solidFill>
                  <a:srgbClr val="FFFF00"/>
                </a:solidFill>
              </a:rPr>
              <a:t>“‘For</a:t>
            </a:r>
            <a:r>
              <a:rPr lang="pt-BR" sz="2400" i="1" dirty="0">
                <a:solidFill>
                  <a:srgbClr val="FFFF00"/>
                </a:solidFill>
              </a:rPr>
              <a:t> </a:t>
            </a:r>
            <a:r>
              <a:rPr lang="pt-BR" sz="2400" b="1" i="1" dirty="0" err="1">
                <a:solidFill>
                  <a:schemeClr val="bg1"/>
                </a:solidFill>
              </a:rPr>
              <a:t>my</a:t>
            </a:r>
            <a:r>
              <a:rPr lang="pt-BR" sz="2400" b="1" i="1" dirty="0">
                <a:solidFill>
                  <a:schemeClr val="bg1"/>
                </a:solidFill>
              </a:rPr>
              <a:t> </a:t>
            </a:r>
            <a:r>
              <a:rPr lang="pt-BR" sz="2400" b="1" i="1" dirty="0" err="1">
                <a:solidFill>
                  <a:schemeClr val="bg1"/>
                </a:solidFill>
              </a:rPr>
              <a:t>thoughts</a:t>
            </a:r>
            <a:r>
              <a:rPr lang="pt-BR" sz="2400" b="1" i="1" dirty="0">
                <a:solidFill>
                  <a:schemeClr val="bg1"/>
                </a:solidFill>
              </a:rPr>
              <a:t> are </a:t>
            </a:r>
            <a:r>
              <a:rPr lang="pt-BR" sz="2400" b="1" i="1" dirty="0" err="1">
                <a:solidFill>
                  <a:schemeClr val="bg1"/>
                </a:solidFill>
              </a:rPr>
              <a:t>not</a:t>
            </a:r>
            <a:r>
              <a:rPr lang="pt-BR" sz="2400" b="1" i="1" dirty="0">
                <a:solidFill>
                  <a:schemeClr val="bg1"/>
                </a:solidFill>
              </a:rPr>
              <a:t> </a:t>
            </a:r>
            <a:r>
              <a:rPr lang="pt-BR" sz="2400" b="1" i="1" dirty="0" err="1">
                <a:solidFill>
                  <a:schemeClr val="bg1"/>
                </a:solidFill>
              </a:rPr>
              <a:t>your</a:t>
            </a:r>
            <a:r>
              <a:rPr lang="pt-BR" sz="2400" b="1" i="1" dirty="0">
                <a:solidFill>
                  <a:schemeClr val="bg1"/>
                </a:solidFill>
              </a:rPr>
              <a:t> </a:t>
            </a:r>
            <a:r>
              <a:rPr lang="pt-BR" sz="2400" b="1" i="1" dirty="0" err="1">
                <a:solidFill>
                  <a:schemeClr val="bg1"/>
                </a:solidFill>
              </a:rPr>
              <a:t>thoughts</a:t>
            </a:r>
            <a:r>
              <a:rPr lang="pt-BR" sz="2400" dirty="0">
                <a:solidFill>
                  <a:srgbClr val="FFFF00"/>
                </a:solidFill>
              </a:rPr>
              <a:t>, </a:t>
            </a:r>
            <a:r>
              <a:rPr lang="pt-BR" sz="2400" dirty="0" err="1">
                <a:solidFill>
                  <a:srgbClr val="FFFF00"/>
                </a:solidFill>
              </a:rPr>
              <a:t>Nor</a:t>
            </a:r>
            <a:r>
              <a:rPr lang="pt-BR" sz="2400" dirty="0">
                <a:solidFill>
                  <a:srgbClr val="FFFF00"/>
                </a:solidFill>
              </a:rPr>
              <a:t> are </a:t>
            </a:r>
            <a:r>
              <a:rPr lang="pt-BR" sz="2400" dirty="0" err="1">
                <a:solidFill>
                  <a:srgbClr val="FFFF00"/>
                </a:solidFill>
              </a:rPr>
              <a:t>your</a:t>
            </a:r>
            <a:r>
              <a:rPr lang="pt-BR" sz="2400" dirty="0">
                <a:solidFill>
                  <a:srgbClr val="FFFF00"/>
                </a:solidFill>
              </a:rPr>
              <a:t> </a:t>
            </a:r>
            <a:r>
              <a:rPr lang="pt-BR" sz="2400" dirty="0" err="1">
                <a:solidFill>
                  <a:srgbClr val="FFFF00"/>
                </a:solidFill>
              </a:rPr>
              <a:t>ways</a:t>
            </a:r>
            <a:r>
              <a:rPr lang="pt-BR" sz="2400" dirty="0">
                <a:solidFill>
                  <a:srgbClr val="FFFF00"/>
                </a:solidFill>
              </a:rPr>
              <a:t> </a:t>
            </a:r>
            <a:r>
              <a:rPr lang="pt-BR" sz="2400" dirty="0" err="1">
                <a:solidFill>
                  <a:srgbClr val="FFFF00"/>
                </a:solidFill>
              </a:rPr>
              <a:t>My</a:t>
            </a:r>
            <a:r>
              <a:rPr lang="pt-BR" sz="2400" dirty="0">
                <a:solidFill>
                  <a:srgbClr val="FFFF00"/>
                </a:solidFill>
              </a:rPr>
              <a:t> </a:t>
            </a:r>
            <a:r>
              <a:rPr lang="pt-BR" sz="2400" dirty="0" err="1">
                <a:solidFill>
                  <a:srgbClr val="FFFF00"/>
                </a:solidFill>
              </a:rPr>
              <a:t>ways</a:t>
            </a:r>
            <a:r>
              <a:rPr lang="pt-BR" sz="2400" dirty="0">
                <a:solidFill>
                  <a:srgbClr val="FFFF00"/>
                </a:solidFill>
              </a:rPr>
              <a:t>,’ </a:t>
            </a:r>
            <a:r>
              <a:rPr lang="pt-BR" sz="2400" dirty="0" err="1">
                <a:solidFill>
                  <a:srgbClr val="FFFF00"/>
                </a:solidFill>
              </a:rPr>
              <a:t>says</a:t>
            </a:r>
            <a:r>
              <a:rPr lang="pt-BR" sz="2400" dirty="0">
                <a:solidFill>
                  <a:srgbClr val="FFFF00"/>
                </a:solidFill>
              </a:rPr>
              <a:t> </a:t>
            </a:r>
            <a:r>
              <a:rPr lang="pt-BR" sz="2400" dirty="0" err="1">
                <a:solidFill>
                  <a:srgbClr val="FFFF00"/>
                </a:solidFill>
              </a:rPr>
              <a:t>the</a:t>
            </a:r>
            <a:r>
              <a:rPr lang="pt-BR" sz="2400" dirty="0">
                <a:solidFill>
                  <a:srgbClr val="FFFF00"/>
                </a:solidFill>
              </a:rPr>
              <a:t> LORD.</a:t>
            </a:r>
            <a:r>
              <a:rPr lang="pt-BR" sz="2400" baseline="30000" dirty="0">
                <a:solidFill>
                  <a:srgbClr val="FFFF00"/>
                </a:solidFill>
              </a:rPr>
              <a:t> </a:t>
            </a:r>
            <a:r>
              <a:rPr lang="pt-BR" sz="2400" dirty="0">
                <a:solidFill>
                  <a:srgbClr val="FFFF00"/>
                </a:solidFill>
              </a:rPr>
              <a:t>‘For as </a:t>
            </a:r>
            <a:r>
              <a:rPr lang="pt-BR" sz="2400" dirty="0" err="1">
                <a:solidFill>
                  <a:srgbClr val="FFFF00"/>
                </a:solidFill>
              </a:rPr>
              <a:t>the</a:t>
            </a:r>
            <a:r>
              <a:rPr lang="pt-BR" sz="2400" dirty="0">
                <a:solidFill>
                  <a:srgbClr val="FFFF00"/>
                </a:solidFill>
              </a:rPr>
              <a:t> </a:t>
            </a:r>
            <a:r>
              <a:rPr lang="pt-BR" sz="2400" dirty="0" err="1">
                <a:solidFill>
                  <a:srgbClr val="FFFF00"/>
                </a:solidFill>
              </a:rPr>
              <a:t>heavens</a:t>
            </a:r>
            <a:r>
              <a:rPr lang="pt-BR" sz="2400" dirty="0">
                <a:solidFill>
                  <a:srgbClr val="FFFF00"/>
                </a:solidFill>
              </a:rPr>
              <a:t> are </a:t>
            </a:r>
            <a:r>
              <a:rPr lang="pt-BR" sz="2400" dirty="0" err="1">
                <a:solidFill>
                  <a:srgbClr val="FFFF00"/>
                </a:solidFill>
              </a:rPr>
              <a:t>higher</a:t>
            </a:r>
            <a:r>
              <a:rPr lang="pt-BR" sz="2400" dirty="0">
                <a:solidFill>
                  <a:srgbClr val="FFFF00"/>
                </a:solidFill>
              </a:rPr>
              <a:t> </a:t>
            </a:r>
            <a:r>
              <a:rPr lang="pt-BR" sz="2400" dirty="0" err="1">
                <a:solidFill>
                  <a:srgbClr val="FFFF00"/>
                </a:solidFill>
              </a:rPr>
              <a:t>than</a:t>
            </a:r>
            <a:r>
              <a:rPr lang="pt-BR" sz="2400" dirty="0">
                <a:solidFill>
                  <a:srgbClr val="FFFF00"/>
                </a:solidFill>
              </a:rPr>
              <a:t> </a:t>
            </a:r>
            <a:r>
              <a:rPr lang="pt-BR" sz="2400" dirty="0" err="1">
                <a:solidFill>
                  <a:srgbClr val="FFFF00"/>
                </a:solidFill>
              </a:rPr>
              <a:t>the</a:t>
            </a:r>
            <a:r>
              <a:rPr lang="pt-BR" sz="2400" dirty="0">
                <a:solidFill>
                  <a:srgbClr val="FFFF00"/>
                </a:solidFill>
              </a:rPr>
              <a:t> </a:t>
            </a:r>
            <a:r>
              <a:rPr lang="pt-BR" sz="2400" dirty="0" err="1">
                <a:solidFill>
                  <a:srgbClr val="FFFF00"/>
                </a:solidFill>
              </a:rPr>
              <a:t>earth</a:t>
            </a:r>
            <a:r>
              <a:rPr lang="pt-BR" sz="2400" dirty="0">
                <a:solidFill>
                  <a:srgbClr val="FFFF00"/>
                </a:solidFill>
              </a:rPr>
              <a:t>, </a:t>
            </a:r>
            <a:r>
              <a:rPr lang="pt-BR" sz="2400" dirty="0" err="1">
                <a:solidFill>
                  <a:srgbClr val="FFFF00"/>
                </a:solidFill>
              </a:rPr>
              <a:t>So</a:t>
            </a:r>
            <a:r>
              <a:rPr lang="pt-BR" sz="2400" dirty="0">
                <a:solidFill>
                  <a:srgbClr val="FFFF00"/>
                </a:solidFill>
              </a:rPr>
              <a:t> are </a:t>
            </a:r>
            <a:r>
              <a:rPr lang="pt-BR" sz="2400" dirty="0" err="1">
                <a:solidFill>
                  <a:srgbClr val="FFFF00"/>
                </a:solidFill>
              </a:rPr>
              <a:t>My</a:t>
            </a:r>
            <a:r>
              <a:rPr lang="pt-BR" sz="2400" dirty="0">
                <a:solidFill>
                  <a:srgbClr val="FFFF00"/>
                </a:solidFill>
              </a:rPr>
              <a:t> </a:t>
            </a:r>
            <a:r>
              <a:rPr lang="pt-BR" sz="2400" dirty="0" err="1">
                <a:solidFill>
                  <a:srgbClr val="FFFF00"/>
                </a:solidFill>
              </a:rPr>
              <a:t>ways</a:t>
            </a:r>
            <a:r>
              <a:rPr lang="pt-BR" sz="2400" dirty="0">
                <a:solidFill>
                  <a:srgbClr val="FFFF00"/>
                </a:solidFill>
              </a:rPr>
              <a:t> </a:t>
            </a:r>
            <a:r>
              <a:rPr lang="pt-BR" sz="2400" dirty="0" err="1">
                <a:solidFill>
                  <a:srgbClr val="FFFF00"/>
                </a:solidFill>
              </a:rPr>
              <a:t>higher</a:t>
            </a:r>
            <a:r>
              <a:rPr lang="pt-BR" sz="2400" dirty="0">
                <a:solidFill>
                  <a:srgbClr val="FFFF00"/>
                </a:solidFill>
              </a:rPr>
              <a:t> </a:t>
            </a:r>
            <a:r>
              <a:rPr lang="pt-BR" sz="2400" dirty="0" err="1">
                <a:solidFill>
                  <a:srgbClr val="FFFF00"/>
                </a:solidFill>
              </a:rPr>
              <a:t>than</a:t>
            </a:r>
            <a:r>
              <a:rPr lang="pt-BR" sz="2400" dirty="0">
                <a:solidFill>
                  <a:srgbClr val="FFFF00"/>
                </a:solidFill>
              </a:rPr>
              <a:t> </a:t>
            </a:r>
            <a:r>
              <a:rPr lang="pt-BR" sz="2400" dirty="0" err="1">
                <a:solidFill>
                  <a:srgbClr val="FFFF00"/>
                </a:solidFill>
              </a:rPr>
              <a:t>your</a:t>
            </a:r>
            <a:r>
              <a:rPr lang="pt-BR" sz="2400" dirty="0">
                <a:solidFill>
                  <a:srgbClr val="FFFF00"/>
                </a:solidFill>
              </a:rPr>
              <a:t> </a:t>
            </a:r>
            <a:r>
              <a:rPr lang="pt-BR" sz="2400" dirty="0" err="1">
                <a:solidFill>
                  <a:srgbClr val="FFFF00"/>
                </a:solidFill>
              </a:rPr>
              <a:t>ways</a:t>
            </a:r>
            <a:r>
              <a:rPr lang="pt-BR" sz="2400" dirty="0">
                <a:solidFill>
                  <a:srgbClr val="FFFF00"/>
                </a:solidFill>
              </a:rPr>
              <a:t>, </a:t>
            </a:r>
            <a:r>
              <a:rPr lang="pt-BR" sz="2400" dirty="0" err="1">
                <a:solidFill>
                  <a:srgbClr val="FFFF00"/>
                </a:solidFill>
              </a:rPr>
              <a:t>And</a:t>
            </a:r>
            <a:r>
              <a:rPr lang="pt-BR" sz="2400" i="1" dirty="0">
                <a:solidFill>
                  <a:srgbClr val="FFFF00"/>
                </a:solidFill>
              </a:rPr>
              <a:t> </a:t>
            </a:r>
            <a:r>
              <a:rPr lang="pt-BR" sz="2400" b="1" i="1" dirty="0" err="1">
                <a:solidFill>
                  <a:schemeClr val="bg1"/>
                </a:solidFill>
              </a:rPr>
              <a:t>my</a:t>
            </a:r>
            <a:r>
              <a:rPr lang="pt-BR" sz="2400" b="1" i="1" dirty="0">
                <a:solidFill>
                  <a:schemeClr val="bg1"/>
                </a:solidFill>
              </a:rPr>
              <a:t> </a:t>
            </a:r>
            <a:r>
              <a:rPr lang="pt-BR" sz="2400" b="1" i="1" dirty="0" err="1">
                <a:solidFill>
                  <a:schemeClr val="bg1"/>
                </a:solidFill>
              </a:rPr>
              <a:t>thoughts</a:t>
            </a:r>
            <a:r>
              <a:rPr lang="pt-BR" sz="2400" b="1" i="1" dirty="0">
                <a:solidFill>
                  <a:schemeClr val="bg1"/>
                </a:solidFill>
              </a:rPr>
              <a:t> </a:t>
            </a:r>
            <a:r>
              <a:rPr lang="pt-BR" sz="2400" b="1" i="1" dirty="0" err="1">
                <a:solidFill>
                  <a:schemeClr val="bg1"/>
                </a:solidFill>
              </a:rPr>
              <a:t>than</a:t>
            </a:r>
            <a:r>
              <a:rPr lang="pt-BR" sz="2400" b="1" i="1" dirty="0">
                <a:solidFill>
                  <a:schemeClr val="bg1"/>
                </a:solidFill>
              </a:rPr>
              <a:t> </a:t>
            </a:r>
            <a:r>
              <a:rPr lang="pt-BR" sz="2400" b="1" i="1" dirty="0" err="1">
                <a:solidFill>
                  <a:schemeClr val="bg1"/>
                </a:solidFill>
              </a:rPr>
              <a:t>your</a:t>
            </a:r>
            <a:r>
              <a:rPr lang="pt-BR" sz="2400" b="1" i="1" dirty="0">
                <a:solidFill>
                  <a:schemeClr val="bg1"/>
                </a:solidFill>
              </a:rPr>
              <a:t> </a:t>
            </a:r>
            <a:r>
              <a:rPr lang="pt-BR" sz="2400" b="1" i="1" dirty="0" err="1">
                <a:solidFill>
                  <a:schemeClr val="bg1"/>
                </a:solidFill>
              </a:rPr>
              <a:t>thoughts</a:t>
            </a:r>
            <a:r>
              <a:rPr lang="pt-BR" sz="2400" dirty="0">
                <a:solidFill>
                  <a:srgbClr val="FFFF00"/>
                </a:solidFill>
              </a:rPr>
              <a:t>.’”                                                       [</a:t>
            </a:r>
            <a:r>
              <a:rPr lang="pt-BR" sz="2400" dirty="0" err="1">
                <a:solidFill>
                  <a:srgbClr val="FFFF00"/>
                </a:solidFill>
              </a:rPr>
              <a:t>Isaiah</a:t>
            </a:r>
            <a:r>
              <a:rPr lang="pt-BR" sz="2400" dirty="0">
                <a:solidFill>
                  <a:srgbClr val="FFFF00"/>
                </a:solidFill>
              </a:rPr>
              <a:t> 55:8-9]</a:t>
            </a:r>
          </a:p>
        </p:txBody>
      </p:sp>
    </p:spTree>
    <p:extLst>
      <p:ext uri="{BB962C8B-B14F-4D97-AF65-F5344CB8AC3E}">
        <p14:creationId xmlns:p14="http://schemas.microsoft.com/office/powerpoint/2010/main" val="219324474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par>
                          <p:cTn id="15" fill="hold">
                            <p:stCondLst>
                              <p:cond delay="500"/>
                            </p:stCondLst>
                            <p:childTnLst>
                              <p:par>
                                <p:cTn id="16" presetID="42" presetClass="entr" presetSubtype="0"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1000"/>
                                        <p:tgtEl>
                                          <p:spTgt spid="14"/>
                                        </p:tgtEl>
                                      </p:cBhvr>
                                    </p:animEffect>
                                    <p:anim calcmode="lin" valueType="num">
                                      <p:cBhvr>
                                        <p:cTn id="19" dur="1000" fill="hold"/>
                                        <p:tgtEl>
                                          <p:spTgt spid="14"/>
                                        </p:tgtEl>
                                        <p:attrNameLst>
                                          <p:attrName>ppt_x</p:attrName>
                                        </p:attrNameLst>
                                      </p:cBhvr>
                                      <p:tavLst>
                                        <p:tav tm="0">
                                          <p:val>
                                            <p:strVal val="#ppt_x"/>
                                          </p:val>
                                        </p:tav>
                                        <p:tav tm="100000">
                                          <p:val>
                                            <p:strVal val="#ppt_x"/>
                                          </p:val>
                                        </p:tav>
                                      </p:tavLst>
                                    </p:anim>
                                    <p:anim calcmode="lin" valueType="num">
                                      <p:cBhvr>
                                        <p:cTn id="20" dur="1000" fill="hold"/>
                                        <p:tgtEl>
                                          <p:spTgt spid="14"/>
                                        </p:tgtEl>
                                        <p:attrNameLst>
                                          <p:attrName>ppt_y</p:attrName>
                                        </p:attrNameLst>
                                      </p:cBhvr>
                                      <p:tavLst>
                                        <p:tav tm="0">
                                          <p:val>
                                            <p:strVal val="#ppt_y+.1"/>
                                          </p:val>
                                        </p:tav>
                                        <p:tav tm="100000">
                                          <p:val>
                                            <p:strVal val="#ppt_y"/>
                                          </p:val>
                                        </p:tav>
                                      </p:tavLst>
                                    </p:anim>
                                  </p:childTnLst>
                                </p:cTn>
                              </p:par>
                            </p:childTnLst>
                          </p:cTn>
                        </p:par>
                        <p:par>
                          <p:cTn id="21" fill="hold">
                            <p:stCondLst>
                              <p:cond delay="1500"/>
                            </p:stCondLst>
                            <p:childTnLst>
                              <p:par>
                                <p:cTn id="22" presetID="6" presetClass="entr" presetSubtype="32"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circle(out)">
                                      <p:cBhvr>
                                        <p:cTn id="24"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B4E739-E152-4FF8-9888-4C2C587F265D}"/>
              </a:ext>
            </a:extLst>
          </p:cNvPr>
          <p:cNvSpPr txBox="1"/>
          <p:nvPr/>
        </p:nvSpPr>
        <p:spPr>
          <a:xfrm>
            <a:off x="-1" y="86140"/>
            <a:ext cx="12191979" cy="1015663"/>
          </a:xfrm>
          <a:prstGeom prst="rect">
            <a:avLst/>
          </a:prstGeom>
          <a:noFill/>
        </p:spPr>
        <p:txBody>
          <a:bodyPr wrap="square" rtlCol="0">
            <a:spAutoFit/>
          </a:bodyPr>
          <a:lstStyle/>
          <a:p>
            <a:pPr algn="ctr"/>
            <a:r>
              <a:rPr lang="en-US" sz="6000" b="1" dirty="0">
                <a:solidFill>
                  <a:schemeClr val="bg1"/>
                </a:solidFill>
                <a:latin typeface="Segoe Print" panose="02000600000000000000" pitchFamily="2" charset="0"/>
              </a:rPr>
              <a:t>The Nature of God</a:t>
            </a:r>
            <a:endParaRPr lang="en-US" sz="6000" dirty="0">
              <a:solidFill>
                <a:schemeClr val="bg1"/>
              </a:solidFill>
              <a:latin typeface="Segoe Print" panose="02000600000000000000" pitchFamily="2" charset="0"/>
            </a:endParaRPr>
          </a:p>
        </p:txBody>
      </p:sp>
      <p:cxnSp>
        <p:nvCxnSpPr>
          <p:cNvPr id="5" name="Straight Connector 4">
            <a:extLst>
              <a:ext uri="{FF2B5EF4-FFF2-40B4-BE49-F238E27FC236}">
                <a16:creationId xmlns:a16="http://schemas.microsoft.com/office/drawing/2014/main" id="{7043D2A4-19FA-4810-9FE6-4CF2BA6D6E70}"/>
              </a:ext>
            </a:extLst>
          </p:cNvPr>
          <p:cNvCxnSpPr/>
          <p:nvPr/>
        </p:nvCxnSpPr>
        <p:spPr>
          <a:xfrm flipH="1">
            <a:off x="393287" y="556591"/>
            <a:ext cx="1855304" cy="0"/>
          </a:xfrm>
          <a:prstGeom prst="line">
            <a:avLst/>
          </a:prstGeom>
          <a:ln w="44450">
            <a:solidFill>
              <a:schemeClr val="bg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74F4CB2-BAC0-48B5-8B7B-6B40CE0F002B}"/>
              </a:ext>
            </a:extLst>
          </p:cNvPr>
          <p:cNvCxnSpPr/>
          <p:nvPr/>
        </p:nvCxnSpPr>
        <p:spPr>
          <a:xfrm flipH="1">
            <a:off x="9914777" y="557784"/>
            <a:ext cx="1855304" cy="0"/>
          </a:xfrm>
          <a:prstGeom prst="line">
            <a:avLst/>
          </a:prstGeom>
          <a:ln w="44450">
            <a:solidFill>
              <a:schemeClr val="bg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4F17AF4-8A92-4356-8D74-C3DCC280B6AF}"/>
              </a:ext>
            </a:extLst>
          </p:cNvPr>
          <p:cNvCxnSpPr/>
          <p:nvPr/>
        </p:nvCxnSpPr>
        <p:spPr>
          <a:xfrm flipH="1">
            <a:off x="393192" y="6069974"/>
            <a:ext cx="11356848" cy="0"/>
          </a:xfrm>
          <a:prstGeom prst="line">
            <a:avLst/>
          </a:prstGeom>
          <a:ln w="25400">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D604A02-1A89-4B74-B7D5-B4FACDAF030F}"/>
              </a:ext>
            </a:extLst>
          </p:cNvPr>
          <p:cNvSpPr txBox="1"/>
          <p:nvPr/>
        </p:nvSpPr>
        <p:spPr>
          <a:xfrm>
            <a:off x="-6625" y="6096818"/>
            <a:ext cx="12191979" cy="707886"/>
          </a:xfrm>
          <a:prstGeom prst="rect">
            <a:avLst/>
          </a:prstGeom>
          <a:noFill/>
        </p:spPr>
        <p:txBody>
          <a:bodyPr wrap="square" rtlCol="0">
            <a:spAutoFit/>
          </a:bodyPr>
          <a:lstStyle/>
          <a:p>
            <a:pPr algn="ctr"/>
            <a:r>
              <a:rPr lang="en-US" sz="4000" b="1" dirty="0">
                <a:solidFill>
                  <a:schemeClr val="bg1"/>
                </a:solidFill>
                <a:latin typeface="Segoe Print" panose="02000600000000000000" pitchFamily="2" charset="0"/>
              </a:rPr>
              <a:t>Genesis 1</a:t>
            </a:r>
            <a:endParaRPr lang="en-US" sz="4000" dirty="0">
              <a:solidFill>
                <a:schemeClr val="bg1"/>
              </a:solidFill>
              <a:latin typeface="Segoe Print" panose="02000600000000000000" pitchFamily="2" charset="0"/>
            </a:endParaRPr>
          </a:p>
        </p:txBody>
      </p:sp>
      <p:sp>
        <p:nvSpPr>
          <p:cNvPr id="10" name="TextBox 9">
            <a:extLst>
              <a:ext uri="{FF2B5EF4-FFF2-40B4-BE49-F238E27FC236}">
                <a16:creationId xmlns:a16="http://schemas.microsoft.com/office/drawing/2014/main" id="{7613ED87-A3B2-446F-B703-1ED1537FFDF6}"/>
              </a:ext>
            </a:extLst>
          </p:cNvPr>
          <p:cNvSpPr txBox="1"/>
          <p:nvPr/>
        </p:nvSpPr>
        <p:spPr>
          <a:xfrm>
            <a:off x="-2878" y="892900"/>
            <a:ext cx="12191979" cy="646331"/>
          </a:xfrm>
          <a:prstGeom prst="rect">
            <a:avLst/>
          </a:prstGeom>
          <a:noFill/>
        </p:spPr>
        <p:txBody>
          <a:bodyPr wrap="square" rtlCol="0">
            <a:spAutoFit/>
          </a:bodyPr>
          <a:lstStyle/>
          <a:p>
            <a:pPr algn="ctr"/>
            <a:r>
              <a:rPr lang="en-US" sz="3600" b="1" dirty="0">
                <a:solidFill>
                  <a:schemeClr val="bg1"/>
                </a:solidFill>
                <a:latin typeface="Segoe Print" panose="02000600000000000000" pitchFamily="2" charset="0"/>
              </a:rPr>
              <a:t>“God is Spirit”</a:t>
            </a:r>
            <a:endParaRPr lang="en-US" sz="3600" dirty="0">
              <a:solidFill>
                <a:schemeClr val="bg1"/>
              </a:solidFill>
              <a:latin typeface="Segoe Print" panose="02000600000000000000" pitchFamily="2" charset="0"/>
            </a:endParaRPr>
          </a:p>
        </p:txBody>
      </p:sp>
      <p:sp>
        <p:nvSpPr>
          <p:cNvPr id="25" name="CaixaDeTexto 5">
            <a:extLst>
              <a:ext uri="{FF2B5EF4-FFF2-40B4-BE49-F238E27FC236}">
                <a16:creationId xmlns:a16="http://schemas.microsoft.com/office/drawing/2014/main" id="{A3162A5F-AF00-4D72-9D34-AA29F2AE4CFF}"/>
              </a:ext>
            </a:extLst>
          </p:cNvPr>
          <p:cNvSpPr txBox="1"/>
          <p:nvPr/>
        </p:nvSpPr>
        <p:spPr>
          <a:xfrm>
            <a:off x="251520" y="1455575"/>
            <a:ext cx="8892480" cy="461665"/>
          </a:xfrm>
          <a:prstGeom prst="rect">
            <a:avLst/>
          </a:prstGeom>
          <a:noFill/>
        </p:spPr>
        <p:txBody>
          <a:bodyPr wrap="square" rtlCol="0">
            <a:spAutoFit/>
          </a:bodyPr>
          <a:lstStyle/>
          <a:p>
            <a:r>
              <a:rPr lang="pt-BR" sz="2400" dirty="0" err="1">
                <a:solidFill>
                  <a:srgbClr val="FFFF00"/>
                </a:solidFill>
                <a:latin typeface="Georgia" panose="02040502050405020303" pitchFamily="18" charset="0"/>
              </a:rPr>
              <a:t>Moses</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warned</a:t>
            </a:r>
            <a:r>
              <a:rPr lang="pt-BR" sz="2400" dirty="0">
                <a:solidFill>
                  <a:srgbClr val="FFFF00"/>
                </a:solidFill>
                <a:latin typeface="Georgia" panose="02040502050405020303" pitchFamily="18" charset="0"/>
              </a:rPr>
              <a:t> Israel </a:t>
            </a:r>
            <a:r>
              <a:rPr lang="pt-BR" sz="2400" dirty="0" err="1">
                <a:solidFill>
                  <a:srgbClr val="FFFF00"/>
                </a:solidFill>
                <a:latin typeface="Georgia" panose="02040502050405020303" pitchFamily="18" charset="0"/>
              </a:rPr>
              <a:t>regarding</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the</a:t>
            </a:r>
            <a:r>
              <a:rPr lang="pt-BR" sz="2400" dirty="0">
                <a:solidFill>
                  <a:srgbClr val="FFFF00"/>
                </a:solidFill>
                <a:latin typeface="Georgia" panose="02040502050405020303" pitchFamily="18" charset="0"/>
              </a:rPr>
              <a:t> </a:t>
            </a:r>
            <a:r>
              <a:rPr lang="pt-BR" sz="2400" b="1" i="1" dirty="0">
                <a:solidFill>
                  <a:srgbClr val="FFFF00"/>
                </a:solidFill>
                <a:latin typeface="Georgia" panose="02040502050405020303" pitchFamily="18" charset="0"/>
              </a:rPr>
              <a:t>spiritual</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nature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of</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God</a:t>
            </a:r>
            <a:endParaRPr lang="pt-BR" sz="2400" dirty="0">
              <a:solidFill>
                <a:srgbClr val="FFFF00"/>
              </a:solidFill>
              <a:latin typeface="Georgia" panose="02040502050405020303" pitchFamily="18" charset="0"/>
            </a:endParaRPr>
          </a:p>
        </p:txBody>
      </p:sp>
      <p:sp>
        <p:nvSpPr>
          <p:cNvPr id="11" name="CaixaDeTexto 5">
            <a:extLst>
              <a:ext uri="{FF2B5EF4-FFF2-40B4-BE49-F238E27FC236}">
                <a16:creationId xmlns:a16="http://schemas.microsoft.com/office/drawing/2014/main" id="{EA340CBD-8C03-464E-AD82-0C7178658A61}"/>
              </a:ext>
            </a:extLst>
          </p:cNvPr>
          <p:cNvSpPr txBox="1"/>
          <p:nvPr/>
        </p:nvSpPr>
        <p:spPr>
          <a:xfrm>
            <a:off x="253792" y="1853639"/>
            <a:ext cx="8892480" cy="461665"/>
          </a:xfrm>
          <a:prstGeom prst="rect">
            <a:avLst/>
          </a:prstGeom>
          <a:noFill/>
        </p:spPr>
        <p:txBody>
          <a:bodyPr wrap="square" rtlCol="0">
            <a:spAutoFit/>
          </a:bodyPr>
          <a:lstStyle/>
          <a:p>
            <a:r>
              <a:rPr lang="pt-BR" sz="2400" dirty="0">
                <a:solidFill>
                  <a:srgbClr val="FFFF00"/>
                </a:solidFill>
                <a:latin typeface="Georgia" panose="02040502050405020303" pitchFamily="18" charset="0"/>
              </a:rPr>
              <a:t>Jesus </a:t>
            </a:r>
            <a:r>
              <a:rPr lang="pt-BR" sz="2400" dirty="0" err="1">
                <a:solidFill>
                  <a:srgbClr val="FFFF00"/>
                </a:solidFill>
                <a:latin typeface="Georgia" panose="02040502050405020303" pitchFamily="18" charset="0"/>
              </a:rPr>
              <a:t>corrected</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religious</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error</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of</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Samaritan</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woman</a:t>
            </a:r>
            <a:endParaRPr lang="pt-BR" sz="2400" dirty="0">
              <a:solidFill>
                <a:srgbClr val="FFFF00"/>
              </a:solidFill>
              <a:latin typeface="Georgia" panose="02040502050405020303" pitchFamily="18" charset="0"/>
            </a:endParaRPr>
          </a:p>
        </p:txBody>
      </p:sp>
      <p:sp>
        <p:nvSpPr>
          <p:cNvPr id="12" name="Retângulo de cantos arredondados 8">
            <a:extLst>
              <a:ext uri="{FF2B5EF4-FFF2-40B4-BE49-F238E27FC236}">
                <a16:creationId xmlns:a16="http://schemas.microsoft.com/office/drawing/2014/main" id="{C05E5EAA-6516-4A79-BCDA-E470CF4E8FE0}"/>
              </a:ext>
            </a:extLst>
          </p:cNvPr>
          <p:cNvSpPr/>
          <p:nvPr/>
        </p:nvSpPr>
        <p:spPr>
          <a:xfrm>
            <a:off x="251521" y="2275887"/>
            <a:ext cx="8892479" cy="858150"/>
          </a:xfrm>
          <a:prstGeom prst="roundRect">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pt-BR" sz="2400" b="1" dirty="0" err="1"/>
              <a:t>According</a:t>
            </a:r>
            <a:r>
              <a:rPr lang="pt-BR" sz="2400" b="1" dirty="0"/>
              <a:t> </a:t>
            </a:r>
            <a:r>
              <a:rPr lang="pt-BR" sz="2400" b="1" dirty="0" err="1"/>
              <a:t>to</a:t>
            </a:r>
            <a:r>
              <a:rPr lang="pt-BR" sz="2400" b="1" dirty="0"/>
              <a:t> </a:t>
            </a:r>
            <a:r>
              <a:rPr lang="pt-BR" sz="2400" b="1" dirty="0" err="1"/>
              <a:t>both</a:t>
            </a:r>
            <a:r>
              <a:rPr lang="pt-BR" sz="2400" b="1" dirty="0"/>
              <a:t> </a:t>
            </a:r>
            <a:r>
              <a:rPr lang="pt-BR" sz="2400" b="1" dirty="0" err="1"/>
              <a:t>Moses</a:t>
            </a:r>
            <a:r>
              <a:rPr lang="pt-BR" sz="2400" b="1" dirty="0"/>
              <a:t> </a:t>
            </a:r>
            <a:r>
              <a:rPr lang="pt-BR" sz="2400" b="1" dirty="0" err="1"/>
              <a:t>and</a:t>
            </a:r>
            <a:r>
              <a:rPr lang="pt-BR" sz="2400" b="1" dirty="0"/>
              <a:t> Jesus,</a:t>
            </a:r>
          </a:p>
          <a:p>
            <a:pPr algn="ctr"/>
            <a:r>
              <a:rPr lang="pt-BR" sz="2400" b="1" dirty="0"/>
              <a:t> </a:t>
            </a:r>
            <a:r>
              <a:rPr lang="pt-BR" sz="2400" b="1" i="1" dirty="0" err="1">
                <a:solidFill>
                  <a:srgbClr val="FFFF00"/>
                </a:solidFill>
              </a:rPr>
              <a:t>understanding</a:t>
            </a:r>
            <a:r>
              <a:rPr lang="pt-BR" sz="2400" b="1" i="1" dirty="0">
                <a:solidFill>
                  <a:srgbClr val="FFFF00"/>
                </a:solidFill>
              </a:rPr>
              <a:t> </a:t>
            </a:r>
            <a:r>
              <a:rPr lang="pt-BR" sz="2400" b="1" i="1" dirty="0" err="1">
                <a:solidFill>
                  <a:srgbClr val="FFFF00"/>
                </a:solidFill>
              </a:rPr>
              <a:t>God’s</a:t>
            </a:r>
            <a:r>
              <a:rPr lang="pt-BR" sz="2400" b="1" i="1" dirty="0">
                <a:solidFill>
                  <a:srgbClr val="FFFF00"/>
                </a:solidFill>
              </a:rPr>
              <a:t> </a:t>
            </a:r>
            <a:r>
              <a:rPr lang="pt-BR" sz="2400" b="1" i="1" dirty="0" err="1">
                <a:solidFill>
                  <a:srgbClr val="FFFF00"/>
                </a:solidFill>
              </a:rPr>
              <a:t>Spirit</a:t>
            </a:r>
            <a:r>
              <a:rPr lang="pt-BR" sz="2400" b="1" i="1" dirty="0">
                <a:solidFill>
                  <a:srgbClr val="FFFF00"/>
                </a:solidFill>
              </a:rPr>
              <a:t> </a:t>
            </a:r>
            <a:r>
              <a:rPr lang="pt-BR" sz="2400" b="1" i="1" dirty="0" err="1">
                <a:solidFill>
                  <a:srgbClr val="FFFF00"/>
                </a:solidFill>
              </a:rPr>
              <a:t>Nature</a:t>
            </a:r>
            <a:r>
              <a:rPr lang="pt-BR" sz="2400" b="1" i="1" dirty="0">
                <a:solidFill>
                  <a:srgbClr val="FFFF00"/>
                </a:solidFill>
              </a:rPr>
              <a:t> </a:t>
            </a:r>
            <a:r>
              <a:rPr lang="pt-BR" sz="2400" b="1" dirty="0" err="1"/>
              <a:t>is</a:t>
            </a:r>
            <a:r>
              <a:rPr lang="pt-BR" sz="2400" b="1" dirty="0"/>
              <a:t> </a:t>
            </a:r>
            <a:r>
              <a:rPr lang="pt-BR" sz="2400" b="1" dirty="0" err="1"/>
              <a:t>imperative</a:t>
            </a:r>
            <a:r>
              <a:rPr lang="pt-BR" sz="2400" b="1" dirty="0"/>
              <a:t> </a:t>
            </a:r>
            <a:r>
              <a:rPr lang="pt-BR" sz="2400" b="1" dirty="0" err="1"/>
              <a:t>to</a:t>
            </a:r>
            <a:r>
              <a:rPr lang="pt-BR" sz="2400" b="1" dirty="0"/>
              <a:t> </a:t>
            </a:r>
            <a:r>
              <a:rPr lang="pt-BR" sz="2400" b="1" i="1" dirty="0" err="1">
                <a:solidFill>
                  <a:srgbClr val="FFFF00"/>
                </a:solidFill>
              </a:rPr>
              <a:t>proper</a:t>
            </a:r>
            <a:r>
              <a:rPr lang="pt-BR" sz="2400" b="1" i="1" dirty="0">
                <a:solidFill>
                  <a:srgbClr val="FFFF00"/>
                </a:solidFill>
              </a:rPr>
              <a:t> </a:t>
            </a:r>
            <a:r>
              <a:rPr lang="pt-BR" sz="2400" b="1" i="1" dirty="0" err="1">
                <a:solidFill>
                  <a:srgbClr val="FFFF00"/>
                </a:solidFill>
              </a:rPr>
              <a:t>worship</a:t>
            </a:r>
            <a:r>
              <a:rPr lang="pt-BR" sz="2400" b="1" dirty="0"/>
              <a:t>!!</a:t>
            </a:r>
          </a:p>
        </p:txBody>
      </p:sp>
      <p:sp>
        <p:nvSpPr>
          <p:cNvPr id="13" name="CaixaDeTexto 9">
            <a:extLst>
              <a:ext uri="{FF2B5EF4-FFF2-40B4-BE49-F238E27FC236}">
                <a16:creationId xmlns:a16="http://schemas.microsoft.com/office/drawing/2014/main" id="{8FF2A426-7F59-4BD2-B162-C1819AF6E412}"/>
              </a:ext>
            </a:extLst>
          </p:cNvPr>
          <p:cNvSpPr txBox="1"/>
          <p:nvPr/>
        </p:nvSpPr>
        <p:spPr>
          <a:xfrm>
            <a:off x="9144000" y="2161593"/>
            <a:ext cx="2626080" cy="1077218"/>
          </a:xfrm>
          <a:prstGeom prst="rect">
            <a:avLst/>
          </a:prstGeom>
          <a:noFill/>
        </p:spPr>
        <p:txBody>
          <a:bodyPr wrap="square" rtlCol="0">
            <a:spAutoFit/>
          </a:bodyPr>
          <a:lstStyle/>
          <a:p>
            <a:r>
              <a:rPr lang="pt-BR" sz="3200" b="1" dirty="0" err="1">
                <a:solidFill>
                  <a:srgbClr val="FFFF00"/>
                </a:solidFill>
                <a:latin typeface="Georgia" panose="02040502050405020303" pitchFamily="18" charset="0"/>
              </a:rPr>
              <a:t>This</a:t>
            </a:r>
            <a:r>
              <a:rPr lang="pt-BR" sz="3200" b="1" dirty="0">
                <a:solidFill>
                  <a:srgbClr val="FFFF00"/>
                </a:solidFill>
                <a:latin typeface="Georgia" panose="02040502050405020303" pitchFamily="18" charset="0"/>
              </a:rPr>
              <a:t> </a:t>
            </a:r>
            <a:r>
              <a:rPr lang="pt-BR" sz="3200" b="1" dirty="0" err="1">
                <a:solidFill>
                  <a:srgbClr val="FFFF00"/>
                </a:solidFill>
                <a:latin typeface="Georgia" panose="02040502050405020303" pitchFamily="18" charset="0"/>
              </a:rPr>
              <a:t>is</a:t>
            </a:r>
            <a:r>
              <a:rPr lang="pt-BR" sz="3200" b="1" dirty="0">
                <a:solidFill>
                  <a:srgbClr val="FFFF00"/>
                </a:solidFill>
                <a:latin typeface="Georgia" panose="02040502050405020303" pitchFamily="18" charset="0"/>
              </a:rPr>
              <a:t> </a:t>
            </a:r>
            <a:r>
              <a:rPr lang="pt-BR" sz="3200" b="1" dirty="0" err="1">
                <a:solidFill>
                  <a:srgbClr val="FFFF00"/>
                </a:solidFill>
                <a:latin typeface="Georgia" panose="02040502050405020303" pitchFamily="18" charset="0"/>
              </a:rPr>
              <a:t>true</a:t>
            </a:r>
            <a:r>
              <a:rPr lang="pt-BR" sz="3200" b="1" dirty="0">
                <a:solidFill>
                  <a:srgbClr val="FFFF00"/>
                </a:solidFill>
                <a:latin typeface="Georgia" panose="02040502050405020303" pitchFamily="18" charset="0"/>
              </a:rPr>
              <a:t> </a:t>
            </a:r>
            <a:r>
              <a:rPr lang="pt-BR" sz="3200" b="1" dirty="0" err="1">
                <a:solidFill>
                  <a:srgbClr val="FFFF00"/>
                </a:solidFill>
                <a:latin typeface="Georgia" panose="02040502050405020303" pitchFamily="18" charset="0"/>
              </a:rPr>
              <a:t>because</a:t>
            </a:r>
            <a:r>
              <a:rPr lang="pt-BR" sz="3200" b="1" dirty="0">
                <a:solidFill>
                  <a:srgbClr val="FFFF00"/>
                </a:solidFill>
                <a:latin typeface="Georgia" panose="02040502050405020303" pitchFamily="18" charset="0"/>
              </a:rPr>
              <a:t>...</a:t>
            </a:r>
          </a:p>
        </p:txBody>
      </p:sp>
      <p:sp>
        <p:nvSpPr>
          <p:cNvPr id="14" name="CaixaDeTexto 10">
            <a:extLst>
              <a:ext uri="{FF2B5EF4-FFF2-40B4-BE49-F238E27FC236}">
                <a16:creationId xmlns:a16="http://schemas.microsoft.com/office/drawing/2014/main" id="{590DD3B8-1612-4370-A7E6-C18C9174C4D7}"/>
              </a:ext>
            </a:extLst>
          </p:cNvPr>
          <p:cNvSpPr txBox="1"/>
          <p:nvPr/>
        </p:nvSpPr>
        <p:spPr>
          <a:xfrm>
            <a:off x="251520" y="3102975"/>
            <a:ext cx="8892480" cy="461665"/>
          </a:xfrm>
          <a:prstGeom prst="rect">
            <a:avLst/>
          </a:prstGeom>
          <a:noFill/>
        </p:spPr>
        <p:txBody>
          <a:bodyPr wrap="square" rtlCol="0">
            <a:spAutoFit/>
          </a:bodyPr>
          <a:lstStyle/>
          <a:p>
            <a:r>
              <a:rPr lang="pt-BR" sz="2400" dirty="0" err="1">
                <a:solidFill>
                  <a:srgbClr val="FFFF00"/>
                </a:solidFill>
                <a:latin typeface="Georgia" panose="02040502050405020303" pitchFamily="18" charset="0"/>
              </a:rPr>
              <a:t>God</a:t>
            </a:r>
            <a:r>
              <a:rPr lang="pt-BR" sz="2400" dirty="0">
                <a:solidFill>
                  <a:srgbClr val="FFFF00"/>
                </a:solidFill>
                <a:latin typeface="Georgia" panose="02040502050405020303" pitchFamily="18" charset="0"/>
              </a:rPr>
              <a:t> does </a:t>
            </a:r>
            <a:r>
              <a:rPr lang="pt-BR" sz="2400" dirty="0" err="1">
                <a:solidFill>
                  <a:srgbClr val="FFFF00"/>
                </a:solidFill>
                <a:latin typeface="Georgia" panose="02040502050405020303" pitchFamily="18" charset="0"/>
              </a:rPr>
              <a:t>not</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think</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like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man</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thinks</a:t>
            </a:r>
            <a:endParaRPr lang="pt-BR" sz="2400" dirty="0">
              <a:solidFill>
                <a:srgbClr val="FFFF00"/>
              </a:solidFill>
              <a:latin typeface="Georgia" panose="02040502050405020303" pitchFamily="18" charset="0"/>
            </a:endParaRPr>
          </a:p>
        </p:txBody>
      </p:sp>
      <p:sp>
        <p:nvSpPr>
          <p:cNvPr id="15" name="Retângulo 11">
            <a:extLst>
              <a:ext uri="{FF2B5EF4-FFF2-40B4-BE49-F238E27FC236}">
                <a16:creationId xmlns:a16="http://schemas.microsoft.com/office/drawing/2014/main" id="{2A596016-36CF-4811-925F-D954E98A5F2F}"/>
              </a:ext>
            </a:extLst>
          </p:cNvPr>
          <p:cNvSpPr/>
          <p:nvPr/>
        </p:nvSpPr>
        <p:spPr>
          <a:xfrm>
            <a:off x="3233530" y="3902436"/>
            <a:ext cx="8536550" cy="2123658"/>
          </a:xfrm>
          <a:prstGeom prst="rect">
            <a:avLst/>
          </a:prstGeom>
          <a:solidFill>
            <a:schemeClr val="accent1">
              <a:lumMod val="50000"/>
              <a:alpha val="75000"/>
            </a:schemeClr>
          </a:solidFill>
        </p:spPr>
        <p:txBody>
          <a:bodyPr wrap="square">
            <a:spAutoFit/>
          </a:bodyPr>
          <a:lstStyle/>
          <a:p>
            <a:pPr algn="just"/>
            <a:r>
              <a:rPr lang="pt-BR" sz="2400" dirty="0">
                <a:solidFill>
                  <a:srgbClr val="FFFF00"/>
                </a:solidFill>
              </a:rPr>
              <a:t>“</a:t>
            </a:r>
            <a:r>
              <a:rPr lang="pt-BR" sz="2400" dirty="0" err="1">
                <a:solidFill>
                  <a:srgbClr val="FFFF00"/>
                </a:solidFill>
              </a:rPr>
              <a:t>God</a:t>
            </a:r>
            <a:r>
              <a:rPr lang="pt-BR" sz="2400" dirty="0">
                <a:solidFill>
                  <a:srgbClr val="FFFF00"/>
                </a:solidFill>
              </a:rPr>
              <a:t> </a:t>
            </a:r>
            <a:r>
              <a:rPr lang="pt-BR" sz="2400" dirty="0" err="1">
                <a:solidFill>
                  <a:srgbClr val="FFFF00"/>
                </a:solidFill>
              </a:rPr>
              <a:t>is</a:t>
            </a:r>
            <a:r>
              <a:rPr lang="pt-BR" sz="2400" dirty="0">
                <a:solidFill>
                  <a:srgbClr val="FFFF00"/>
                </a:solidFill>
              </a:rPr>
              <a:t> </a:t>
            </a:r>
            <a:r>
              <a:rPr lang="pt-BR" sz="2400" dirty="0" err="1">
                <a:solidFill>
                  <a:srgbClr val="FFFF00"/>
                </a:solidFill>
              </a:rPr>
              <a:t>not</a:t>
            </a:r>
            <a:r>
              <a:rPr lang="pt-BR" sz="2400" dirty="0">
                <a:solidFill>
                  <a:srgbClr val="FFFF00"/>
                </a:solidFill>
              </a:rPr>
              <a:t> a </a:t>
            </a:r>
            <a:r>
              <a:rPr lang="pt-BR" sz="2400" dirty="0" err="1">
                <a:solidFill>
                  <a:srgbClr val="FFFF00"/>
                </a:solidFill>
              </a:rPr>
              <a:t>man</a:t>
            </a:r>
            <a:r>
              <a:rPr lang="pt-BR" sz="2400" dirty="0">
                <a:solidFill>
                  <a:srgbClr val="FFFF00"/>
                </a:solidFill>
              </a:rPr>
              <a:t>, </a:t>
            </a:r>
            <a:r>
              <a:rPr lang="pt-BR" sz="2400" b="1" i="1" dirty="0" err="1">
                <a:solidFill>
                  <a:schemeClr val="bg1"/>
                </a:solidFill>
              </a:rPr>
              <a:t>that</a:t>
            </a:r>
            <a:r>
              <a:rPr lang="pt-BR" sz="2400" b="1" i="1" dirty="0">
                <a:solidFill>
                  <a:schemeClr val="bg1"/>
                </a:solidFill>
              </a:rPr>
              <a:t> He </a:t>
            </a:r>
            <a:r>
              <a:rPr lang="pt-BR" sz="2400" b="1" i="1" dirty="0" err="1">
                <a:solidFill>
                  <a:schemeClr val="bg1"/>
                </a:solidFill>
              </a:rPr>
              <a:t>should</a:t>
            </a:r>
            <a:r>
              <a:rPr lang="pt-BR" sz="2400" b="1" i="1" dirty="0">
                <a:solidFill>
                  <a:schemeClr val="bg1"/>
                </a:solidFill>
              </a:rPr>
              <a:t> lie</a:t>
            </a:r>
            <a:r>
              <a:rPr lang="pt-BR" sz="2400" dirty="0">
                <a:solidFill>
                  <a:srgbClr val="FFFF00"/>
                </a:solidFill>
              </a:rPr>
              <a:t>...”                  </a:t>
            </a:r>
            <a:r>
              <a:rPr lang="pt-BR" sz="2400" i="1" dirty="0">
                <a:solidFill>
                  <a:srgbClr val="FFFF00"/>
                </a:solidFill>
              </a:rPr>
              <a:t> </a:t>
            </a:r>
            <a:r>
              <a:rPr lang="pt-BR" sz="2400" dirty="0">
                <a:solidFill>
                  <a:srgbClr val="FFFF00"/>
                </a:solidFill>
              </a:rPr>
              <a:t>[</a:t>
            </a:r>
            <a:r>
              <a:rPr lang="pt-BR" sz="2400" dirty="0" err="1">
                <a:solidFill>
                  <a:srgbClr val="FFFF00"/>
                </a:solidFill>
              </a:rPr>
              <a:t>Numbers</a:t>
            </a:r>
            <a:r>
              <a:rPr lang="pt-BR" sz="2400" dirty="0">
                <a:solidFill>
                  <a:srgbClr val="FFFF00"/>
                </a:solidFill>
              </a:rPr>
              <a:t> 23:19]</a:t>
            </a:r>
          </a:p>
          <a:p>
            <a:pPr algn="just"/>
            <a:endParaRPr lang="pt-BR" sz="400" dirty="0">
              <a:solidFill>
                <a:srgbClr val="FFFF00"/>
              </a:solidFill>
            </a:endParaRPr>
          </a:p>
          <a:p>
            <a:pPr algn="just"/>
            <a:r>
              <a:rPr lang="pt-BR" sz="2400" dirty="0">
                <a:solidFill>
                  <a:srgbClr val="FFFF00"/>
                </a:solidFill>
              </a:rPr>
              <a:t>“...</a:t>
            </a:r>
            <a:r>
              <a:rPr lang="pt-BR" sz="2400" dirty="0" err="1">
                <a:solidFill>
                  <a:srgbClr val="FFFF00"/>
                </a:solidFill>
              </a:rPr>
              <a:t>Far</a:t>
            </a:r>
            <a:r>
              <a:rPr lang="pt-BR" sz="2400" dirty="0">
                <a:solidFill>
                  <a:srgbClr val="FFFF00"/>
                </a:solidFill>
              </a:rPr>
              <a:t> </a:t>
            </a:r>
            <a:r>
              <a:rPr lang="pt-BR" sz="2400" dirty="0" err="1">
                <a:solidFill>
                  <a:srgbClr val="FFFF00"/>
                </a:solidFill>
              </a:rPr>
              <a:t>be</a:t>
            </a:r>
            <a:r>
              <a:rPr lang="pt-BR" sz="2400" dirty="0">
                <a:solidFill>
                  <a:srgbClr val="FFFF00"/>
                </a:solidFill>
              </a:rPr>
              <a:t> it </a:t>
            </a:r>
            <a:r>
              <a:rPr lang="pt-BR" sz="2400" dirty="0" err="1">
                <a:solidFill>
                  <a:srgbClr val="FFFF00"/>
                </a:solidFill>
              </a:rPr>
              <a:t>from</a:t>
            </a:r>
            <a:r>
              <a:rPr lang="pt-BR" sz="2400" dirty="0">
                <a:solidFill>
                  <a:srgbClr val="FFFF00"/>
                </a:solidFill>
              </a:rPr>
              <a:t> </a:t>
            </a:r>
            <a:r>
              <a:rPr lang="pt-BR" sz="2400" dirty="0" err="1">
                <a:solidFill>
                  <a:srgbClr val="FFFF00"/>
                </a:solidFill>
              </a:rPr>
              <a:t>God</a:t>
            </a:r>
            <a:r>
              <a:rPr lang="pt-BR" sz="2400" dirty="0">
                <a:solidFill>
                  <a:srgbClr val="FFFF00"/>
                </a:solidFill>
              </a:rPr>
              <a:t> </a:t>
            </a:r>
            <a:r>
              <a:rPr lang="pt-BR" sz="2400" b="1" i="1" dirty="0" err="1">
                <a:solidFill>
                  <a:schemeClr val="bg1"/>
                </a:solidFill>
              </a:rPr>
              <a:t>to</a:t>
            </a:r>
            <a:r>
              <a:rPr lang="pt-BR" sz="2400" b="1" i="1" dirty="0">
                <a:solidFill>
                  <a:schemeClr val="bg1"/>
                </a:solidFill>
              </a:rPr>
              <a:t> do </a:t>
            </a:r>
            <a:r>
              <a:rPr lang="pt-BR" sz="2400" b="1" i="1" dirty="0" err="1">
                <a:solidFill>
                  <a:schemeClr val="bg1"/>
                </a:solidFill>
              </a:rPr>
              <a:t>wickedness</a:t>
            </a:r>
            <a:r>
              <a:rPr lang="pt-BR" sz="2400" dirty="0">
                <a:solidFill>
                  <a:srgbClr val="FFFF00"/>
                </a:solidFill>
              </a:rPr>
              <a:t>, </a:t>
            </a:r>
            <a:r>
              <a:rPr lang="pt-BR" sz="2400" dirty="0" err="1">
                <a:solidFill>
                  <a:srgbClr val="FFFF00"/>
                </a:solidFill>
              </a:rPr>
              <a:t>And</a:t>
            </a:r>
            <a:r>
              <a:rPr lang="pt-BR" sz="2400" dirty="0">
                <a:solidFill>
                  <a:srgbClr val="FFFF00"/>
                </a:solidFill>
              </a:rPr>
              <a:t> </a:t>
            </a:r>
            <a:r>
              <a:rPr lang="pt-BR" sz="2400" dirty="0" err="1">
                <a:solidFill>
                  <a:srgbClr val="FFFF00"/>
                </a:solidFill>
              </a:rPr>
              <a:t>from</a:t>
            </a:r>
            <a:r>
              <a:rPr lang="pt-BR" sz="2400" dirty="0">
                <a:solidFill>
                  <a:srgbClr val="FFFF00"/>
                </a:solidFill>
              </a:rPr>
              <a:t> </a:t>
            </a:r>
            <a:r>
              <a:rPr lang="pt-BR" sz="2400" dirty="0" err="1">
                <a:solidFill>
                  <a:srgbClr val="FFFF00"/>
                </a:solidFill>
              </a:rPr>
              <a:t>the</a:t>
            </a:r>
            <a:r>
              <a:rPr lang="pt-BR" sz="2400" dirty="0">
                <a:solidFill>
                  <a:srgbClr val="FFFF00"/>
                </a:solidFill>
              </a:rPr>
              <a:t> </a:t>
            </a:r>
            <a:r>
              <a:rPr lang="pt-BR" sz="2400" dirty="0" err="1">
                <a:solidFill>
                  <a:srgbClr val="FFFF00"/>
                </a:solidFill>
              </a:rPr>
              <a:t>Almighty</a:t>
            </a:r>
            <a:r>
              <a:rPr lang="pt-BR" sz="2400" dirty="0">
                <a:solidFill>
                  <a:srgbClr val="FFFF00"/>
                </a:solidFill>
              </a:rPr>
              <a:t> </a:t>
            </a:r>
            <a:r>
              <a:rPr lang="pt-BR" sz="2400" b="1" i="1" dirty="0" err="1">
                <a:solidFill>
                  <a:schemeClr val="bg1"/>
                </a:solidFill>
              </a:rPr>
              <a:t>to</a:t>
            </a:r>
            <a:r>
              <a:rPr lang="pt-BR" sz="2400" b="1" i="1" dirty="0">
                <a:solidFill>
                  <a:schemeClr val="bg1"/>
                </a:solidFill>
              </a:rPr>
              <a:t> </a:t>
            </a:r>
            <a:r>
              <a:rPr lang="pt-BR" sz="2400" b="1" i="1" dirty="0" err="1">
                <a:solidFill>
                  <a:schemeClr val="bg1"/>
                </a:solidFill>
              </a:rPr>
              <a:t>commit</a:t>
            </a:r>
            <a:r>
              <a:rPr lang="pt-BR" sz="2400" b="1" i="1" dirty="0">
                <a:solidFill>
                  <a:schemeClr val="bg1"/>
                </a:solidFill>
              </a:rPr>
              <a:t> </a:t>
            </a:r>
            <a:r>
              <a:rPr lang="pt-BR" sz="2400" b="1" i="1" dirty="0" err="1">
                <a:solidFill>
                  <a:schemeClr val="bg1"/>
                </a:solidFill>
              </a:rPr>
              <a:t>iniquity</a:t>
            </a:r>
            <a:r>
              <a:rPr lang="pt-BR" sz="2400" dirty="0">
                <a:solidFill>
                  <a:srgbClr val="FFFF00"/>
                </a:solidFill>
              </a:rPr>
              <a:t>.”                                                                      [</a:t>
            </a:r>
            <a:r>
              <a:rPr lang="pt-BR" sz="2400" dirty="0" err="1">
                <a:solidFill>
                  <a:srgbClr val="FFFF00"/>
                </a:solidFill>
              </a:rPr>
              <a:t>Job</a:t>
            </a:r>
            <a:r>
              <a:rPr lang="pt-BR" sz="2400" dirty="0">
                <a:solidFill>
                  <a:srgbClr val="FFFF00"/>
                </a:solidFill>
              </a:rPr>
              <a:t> 34:10]</a:t>
            </a:r>
          </a:p>
          <a:p>
            <a:pPr algn="just"/>
            <a:endParaRPr lang="pt-BR" sz="400" dirty="0">
              <a:solidFill>
                <a:srgbClr val="FFFF00"/>
              </a:solidFill>
            </a:endParaRPr>
          </a:p>
          <a:p>
            <a:pPr algn="just"/>
            <a:r>
              <a:rPr lang="pt-BR" sz="2400" dirty="0">
                <a:solidFill>
                  <a:srgbClr val="FFFF00"/>
                </a:solidFill>
              </a:rPr>
              <a:t>“</a:t>
            </a:r>
            <a:r>
              <a:rPr lang="pt-BR" sz="2400" dirty="0" err="1">
                <a:solidFill>
                  <a:srgbClr val="FFFF00"/>
                </a:solidFill>
              </a:rPr>
              <a:t>You</a:t>
            </a:r>
            <a:r>
              <a:rPr lang="pt-BR" sz="2400" dirty="0">
                <a:solidFill>
                  <a:srgbClr val="FFFF00"/>
                </a:solidFill>
              </a:rPr>
              <a:t> are </a:t>
            </a:r>
            <a:r>
              <a:rPr lang="pt-BR" sz="2400" dirty="0" err="1">
                <a:solidFill>
                  <a:srgbClr val="FFFF00"/>
                </a:solidFill>
              </a:rPr>
              <a:t>of</a:t>
            </a:r>
            <a:r>
              <a:rPr lang="pt-BR" sz="2400" dirty="0">
                <a:solidFill>
                  <a:srgbClr val="FFFF00"/>
                </a:solidFill>
              </a:rPr>
              <a:t> </a:t>
            </a:r>
            <a:r>
              <a:rPr lang="pt-BR" sz="2400" b="1" i="1" dirty="0" err="1">
                <a:solidFill>
                  <a:schemeClr val="bg1"/>
                </a:solidFill>
              </a:rPr>
              <a:t>purer</a:t>
            </a:r>
            <a:r>
              <a:rPr lang="pt-BR" sz="2400" b="1" i="1" dirty="0">
                <a:solidFill>
                  <a:schemeClr val="bg1"/>
                </a:solidFill>
              </a:rPr>
              <a:t> </a:t>
            </a:r>
            <a:r>
              <a:rPr lang="pt-BR" sz="2400" b="1" i="1" dirty="0" err="1">
                <a:solidFill>
                  <a:schemeClr val="bg1"/>
                </a:solidFill>
              </a:rPr>
              <a:t>eyes</a:t>
            </a:r>
            <a:r>
              <a:rPr lang="pt-BR" sz="2400" b="1" i="1" dirty="0">
                <a:solidFill>
                  <a:schemeClr val="bg1"/>
                </a:solidFill>
              </a:rPr>
              <a:t> </a:t>
            </a:r>
            <a:r>
              <a:rPr lang="pt-BR" sz="2400" dirty="0" err="1">
                <a:solidFill>
                  <a:srgbClr val="FFFF00"/>
                </a:solidFill>
              </a:rPr>
              <a:t>than</a:t>
            </a:r>
            <a:r>
              <a:rPr lang="pt-BR" sz="2400" dirty="0">
                <a:solidFill>
                  <a:srgbClr val="FFFF00"/>
                </a:solidFill>
              </a:rPr>
              <a:t> </a:t>
            </a:r>
            <a:r>
              <a:rPr lang="pt-BR" sz="2400" dirty="0" err="1">
                <a:solidFill>
                  <a:srgbClr val="FFFF00"/>
                </a:solidFill>
              </a:rPr>
              <a:t>to</a:t>
            </a:r>
            <a:r>
              <a:rPr lang="pt-BR" sz="2400" dirty="0">
                <a:solidFill>
                  <a:srgbClr val="FFFF00"/>
                </a:solidFill>
              </a:rPr>
              <a:t> </a:t>
            </a:r>
            <a:r>
              <a:rPr lang="pt-BR" sz="2400" dirty="0" err="1">
                <a:solidFill>
                  <a:srgbClr val="FFFF00"/>
                </a:solidFill>
              </a:rPr>
              <a:t>behold</a:t>
            </a:r>
            <a:r>
              <a:rPr lang="pt-BR" sz="2400" dirty="0">
                <a:solidFill>
                  <a:srgbClr val="FFFF00"/>
                </a:solidFill>
              </a:rPr>
              <a:t> </a:t>
            </a:r>
            <a:r>
              <a:rPr lang="pt-BR" sz="2400" dirty="0" err="1">
                <a:solidFill>
                  <a:srgbClr val="FFFF00"/>
                </a:solidFill>
              </a:rPr>
              <a:t>evil</a:t>
            </a:r>
            <a:r>
              <a:rPr lang="pt-BR" sz="2400" dirty="0">
                <a:solidFill>
                  <a:srgbClr val="FFFF00"/>
                </a:solidFill>
              </a:rPr>
              <a:t>...”            [</a:t>
            </a:r>
            <a:r>
              <a:rPr lang="pt-BR" sz="2400" dirty="0" err="1">
                <a:solidFill>
                  <a:srgbClr val="FFFF00"/>
                </a:solidFill>
              </a:rPr>
              <a:t>Habakkuk</a:t>
            </a:r>
            <a:r>
              <a:rPr lang="pt-BR" sz="2400" dirty="0">
                <a:solidFill>
                  <a:srgbClr val="FFFF00"/>
                </a:solidFill>
              </a:rPr>
              <a:t> 1:13]</a:t>
            </a:r>
          </a:p>
          <a:p>
            <a:pPr algn="just"/>
            <a:endParaRPr lang="pt-BR" sz="400" dirty="0">
              <a:solidFill>
                <a:srgbClr val="FFFF00"/>
              </a:solidFill>
            </a:endParaRPr>
          </a:p>
          <a:p>
            <a:pPr algn="just"/>
            <a:r>
              <a:rPr lang="pt-BR" sz="2400" dirty="0">
                <a:solidFill>
                  <a:srgbClr val="FFFF00"/>
                </a:solidFill>
              </a:rPr>
              <a:t>“...</a:t>
            </a:r>
            <a:r>
              <a:rPr lang="pt-BR" sz="2400" b="1" i="1" dirty="0" err="1">
                <a:solidFill>
                  <a:schemeClr val="bg1"/>
                </a:solidFill>
              </a:rPr>
              <a:t>friendship</a:t>
            </a:r>
            <a:r>
              <a:rPr lang="pt-BR" sz="2400" dirty="0">
                <a:solidFill>
                  <a:srgbClr val="FFFF00"/>
                </a:solidFill>
              </a:rPr>
              <a:t> </a:t>
            </a:r>
            <a:r>
              <a:rPr lang="pt-BR" sz="2400" dirty="0" err="1">
                <a:solidFill>
                  <a:srgbClr val="FFFF00"/>
                </a:solidFill>
              </a:rPr>
              <a:t>with</a:t>
            </a:r>
            <a:r>
              <a:rPr lang="pt-BR" sz="2400" dirty="0">
                <a:solidFill>
                  <a:srgbClr val="FFFF00"/>
                </a:solidFill>
              </a:rPr>
              <a:t> </a:t>
            </a:r>
            <a:r>
              <a:rPr lang="pt-BR" sz="2400" dirty="0" err="1">
                <a:solidFill>
                  <a:srgbClr val="FFFF00"/>
                </a:solidFill>
              </a:rPr>
              <a:t>the</a:t>
            </a:r>
            <a:r>
              <a:rPr lang="pt-BR" sz="2400" dirty="0">
                <a:solidFill>
                  <a:srgbClr val="FFFF00"/>
                </a:solidFill>
              </a:rPr>
              <a:t> world </a:t>
            </a:r>
            <a:r>
              <a:rPr lang="pt-BR" sz="2400" dirty="0" err="1">
                <a:solidFill>
                  <a:srgbClr val="FFFF00"/>
                </a:solidFill>
              </a:rPr>
              <a:t>is</a:t>
            </a:r>
            <a:r>
              <a:rPr lang="pt-BR" sz="2400" dirty="0">
                <a:solidFill>
                  <a:srgbClr val="FFFF00"/>
                </a:solidFill>
              </a:rPr>
              <a:t> </a:t>
            </a:r>
            <a:r>
              <a:rPr lang="pt-BR" sz="2400" b="1" i="1" dirty="0" err="1">
                <a:solidFill>
                  <a:schemeClr val="bg1"/>
                </a:solidFill>
              </a:rPr>
              <a:t>enmity</a:t>
            </a:r>
            <a:r>
              <a:rPr lang="pt-BR" sz="2400" dirty="0">
                <a:solidFill>
                  <a:srgbClr val="FFFF00"/>
                </a:solidFill>
              </a:rPr>
              <a:t> </a:t>
            </a:r>
            <a:r>
              <a:rPr lang="pt-BR" sz="2400" dirty="0" err="1">
                <a:solidFill>
                  <a:srgbClr val="FFFF00"/>
                </a:solidFill>
              </a:rPr>
              <a:t>with</a:t>
            </a:r>
            <a:r>
              <a:rPr lang="pt-BR" sz="2400" dirty="0">
                <a:solidFill>
                  <a:srgbClr val="FFFF00"/>
                </a:solidFill>
              </a:rPr>
              <a:t> </a:t>
            </a:r>
            <a:r>
              <a:rPr lang="pt-BR" sz="2400" dirty="0" err="1">
                <a:solidFill>
                  <a:srgbClr val="FFFF00"/>
                </a:solidFill>
              </a:rPr>
              <a:t>God</a:t>
            </a:r>
            <a:r>
              <a:rPr lang="pt-BR" sz="2400" dirty="0">
                <a:solidFill>
                  <a:srgbClr val="FFFF00"/>
                </a:solidFill>
              </a:rPr>
              <a:t>...”          [James 4:4]</a:t>
            </a:r>
          </a:p>
        </p:txBody>
      </p:sp>
      <p:sp>
        <p:nvSpPr>
          <p:cNvPr id="16" name="CaixaDeTexto 10">
            <a:extLst>
              <a:ext uri="{FF2B5EF4-FFF2-40B4-BE49-F238E27FC236}">
                <a16:creationId xmlns:a16="http://schemas.microsoft.com/office/drawing/2014/main" id="{14A1F2E2-57BA-42AD-89F5-987636432C95}"/>
              </a:ext>
            </a:extLst>
          </p:cNvPr>
          <p:cNvSpPr txBox="1"/>
          <p:nvPr/>
        </p:nvSpPr>
        <p:spPr>
          <a:xfrm>
            <a:off x="258148" y="3480659"/>
            <a:ext cx="8892480" cy="461665"/>
          </a:xfrm>
          <a:prstGeom prst="rect">
            <a:avLst/>
          </a:prstGeom>
          <a:noFill/>
        </p:spPr>
        <p:txBody>
          <a:bodyPr wrap="square" rtlCol="0">
            <a:spAutoFit/>
          </a:bodyPr>
          <a:lstStyle/>
          <a:p>
            <a:r>
              <a:rPr lang="pt-BR" sz="2400" dirty="0" err="1">
                <a:solidFill>
                  <a:srgbClr val="FFFF00"/>
                </a:solidFill>
                <a:latin typeface="Georgia" panose="02040502050405020303" pitchFamily="18" charset="0"/>
              </a:rPr>
              <a:t>God</a:t>
            </a:r>
            <a:r>
              <a:rPr lang="pt-BR" sz="2400" dirty="0">
                <a:solidFill>
                  <a:srgbClr val="FFFF00"/>
                </a:solidFill>
                <a:latin typeface="Georgia" panose="02040502050405020303" pitchFamily="18" charset="0"/>
              </a:rPr>
              <a:t> does </a:t>
            </a:r>
            <a:r>
              <a:rPr lang="pt-BR" sz="2400" dirty="0" err="1">
                <a:solidFill>
                  <a:srgbClr val="FFFF00"/>
                </a:solidFill>
                <a:latin typeface="Georgia" panose="02040502050405020303" pitchFamily="18" charset="0"/>
              </a:rPr>
              <a:t>not</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act</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like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man</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acts</a:t>
            </a:r>
            <a:endParaRPr lang="pt-BR" sz="2400" dirty="0">
              <a:solidFill>
                <a:srgbClr val="FFFF00"/>
              </a:solidFill>
              <a:latin typeface="Georgia" panose="02040502050405020303" pitchFamily="18" charset="0"/>
            </a:endParaRPr>
          </a:p>
        </p:txBody>
      </p:sp>
      <p:pic>
        <p:nvPicPr>
          <p:cNvPr id="8" name="Picture 7">
            <a:extLst>
              <a:ext uri="{FF2B5EF4-FFF2-40B4-BE49-F238E27FC236}">
                <a16:creationId xmlns:a16="http://schemas.microsoft.com/office/drawing/2014/main" id="{72675B1B-7227-4DD6-B06C-9D4C6656B0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Tree>
    <p:extLst>
      <p:ext uri="{BB962C8B-B14F-4D97-AF65-F5344CB8AC3E}">
        <p14:creationId xmlns:p14="http://schemas.microsoft.com/office/powerpoint/2010/main" val="360016692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ntr" presetSubtype="32"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circle(out)">
                                      <p:cBhvr>
                                        <p:cTn id="13"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B4E739-E152-4FF8-9888-4C2C587F265D}"/>
              </a:ext>
            </a:extLst>
          </p:cNvPr>
          <p:cNvSpPr txBox="1"/>
          <p:nvPr/>
        </p:nvSpPr>
        <p:spPr>
          <a:xfrm>
            <a:off x="-1" y="86140"/>
            <a:ext cx="12191979" cy="1015663"/>
          </a:xfrm>
          <a:prstGeom prst="rect">
            <a:avLst/>
          </a:prstGeom>
          <a:noFill/>
        </p:spPr>
        <p:txBody>
          <a:bodyPr wrap="square" rtlCol="0">
            <a:spAutoFit/>
          </a:bodyPr>
          <a:lstStyle/>
          <a:p>
            <a:pPr algn="ctr"/>
            <a:r>
              <a:rPr lang="en-US" sz="6000" b="1" dirty="0">
                <a:solidFill>
                  <a:schemeClr val="bg1"/>
                </a:solidFill>
                <a:latin typeface="Segoe Print" panose="02000600000000000000" pitchFamily="2" charset="0"/>
              </a:rPr>
              <a:t>The Nature of God</a:t>
            </a:r>
            <a:endParaRPr lang="en-US" sz="6000" dirty="0">
              <a:solidFill>
                <a:schemeClr val="bg1"/>
              </a:solidFill>
              <a:latin typeface="Segoe Print" panose="02000600000000000000" pitchFamily="2" charset="0"/>
            </a:endParaRPr>
          </a:p>
        </p:txBody>
      </p:sp>
      <p:cxnSp>
        <p:nvCxnSpPr>
          <p:cNvPr id="5" name="Straight Connector 4">
            <a:extLst>
              <a:ext uri="{FF2B5EF4-FFF2-40B4-BE49-F238E27FC236}">
                <a16:creationId xmlns:a16="http://schemas.microsoft.com/office/drawing/2014/main" id="{7043D2A4-19FA-4810-9FE6-4CF2BA6D6E70}"/>
              </a:ext>
            </a:extLst>
          </p:cNvPr>
          <p:cNvCxnSpPr/>
          <p:nvPr/>
        </p:nvCxnSpPr>
        <p:spPr>
          <a:xfrm flipH="1">
            <a:off x="393287" y="556591"/>
            <a:ext cx="1855304" cy="0"/>
          </a:xfrm>
          <a:prstGeom prst="line">
            <a:avLst/>
          </a:prstGeom>
          <a:ln w="44450">
            <a:solidFill>
              <a:schemeClr val="bg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74F4CB2-BAC0-48B5-8B7B-6B40CE0F002B}"/>
              </a:ext>
            </a:extLst>
          </p:cNvPr>
          <p:cNvCxnSpPr/>
          <p:nvPr/>
        </p:nvCxnSpPr>
        <p:spPr>
          <a:xfrm flipH="1">
            <a:off x="9914777" y="557784"/>
            <a:ext cx="1855304" cy="0"/>
          </a:xfrm>
          <a:prstGeom prst="line">
            <a:avLst/>
          </a:prstGeom>
          <a:ln w="44450">
            <a:solidFill>
              <a:schemeClr val="bg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4F17AF4-8A92-4356-8D74-C3DCC280B6AF}"/>
              </a:ext>
            </a:extLst>
          </p:cNvPr>
          <p:cNvCxnSpPr/>
          <p:nvPr/>
        </p:nvCxnSpPr>
        <p:spPr>
          <a:xfrm flipH="1">
            <a:off x="393192" y="6069974"/>
            <a:ext cx="11356848" cy="0"/>
          </a:xfrm>
          <a:prstGeom prst="line">
            <a:avLst/>
          </a:prstGeom>
          <a:ln w="25400">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D604A02-1A89-4B74-B7D5-B4FACDAF030F}"/>
              </a:ext>
            </a:extLst>
          </p:cNvPr>
          <p:cNvSpPr txBox="1"/>
          <p:nvPr/>
        </p:nvSpPr>
        <p:spPr>
          <a:xfrm>
            <a:off x="-6625" y="6096818"/>
            <a:ext cx="12191979" cy="707886"/>
          </a:xfrm>
          <a:prstGeom prst="rect">
            <a:avLst/>
          </a:prstGeom>
          <a:noFill/>
        </p:spPr>
        <p:txBody>
          <a:bodyPr wrap="square" rtlCol="0">
            <a:spAutoFit/>
          </a:bodyPr>
          <a:lstStyle/>
          <a:p>
            <a:pPr algn="ctr"/>
            <a:r>
              <a:rPr lang="en-US" sz="4000" b="1" dirty="0">
                <a:solidFill>
                  <a:schemeClr val="bg1"/>
                </a:solidFill>
                <a:latin typeface="Segoe Print" panose="02000600000000000000" pitchFamily="2" charset="0"/>
              </a:rPr>
              <a:t>Genesis 1</a:t>
            </a:r>
            <a:endParaRPr lang="en-US" sz="4000" dirty="0">
              <a:solidFill>
                <a:schemeClr val="bg1"/>
              </a:solidFill>
              <a:latin typeface="Segoe Print" panose="02000600000000000000" pitchFamily="2" charset="0"/>
            </a:endParaRPr>
          </a:p>
        </p:txBody>
      </p:sp>
      <p:sp>
        <p:nvSpPr>
          <p:cNvPr id="10" name="TextBox 9">
            <a:extLst>
              <a:ext uri="{FF2B5EF4-FFF2-40B4-BE49-F238E27FC236}">
                <a16:creationId xmlns:a16="http://schemas.microsoft.com/office/drawing/2014/main" id="{7613ED87-A3B2-446F-B703-1ED1537FFDF6}"/>
              </a:ext>
            </a:extLst>
          </p:cNvPr>
          <p:cNvSpPr txBox="1"/>
          <p:nvPr/>
        </p:nvSpPr>
        <p:spPr>
          <a:xfrm>
            <a:off x="-2878" y="892900"/>
            <a:ext cx="12191979" cy="646331"/>
          </a:xfrm>
          <a:prstGeom prst="rect">
            <a:avLst/>
          </a:prstGeom>
          <a:noFill/>
        </p:spPr>
        <p:txBody>
          <a:bodyPr wrap="square" rtlCol="0">
            <a:spAutoFit/>
          </a:bodyPr>
          <a:lstStyle/>
          <a:p>
            <a:pPr algn="ctr"/>
            <a:r>
              <a:rPr lang="en-US" sz="3600" b="1" dirty="0">
                <a:solidFill>
                  <a:schemeClr val="bg1"/>
                </a:solidFill>
                <a:latin typeface="Segoe Print" panose="02000600000000000000" pitchFamily="2" charset="0"/>
              </a:rPr>
              <a:t>“God is Spirit”</a:t>
            </a:r>
            <a:endParaRPr lang="en-US" sz="3600" dirty="0">
              <a:solidFill>
                <a:schemeClr val="bg1"/>
              </a:solidFill>
              <a:latin typeface="Segoe Print" panose="02000600000000000000" pitchFamily="2" charset="0"/>
            </a:endParaRPr>
          </a:p>
        </p:txBody>
      </p:sp>
      <p:sp>
        <p:nvSpPr>
          <p:cNvPr id="25" name="CaixaDeTexto 5">
            <a:extLst>
              <a:ext uri="{FF2B5EF4-FFF2-40B4-BE49-F238E27FC236}">
                <a16:creationId xmlns:a16="http://schemas.microsoft.com/office/drawing/2014/main" id="{A3162A5F-AF00-4D72-9D34-AA29F2AE4CFF}"/>
              </a:ext>
            </a:extLst>
          </p:cNvPr>
          <p:cNvSpPr txBox="1"/>
          <p:nvPr/>
        </p:nvSpPr>
        <p:spPr>
          <a:xfrm>
            <a:off x="251520" y="1455575"/>
            <a:ext cx="8892480" cy="461665"/>
          </a:xfrm>
          <a:prstGeom prst="rect">
            <a:avLst/>
          </a:prstGeom>
          <a:noFill/>
        </p:spPr>
        <p:txBody>
          <a:bodyPr wrap="square" rtlCol="0">
            <a:spAutoFit/>
          </a:bodyPr>
          <a:lstStyle/>
          <a:p>
            <a:r>
              <a:rPr lang="pt-BR" sz="2400" dirty="0" err="1">
                <a:solidFill>
                  <a:srgbClr val="FFFF00"/>
                </a:solidFill>
                <a:latin typeface="Georgia" panose="02040502050405020303" pitchFamily="18" charset="0"/>
              </a:rPr>
              <a:t>Moses</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warned</a:t>
            </a:r>
            <a:r>
              <a:rPr lang="pt-BR" sz="2400" dirty="0">
                <a:solidFill>
                  <a:srgbClr val="FFFF00"/>
                </a:solidFill>
                <a:latin typeface="Georgia" panose="02040502050405020303" pitchFamily="18" charset="0"/>
              </a:rPr>
              <a:t> Israel </a:t>
            </a:r>
            <a:r>
              <a:rPr lang="pt-BR" sz="2400" dirty="0" err="1">
                <a:solidFill>
                  <a:srgbClr val="FFFF00"/>
                </a:solidFill>
                <a:latin typeface="Georgia" panose="02040502050405020303" pitchFamily="18" charset="0"/>
              </a:rPr>
              <a:t>regarding</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the</a:t>
            </a:r>
            <a:r>
              <a:rPr lang="pt-BR" sz="2400" dirty="0">
                <a:solidFill>
                  <a:srgbClr val="FFFF00"/>
                </a:solidFill>
                <a:latin typeface="Georgia" panose="02040502050405020303" pitchFamily="18" charset="0"/>
              </a:rPr>
              <a:t> </a:t>
            </a:r>
            <a:r>
              <a:rPr lang="pt-BR" sz="2400" b="1" i="1" dirty="0">
                <a:solidFill>
                  <a:srgbClr val="FFFF00"/>
                </a:solidFill>
                <a:latin typeface="Georgia" panose="02040502050405020303" pitchFamily="18" charset="0"/>
              </a:rPr>
              <a:t>spiritual</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nature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of</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God</a:t>
            </a:r>
            <a:endParaRPr lang="pt-BR" sz="2400" dirty="0">
              <a:solidFill>
                <a:srgbClr val="FFFF00"/>
              </a:solidFill>
              <a:latin typeface="Georgia" panose="02040502050405020303" pitchFamily="18" charset="0"/>
            </a:endParaRPr>
          </a:p>
        </p:txBody>
      </p:sp>
      <p:sp>
        <p:nvSpPr>
          <p:cNvPr id="11" name="CaixaDeTexto 5">
            <a:extLst>
              <a:ext uri="{FF2B5EF4-FFF2-40B4-BE49-F238E27FC236}">
                <a16:creationId xmlns:a16="http://schemas.microsoft.com/office/drawing/2014/main" id="{EA340CBD-8C03-464E-AD82-0C7178658A61}"/>
              </a:ext>
            </a:extLst>
          </p:cNvPr>
          <p:cNvSpPr txBox="1"/>
          <p:nvPr/>
        </p:nvSpPr>
        <p:spPr>
          <a:xfrm>
            <a:off x="253792" y="1853639"/>
            <a:ext cx="8892480" cy="461665"/>
          </a:xfrm>
          <a:prstGeom prst="rect">
            <a:avLst/>
          </a:prstGeom>
          <a:noFill/>
        </p:spPr>
        <p:txBody>
          <a:bodyPr wrap="square" rtlCol="0">
            <a:spAutoFit/>
          </a:bodyPr>
          <a:lstStyle/>
          <a:p>
            <a:r>
              <a:rPr lang="pt-BR" sz="2400" dirty="0">
                <a:solidFill>
                  <a:srgbClr val="FFFF00"/>
                </a:solidFill>
                <a:latin typeface="Georgia" panose="02040502050405020303" pitchFamily="18" charset="0"/>
              </a:rPr>
              <a:t>Jesus </a:t>
            </a:r>
            <a:r>
              <a:rPr lang="pt-BR" sz="2400" dirty="0" err="1">
                <a:solidFill>
                  <a:srgbClr val="FFFF00"/>
                </a:solidFill>
                <a:latin typeface="Georgia" panose="02040502050405020303" pitchFamily="18" charset="0"/>
              </a:rPr>
              <a:t>corrected</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religious</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error</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of</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Samaritan</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woman</a:t>
            </a:r>
            <a:endParaRPr lang="pt-BR" sz="2400" dirty="0">
              <a:solidFill>
                <a:srgbClr val="FFFF00"/>
              </a:solidFill>
              <a:latin typeface="Georgia" panose="02040502050405020303" pitchFamily="18" charset="0"/>
            </a:endParaRPr>
          </a:p>
        </p:txBody>
      </p:sp>
      <p:sp>
        <p:nvSpPr>
          <p:cNvPr id="12" name="Retângulo de cantos arredondados 8">
            <a:extLst>
              <a:ext uri="{FF2B5EF4-FFF2-40B4-BE49-F238E27FC236}">
                <a16:creationId xmlns:a16="http://schemas.microsoft.com/office/drawing/2014/main" id="{C05E5EAA-6516-4A79-BCDA-E470CF4E8FE0}"/>
              </a:ext>
            </a:extLst>
          </p:cNvPr>
          <p:cNvSpPr/>
          <p:nvPr/>
        </p:nvSpPr>
        <p:spPr>
          <a:xfrm>
            <a:off x="251521" y="2275887"/>
            <a:ext cx="8892479" cy="858150"/>
          </a:xfrm>
          <a:prstGeom prst="roundRect">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pt-BR" sz="2400" b="1" dirty="0" err="1"/>
              <a:t>According</a:t>
            </a:r>
            <a:r>
              <a:rPr lang="pt-BR" sz="2400" b="1" dirty="0"/>
              <a:t> </a:t>
            </a:r>
            <a:r>
              <a:rPr lang="pt-BR" sz="2400" b="1" dirty="0" err="1"/>
              <a:t>to</a:t>
            </a:r>
            <a:r>
              <a:rPr lang="pt-BR" sz="2400" b="1" dirty="0"/>
              <a:t> </a:t>
            </a:r>
            <a:r>
              <a:rPr lang="pt-BR" sz="2400" b="1" dirty="0" err="1"/>
              <a:t>both</a:t>
            </a:r>
            <a:r>
              <a:rPr lang="pt-BR" sz="2400" b="1" dirty="0"/>
              <a:t> </a:t>
            </a:r>
            <a:r>
              <a:rPr lang="pt-BR" sz="2400" b="1" dirty="0" err="1"/>
              <a:t>Moses</a:t>
            </a:r>
            <a:r>
              <a:rPr lang="pt-BR" sz="2400" b="1" dirty="0"/>
              <a:t> </a:t>
            </a:r>
            <a:r>
              <a:rPr lang="pt-BR" sz="2400" b="1" dirty="0" err="1"/>
              <a:t>and</a:t>
            </a:r>
            <a:r>
              <a:rPr lang="pt-BR" sz="2400" b="1" dirty="0"/>
              <a:t> Jesus,</a:t>
            </a:r>
          </a:p>
          <a:p>
            <a:pPr algn="ctr"/>
            <a:r>
              <a:rPr lang="pt-BR" sz="2400" b="1" dirty="0"/>
              <a:t> </a:t>
            </a:r>
            <a:r>
              <a:rPr lang="pt-BR" sz="2400" b="1" i="1" dirty="0" err="1">
                <a:solidFill>
                  <a:srgbClr val="FFFF00"/>
                </a:solidFill>
              </a:rPr>
              <a:t>understanding</a:t>
            </a:r>
            <a:r>
              <a:rPr lang="pt-BR" sz="2400" b="1" i="1" dirty="0">
                <a:solidFill>
                  <a:srgbClr val="FFFF00"/>
                </a:solidFill>
              </a:rPr>
              <a:t> </a:t>
            </a:r>
            <a:r>
              <a:rPr lang="pt-BR" sz="2400" b="1" i="1" dirty="0" err="1">
                <a:solidFill>
                  <a:srgbClr val="FFFF00"/>
                </a:solidFill>
              </a:rPr>
              <a:t>God’s</a:t>
            </a:r>
            <a:r>
              <a:rPr lang="pt-BR" sz="2400" b="1" i="1" dirty="0">
                <a:solidFill>
                  <a:srgbClr val="FFFF00"/>
                </a:solidFill>
              </a:rPr>
              <a:t> </a:t>
            </a:r>
            <a:r>
              <a:rPr lang="pt-BR" sz="2400" b="1" i="1" dirty="0" err="1">
                <a:solidFill>
                  <a:srgbClr val="FFFF00"/>
                </a:solidFill>
              </a:rPr>
              <a:t>Spirit</a:t>
            </a:r>
            <a:r>
              <a:rPr lang="pt-BR" sz="2400" b="1" i="1" dirty="0">
                <a:solidFill>
                  <a:srgbClr val="FFFF00"/>
                </a:solidFill>
              </a:rPr>
              <a:t> </a:t>
            </a:r>
            <a:r>
              <a:rPr lang="pt-BR" sz="2400" b="1" i="1" dirty="0" err="1">
                <a:solidFill>
                  <a:srgbClr val="FFFF00"/>
                </a:solidFill>
              </a:rPr>
              <a:t>Nature</a:t>
            </a:r>
            <a:r>
              <a:rPr lang="pt-BR" sz="2400" b="1" i="1" dirty="0">
                <a:solidFill>
                  <a:srgbClr val="FFFF00"/>
                </a:solidFill>
              </a:rPr>
              <a:t> </a:t>
            </a:r>
            <a:r>
              <a:rPr lang="pt-BR" sz="2400" b="1" dirty="0" err="1"/>
              <a:t>is</a:t>
            </a:r>
            <a:r>
              <a:rPr lang="pt-BR" sz="2400" b="1" dirty="0"/>
              <a:t> </a:t>
            </a:r>
            <a:r>
              <a:rPr lang="pt-BR" sz="2400" b="1" dirty="0" err="1"/>
              <a:t>imperative</a:t>
            </a:r>
            <a:r>
              <a:rPr lang="pt-BR" sz="2400" b="1" dirty="0"/>
              <a:t> </a:t>
            </a:r>
            <a:r>
              <a:rPr lang="pt-BR" sz="2400" b="1" dirty="0" err="1"/>
              <a:t>to</a:t>
            </a:r>
            <a:r>
              <a:rPr lang="pt-BR" sz="2400" b="1" dirty="0"/>
              <a:t> </a:t>
            </a:r>
            <a:r>
              <a:rPr lang="pt-BR" sz="2400" b="1" i="1" dirty="0" err="1">
                <a:solidFill>
                  <a:srgbClr val="FFFF00"/>
                </a:solidFill>
              </a:rPr>
              <a:t>proper</a:t>
            </a:r>
            <a:r>
              <a:rPr lang="pt-BR" sz="2400" b="1" i="1" dirty="0">
                <a:solidFill>
                  <a:srgbClr val="FFFF00"/>
                </a:solidFill>
              </a:rPr>
              <a:t> </a:t>
            </a:r>
            <a:r>
              <a:rPr lang="pt-BR" sz="2400" b="1" i="1" dirty="0" err="1">
                <a:solidFill>
                  <a:srgbClr val="FFFF00"/>
                </a:solidFill>
              </a:rPr>
              <a:t>worship</a:t>
            </a:r>
            <a:r>
              <a:rPr lang="pt-BR" sz="2400" b="1" dirty="0"/>
              <a:t>!!</a:t>
            </a:r>
          </a:p>
        </p:txBody>
      </p:sp>
      <p:sp>
        <p:nvSpPr>
          <p:cNvPr id="13" name="CaixaDeTexto 9">
            <a:extLst>
              <a:ext uri="{FF2B5EF4-FFF2-40B4-BE49-F238E27FC236}">
                <a16:creationId xmlns:a16="http://schemas.microsoft.com/office/drawing/2014/main" id="{8FF2A426-7F59-4BD2-B162-C1819AF6E412}"/>
              </a:ext>
            </a:extLst>
          </p:cNvPr>
          <p:cNvSpPr txBox="1"/>
          <p:nvPr/>
        </p:nvSpPr>
        <p:spPr>
          <a:xfrm>
            <a:off x="9144000" y="2161593"/>
            <a:ext cx="2626080" cy="1077218"/>
          </a:xfrm>
          <a:prstGeom prst="rect">
            <a:avLst/>
          </a:prstGeom>
          <a:noFill/>
        </p:spPr>
        <p:txBody>
          <a:bodyPr wrap="square" rtlCol="0">
            <a:spAutoFit/>
          </a:bodyPr>
          <a:lstStyle/>
          <a:p>
            <a:r>
              <a:rPr lang="pt-BR" sz="3200" b="1" dirty="0" err="1">
                <a:solidFill>
                  <a:srgbClr val="FFFF00"/>
                </a:solidFill>
                <a:latin typeface="Georgia" panose="02040502050405020303" pitchFamily="18" charset="0"/>
              </a:rPr>
              <a:t>This</a:t>
            </a:r>
            <a:r>
              <a:rPr lang="pt-BR" sz="3200" b="1" dirty="0">
                <a:solidFill>
                  <a:srgbClr val="FFFF00"/>
                </a:solidFill>
                <a:latin typeface="Georgia" panose="02040502050405020303" pitchFamily="18" charset="0"/>
              </a:rPr>
              <a:t> </a:t>
            </a:r>
            <a:r>
              <a:rPr lang="pt-BR" sz="3200" b="1" dirty="0" err="1">
                <a:solidFill>
                  <a:srgbClr val="FFFF00"/>
                </a:solidFill>
                <a:latin typeface="Georgia" panose="02040502050405020303" pitchFamily="18" charset="0"/>
              </a:rPr>
              <a:t>is</a:t>
            </a:r>
            <a:r>
              <a:rPr lang="pt-BR" sz="3200" b="1" dirty="0">
                <a:solidFill>
                  <a:srgbClr val="FFFF00"/>
                </a:solidFill>
                <a:latin typeface="Georgia" panose="02040502050405020303" pitchFamily="18" charset="0"/>
              </a:rPr>
              <a:t> </a:t>
            </a:r>
            <a:r>
              <a:rPr lang="pt-BR" sz="3200" b="1" dirty="0" err="1">
                <a:solidFill>
                  <a:srgbClr val="FFFF00"/>
                </a:solidFill>
                <a:latin typeface="Georgia" panose="02040502050405020303" pitchFamily="18" charset="0"/>
              </a:rPr>
              <a:t>true</a:t>
            </a:r>
            <a:r>
              <a:rPr lang="pt-BR" sz="3200" b="1" dirty="0">
                <a:solidFill>
                  <a:srgbClr val="FFFF00"/>
                </a:solidFill>
                <a:latin typeface="Georgia" panose="02040502050405020303" pitchFamily="18" charset="0"/>
              </a:rPr>
              <a:t> </a:t>
            </a:r>
            <a:r>
              <a:rPr lang="pt-BR" sz="3200" b="1" dirty="0" err="1">
                <a:solidFill>
                  <a:srgbClr val="FFFF00"/>
                </a:solidFill>
                <a:latin typeface="Georgia" panose="02040502050405020303" pitchFamily="18" charset="0"/>
              </a:rPr>
              <a:t>because</a:t>
            </a:r>
            <a:r>
              <a:rPr lang="pt-BR" sz="3200" b="1" dirty="0">
                <a:solidFill>
                  <a:srgbClr val="FFFF00"/>
                </a:solidFill>
                <a:latin typeface="Georgia" panose="02040502050405020303" pitchFamily="18" charset="0"/>
              </a:rPr>
              <a:t>...</a:t>
            </a:r>
          </a:p>
        </p:txBody>
      </p:sp>
      <p:sp>
        <p:nvSpPr>
          <p:cNvPr id="14" name="CaixaDeTexto 10">
            <a:extLst>
              <a:ext uri="{FF2B5EF4-FFF2-40B4-BE49-F238E27FC236}">
                <a16:creationId xmlns:a16="http://schemas.microsoft.com/office/drawing/2014/main" id="{590DD3B8-1612-4370-A7E6-C18C9174C4D7}"/>
              </a:ext>
            </a:extLst>
          </p:cNvPr>
          <p:cNvSpPr txBox="1"/>
          <p:nvPr/>
        </p:nvSpPr>
        <p:spPr>
          <a:xfrm>
            <a:off x="251520" y="3102975"/>
            <a:ext cx="8892480" cy="461665"/>
          </a:xfrm>
          <a:prstGeom prst="rect">
            <a:avLst/>
          </a:prstGeom>
          <a:noFill/>
        </p:spPr>
        <p:txBody>
          <a:bodyPr wrap="square" rtlCol="0">
            <a:spAutoFit/>
          </a:bodyPr>
          <a:lstStyle/>
          <a:p>
            <a:r>
              <a:rPr lang="pt-BR" sz="2400" dirty="0" err="1">
                <a:solidFill>
                  <a:srgbClr val="FFFF00"/>
                </a:solidFill>
                <a:latin typeface="Georgia" panose="02040502050405020303" pitchFamily="18" charset="0"/>
              </a:rPr>
              <a:t>God</a:t>
            </a:r>
            <a:r>
              <a:rPr lang="pt-BR" sz="2400" dirty="0">
                <a:solidFill>
                  <a:srgbClr val="FFFF00"/>
                </a:solidFill>
                <a:latin typeface="Georgia" panose="02040502050405020303" pitchFamily="18" charset="0"/>
              </a:rPr>
              <a:t> does </a:t>
            </a:r>
            <a:r>
              <a:rPr lang="pt-BR" sz="2400" dirty="0" err="1">
                <a:solidFill>
                  <a:srgbClr val="FFFF00"/>
                </a:solidFill>
                <a:latin typeface="Georgia" panose="02040502050405020303" pitchFamily="18" charset="0"/>
              </a:rPr>
              <a:t>not</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think</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like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man</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thinks</a:t>
            </a:r>
            <a:endParaRPr lang="pt-BR" sz="2400" dirty="0">
              <a:solidFill>
                <a:srgbClr val="FFFF00"/>
              </a:solidFill>
              <a:latin typeface="Georgia" panose="02040502050405020303" pitchFamily="18" charset="0"/>
            </a:endParaRPr>
          </a:p>
        </p:txBody>
      </p:sp>
      <p:sp>
        <p:nvSpPr>
          <p:cNvPr id="15" name="Retângulo 11">
            <a:extLst>
              <a:ext uri="{FF2B5EF4-FFF2-40B4-BE49-F238E27FC236}">
                <a16:creationId xmlns:a16="http://schemas.microsoft.com/office/drawing/2014/main" id="{2A596016-36CF-4811-925F-D954E98A5F2F}"/>
              </a:ext>
            </a:extLst>
          </p:cNvPr>
          <p:cNvSpPr/>
          <p:nvPr/>
        </p:nvSpPr>
        <p:spPr>
          <a:xfrm>
            <a:off x="4982817" y="3531379"/>
            <a:ext cx="6787263" cy="2431435"/>
          </a:xfrm>
          <a:prstGeom prst="rect">
            <a:avLst/>
          </a:prstGeom>
          <a:solidFill>
            <a:schemeClr val="accent1">
              <a:lumMod val="50000"/>
              <a:alpha val="75000"/>
            </a:schemeClr>
          </a:solidFill>
        </p:spPr>
        <p:txBody>
          <a:bodyPr wrap="square">
            <a:spAutoFit/>
          </a:bodyPr>
          <a:lstStyle/>
          <a:p>
            <a:pPr algn="just"/>
            <a:r>
              <a:rPr lang="pt-BR" sz="2400" dirty="0">
                <a:solidFill>
                  <a:srgbClr val="FFFF00"/>
                </a:solidFill>
              </a:rPr>
              <a:t>“For I </a:t>
            </a:r>
            <a:r>
              <a:rPr lang="pt-BR" sz="2400" dirty="0" err="1">
                <a:solidFill>
                  <a:srgbClr val="FFFF00"/>
                </a:solidFill>
              </a:rPr>
              <a:t>am</a:t>
            </a:r>
            <a:r>
              <a:rPr lang="pt-BR" sz="2400" dirty="0">
                <a:solidFill>
                  <a:srgbClr val="FFFF00"/>
                </a:solidFill>
              </a:rPr>
              <a:t> </a:t>
            </a:r>
            <a:r>
              <a:rPr lang="pt-BR" sz="2400" dirty="0" err="1">
                <a:solidFill>
                  <a:srgbClr val="FFFF00"/>
                </a:solidFill>
              </a:rPr>
              <a:t>the</a:t>
            </a:r>
            <a:r>
              <a:rPr lang="pt-BR" sz="2400" dirty="0">
                <a:solidFill>
                  <a:srgbClr val="FFFF00"/>
                </a:solidFill>
              </a:rPr>
              <a:t> </a:t>
            </a:r>
            <a:r>
              <a:rPr lang="pt-BR" sz="2400" dirty="0" err="1">
                <a:solidFill>
                  <a:srgbClr val="FFFF00"/>
                </a:solidFill>
              </a:rPr>
              <a:t>Lord</a:t>
            </a:r>
            <a:r>
              <a:rPr lang="pt-BR" sz="2400" dirty="0">
                <a:solidFill>
                  <a:srgbClr val="FFFF00"/>
                </a:solidFill>
              </a:rPr>
              <a:t>, </a:t>
            </a:r>
            <a:r>
              <a:rPr lang="pt-BR" sz="2400" b="1" i="1" dirty="0">
                <a:solidFill>
                  <a:schemeClr val="bg1"/>
                </a:solidFill>
              </a:rPr>
              <a:t>I do </a:t>
            </a:r>
            <a:r>
              <a:rPr lang="pt-BR" sz="2400" b="1" i="1" dirty="0" err="1">
                <a:solidFill>
                  <a:schemeClr val="bg1"/>
                </a:solidFill>
              </a:rPr>
              <a:t>not</a:t>
            </a:r>
            <a:r>
              <a:rPr lang="pt-BR" sz="2400" b="1" i="1" dirty="0">
                <a:solidFill>
                  <a:schemeClr val="bg1"/>
                </a:solidFill>
              </a:rPr>
              <a:t> </a:t>
            </a:r>
            <a:r>
              <a:rPr lang="pt-BR" sz="2400" b="1" i="1" dirty="0" err="1">
                <a:solidFill>
                  <a:schemeClr val="bg1"/>
                </a:solidFill>
              </a:rPr>
              <a:t>change</a:t>
            </a:r>
            <a:r>
              <a:rPr lang="pt-BR" sz="2400" b="1" i="1" dirty="0">
                <a:solidFill>
                  <a:srgbClr val="FFFF00"/>
                </a:solidFill>
              </a:rPr>
              <a:t>...</a:t>
            </a:r>
            <a:r>
              <a:rPr lang="pt-BR" sz="2400" dirty="0">
                <a:solidFill>
                  <a:srgbClr val="FFFF00"/>
                </a:solidFill>
              </a:rPr>
              <a:t>”   </a:t>
            </a:r>
            <a:r>
              <a:rPr lang="pt-BR" sz="1900" dirty="0">
                <a:solidFill>
                  <a:srgbClr val="FFFF00"/>
                </a:solidFill>
              </a:rPr>
              <a:t> </a:t>
            </a:r>
            <a:r>
              <a:rPr lang="pt-BR" sz="2400" dirty="0">
                <a:solidFill>
                  <a:srgbClr val="FFFF00"/>
                </a:solidFill>
              </a:rPr>
              <a:t>[</a:t>
            </a:r>
            <a:r>
              <a:rPr lang="pt-BR" sz="2400" dirty="0" err="1">
                <a:solidFill>
                  <a:srgbClr val="FFFF00"/>
                </a:solidFill>
              </a:rPr>
              <a:t>Malachi</a:t>
            </a:r>
            <a:r>
              <a:rPr lang="pt-BR" sz="2400" dirty="0">
                <a:solidFill>
                  <a:srgbClr val="FFFF00"/>
                </a:solidFill>
              </a:rPr>
              <a:t> 3:6]</a:t>
            </a:r>
          </a:p>
          <a:p>
            <a:pPr algn="just"/>
            <a:endParaRPr lang="pt-BR" sz="400" dirty="0">
              <a:solidFill>
                <a:srgbClr val="FFFF00"/>
              </a:solidFill>
            </a:endParaRPr>
          </a:p>
          <a:p>
            <a:pPr algn="just"/>
            <a:r>
              <a:rPr lang="pt-BR" sz="2400" dirty="0">
                <a:solidFill>
                  <a:srgbClr val="FFFF00"/>
                </a:solidFill>
              </a:rPr>
              <a:t>“</a:t>
            </a:r>
            <a:r>
              <a:rPr lang="pt-BR" sz="2400" dirty="0" err="1">
                <a:solidFill>
                  <a:srgbClr val="FFFF00"/>
                </a:solidFill>
              </a:rPr>
              <a:t>Let</a:t>
            </a:r>
            <a:r>
              <a:rPr lang="pt-BR" sz="2400" dirty="0">
                <a:solidFill>
                  <a:srgbClr val="FFFF00"/>
                </a:solidFill>
              </a:rPr>
              <a:t> </a:t>
            </a:r>
            <a:r>
              <a:rPr lang="pt-BR" sz="2400" dirty="0" err="1">
                <a:solidFill>
                  <a:srgbClr val="FFFF00"/>
                </a:solidFill>
              </a:rPr>
              <a:t>us</a:t>
            </a:r>
            <a:r>
              <a:rPr lang="pt-BR" sz="2400" dirty="0">
                <a:solidFill>
                  <a:srgbClr val="FFFF00"/>
                </a:solidFill>
              </a:rPr>
              <a:t> </a:t>
            </a:r>
            <a:r>
              <a:rPr lang="pt-BR" sz="2400" dirty="0" err="1">
                <a:solidFill>
                  <a:srgbClr val="FFFF00"/>
                </a:solidFill>
              </a:rPr>
              <a:t>hold</a:t>
            </a:r>
            <a:r>
              <a:rPr lang="pt-BR" sz="2400" dirty="0">
                <a:solidFill>
                  <a:srgbClr val="FFFF00"/>
                </a:solidFill>
              </a:rPr>
              <a:t> </a:t>
            </a:r>
            <a:r>
              <a:rPr lang="pt-BR" sz="2400" dirty="0" err="1">
                <a:solidFill>
                  <a:srgbClr val="FFFF00"/>
                </a:solidFill>
              </a:rPr>
              <a:t>fast</a:t>
            </a:r>
            <a:r>
              <a:rPr lang="pt-BR" sz="2400" dirty="0">
                <a:solidFill>
                  <a:srgbClr val="FFFF00"/>
                </a:solidFill>
              </a:rPr>
              <a:t> </a:t>
            </a:r>
            <a:r>
              <a:rPr lang="pt-BR" sz="2400" dirty="0" err="1">
                <a:solidFill>
                  <a:srgbClr val="FFFF00"/>
                </a:solidFill>
              </a:rPr>
              <a:t>the</a:t>
            </a:r>
            <a:r>
              <a:rPr lang="pt-BR" sz="2400" dirty="0">
                <a:solidFill>
                  <a:srgbClr val="FFFF00"/>
                </a:solidFill>
              </a:rPr>
              <a:t> </a:t>
            </a:r>
            <a:r>
              <a:rPr lang="pt-BR" sz="2400" dirty="0" err="1">
                <a:solidFill>
                  <a:srgbClr val="FFFF00"/>
                </a:solidFill>
              </a:rPr>
              <a:t>confession</a:t>
            </a:r>
            <a:r>
              <a:rPr lang="pt-BR" sz="2400" dirty="0">
                <a:solidFill>
                  <a:srgbClr val="FFFF00"/>
                </a:solidFill>
              </a:rPr>
              <a:t> </a:t>
            </a:r>
            <a:r>
              <a:rPr lang="pt-BR" sz="2400" dirty="0" err="1">
                <a:solidFill>
                  <a:srgbClr val="FFFF00"/>
                </a:solidFill>
              </a:rPr>
              <a:t>of</a:t>
            </a:r>
            <a:r>
              <a:rPr lang="pt-BR" sz="2400" dirty="0">
                <a:solidFill>
                  <a:srgbClr val="FFFF00"/>
                </a:solidFill>
              </a:rPr>
              <a:t> </a:t>
            </a:r>
            <a:r>
              <a:rPr lang="pt-BR" sz="2400" dirty="0" err="1">
                <a:solidFill>
                  <a:srgbClr val="FFFF00"/>
                </a:solidFill>
              </a:rPr>
              <a:t>our</a:t>
            </a:r>
            <a:r>
              <a:rPr lang="pt-BR" sz="2400" dirty="0">
                <a:solidFill>
                  <a:srgbClr val="FFFF00"/>
                </a:solidFill>
              </a:rPr>
              <a:t> </a:t>
            </a:r>
            <a:r>
              <a:rPr lang="pt-BR" sz="2400" dirty="0" err="1">
                <a:solidFill>
                  <a:srgbClr val="FFFF00"/>
                </a:solidFill>
              </a:rPr>
              <a:t>hope</a:t>
            </a:r>
            <a:r>
              <a:rPr lang="pt-BR" sz="2400" dirty="0">
                <a:solidFill>
                  <a:srgbClr val="FFFF00"/>
                </a:solidFill>
              </a:rPr>
              <a:t> </a:t>
            </a:r>
            <a:r>
              <a:rPr lang="pt-BR" sz="2400" dirty="0" err="1">
                <a:solidFill>
                  <a:srgbClr val="FFFF00"/>
                </a:solidFill>
              </a:rPr>
              <a:t>without</a:t>
            </a:r>
            <a:r>
              <a:rPr lang="pt-BR" sz="2400" dirty="0">
                <a:solidFill>
                  <a:srgbClr val="FFFF00"/>
                </a:solidFill>
              </a:rPr>
              <a:t> </a:t>
            </a:r>
            <a:r>
              <a:rPr lang="pt-BR" sz="2400" dirty="0" err="1">
                <a:solidFill>
                  <a:srgbClr val="FFFF00"/>
                </a:solidFill>
              </a:rPr>
              <a:t>wavering</a:t>
            </a:r>
            <a:r>
              <a:rPr lang="pt-BR" sz="2400" dirty="0">
                <a:solidFill>
                  <a:srgbClr val="FFFF00"/>
                </a:solidFill>
              </a:rPr>
              <a:t>, for </a:t>
            </a:r>
            <a:r>
              <a:rPr lang="pt-BR" sz="2400" b="1" i="1" dirty="0">
                <a:solidFill>
                  <a:schemeClr val="bg1"/>
                </a:solidFill>
              </a:rPr>
              <a:t>He </a:t>
            </a:r>
            <a:r>
              <a:rPr lang="pt-BR" sz="2400" b="1" i="1" dirty="0" err="1">
                <a:solidFill>
                  <a:schemeClr val="bg1"/>
                </a:solidFill>
              </a:rPr>
              <a:t>who</a:t>
            </a:r>
            <a:r>
              <a:rPr lang="pt-BR" sz="2400" b="1" i="1" dirty="0">
                <a:solidFill>
                  <a:schemeClr val="bg1"/>
                </a:solidFill>
              </a:rPr>
              <a:t> </a:t>
            </a:r>
            <a:r>
              <a:rPr lang="pt-BR" sz="2400" b="1" i="1" dirty="0" err="1">
                <a:solidFill>
                  <a:schemeClr val="bg1"/>
                </a:solidFill>
              </a:rPr>
              <a:t>promised</a:t>
            </a:r>
            <a:r>
              <a:rPr lang="pt-BR" sz="2400" b="1" i="1" dirty="0">
                <a:solidFill>
                  <a:schemeClr val="bg1"/>
                </a:solidFill>
              </a:rPr>
              <a:t> </a:t>
            </a:r>
            <a:r>
              <a:rPr lang="pt-BR" sz="2400" b="1" i="1" dirty="0" err="1">
                <a:solidFill>
                  <a:schemeClr val="bg1"/>
                </a:solidFill>
              </a:rPr>
              <a:t>is</a:t>
            </a:r>
            <a:r>
              <a:rPr lang="pt-BR" sz="2400" b="1" i="1" dirty="0">
                <a:solidFill>
                  <a:schemeClr val="bg1"/>
                </a:solidFill>
              </a:rPr>
              <a:t> </a:t>
            </a:r>
            <a:r>
              <a:rPr lang="pt-BR" sz="2400" b="1" i="1" dirty="0" err="1">
                <a:solidFill>
                  <a:schemeClr val="bg1"/>
                </a:solidFill>
              </a:rPr>
              <a:t>faithful</a:t>
            </a:r>
            <a:r>
              <a:rPr lang="pt-BR" sz="2400" dirty="0">
                <a:solidFill>
                  <a:srgbClr val="FFFF00"/>
                </a:solidFill>
              </a:rPr>
              <a:t>.”                                                                       </a:t>
            </a:r>
          </a:p>
          <a:p>
            <a:pPr algn="just"/>
            <a:r>
              <a:rPr lang="pt-BR" sz="2400" dirty="0">
                <a:solidFill>
                  <a:srgbClr val="FFFF00"/>
                </a:solidFill>
              </a:rPr>
              <a:t>                                                                  [</a:t>
            </a:r>
            <a:r>
              <a:rPr lang="pt-BR" sz="2400" dirty="0" err="1">
                <a:solidFill>
                  <a:srgbClr val="FFFF00"/>
                </a:solidFill>
              </a:rPr>
              <a:t>Hebrews</a:t>
            </a:r>
            <a:r>
              <a:rPr lang="pt-BR" sz="2400" dirty="0">
                <a:solidFill>
                  <a:srgbClr val="FFFF00"/>
                </a:solidFill>
              </a:rPr>
              <a:t> 10:23]</a:t>
            </a:r>
          </a:p>
          <a:p>
            <a:pPr algn="just"/>
            <a:endParaRPr lang="pt-BR" sz="400" dirty="0">
              <a:solidFill>
                <a:srgbClr val="FFFF00"/>
              </a:solidFill>
            </a:endParaRPr>
          </a:p>
          <a:p>
            <a:pPr algn="just"/>
            <a:r>
              <a:rPr lang="pt-BR" sz="2400" dirty="0">
                <a:solidFill>
                  <a:srgbClr val="FFFF00"/>
                </a:solidFill>
              </a:rPr>
              <a:t>“</a:t>
            </a:r>
            <a:r>
              <a:rPr lang="pt-BR" sz="2400" b="1" i="1" dirty="0">
                <a:solidFill>
                  <a:schemeClr val="bg1"/>
                </a:solidFill>
              </a:rPr>
              <a:t>Jesus </a:t>
            </a:r>
            <a:r>
              <a:rPr lang="pt-BR" sz="2400" b="1" i="1" dirty="0" err="1">
                <a:solidFill>
                  <a:schemeClr val="bg1"/>
                </a:solidFill>
              </a:rPr>
              <a:t>Christ</a:t>
            </a:r>
            <a:r>
              <a:rPr lang="pt-BR" sz="2400" b="1" i="1" dirty="0">
                <a:solidFill>
                  <a:schemeClr val="bg1"/>
                </a:solidFill>
              </a:rPr>
              <a:t> </a:t>
            </a:r>
            <a:r>
              <a:rPr lang="pt-BR" sz="2400" b="1" i="1" dirty="0" err="1">
                <a:solidFill>
                  <a:schemeClr val="bg1"/>
                </a:solidFill>
              </a:rPr>
              <a:t>is</a:t>
            </a:r>
            <a:r>
              <a:rPr lang="pt-BR" sz="2400" b="1" i="1" dirty="0">
                <a:solidFill>
                  <a:schemeClr val="bg1"/>
                </a:solidFill>
              </a:rPr>
              <a:t> </a:t>
            </a:r>
            <a:r>
              <a:rPr lang="pt-BR" sz="2400" b="1" i="1" dirty="0" err="1">
                <a:solidFill>
                  <a:schemeClr val="bg1"/>
                </a:solidFill>
              </a:rPr>
              <a:t>the</a:t>
            </a:r>
            <a:r>
              <a:rPr lang="pt-BR" sz="2400" b="1" i="1" dirty="0">
                <a:solidFill>
                  <a:schemeClr val="bg1"/>
                </a:solidFill>
              </a:rPr>
              <a:t> </a:t>
            </a:r>
            <a:r>
              <a:rPr lang="pt-BR" sz="2400" b="1" i="1" dirty="0" err="1">
                <a:solidFill>
                  <a:schemeClr val="bg1"/>
                </a:solidFill>
              </a:rPr>
              <a:t>same</a:t>
            </a:r>
            <a:r>
              <a:rPr lang="pt-BR" sz="2400" b="1" i="1" dirty="0">
                <a:solidFill>
                  <a:schemeClr val="bg1"/>
                </a:solidFill>
              </a:rPr>
              <a:t> </a:t>
            </a:r>
            <a:r>
              <a:rPr lang="pt-BR" sz="2400" b="1" i="1" dirty="0" err="1">
                <a:solidFill>
                  <a:schemeClr val="bg1"/>
                </a:solidFill>
              </a:rPr>
              <a:t>yesterday</a:t>
            </a:r>
            <a:r>
              <a:rPr lang="pt-BR" sz="2400" b="1" i="1" dirty="0">
                <a:solidFill>
                  <a:schemeClr val="bg1"/>
                </a:solidFill>
              </a:rPr>
              <a:t>, </a:t>
            </a:r>
            <a:r>
              <a:rPr lang="pt-BR" sz="2400" b="1" i="1" dirty="0" err="1">
                <a:solidFill>
                  <a:schemeClr val="bg1"/>
                </a:solidFill>
              </a:rPr>
              <a:t>today</a:t>
            </a:r>
            <a:r>
              <a:rPr lang="pt-BR" sz="2400" b="1" i="1" dirty="0">
                <a:solidFill>
                  <a:schemeClr val="bg1"/>
                </a:solidFill>
              </a:rPr>
              <a:t>, </a:t>
            </a:r>
            <a:r>
              <a:rPr lang="pt-BR" sz="2400" b="1" i="1" dirty="0" err="1">
                <a:solidFill>
                  <a:schemeClr val="bg1"/>
                </a:solidFill>
              </a:rPr>
              <a:t>and</a:t>
            </a:r>
            <a:r>
              <a:rPr lang="pt-BR" sz="2400" b="1" i="1" dirty="0">
                <a:solidFill>
                  <a:schemeClr val="bg1"/>
                </a:solidFill>
              </a:rPr>
              <a:t> </a:t>
            </a:r>
            <a:r>
              <a:rPr lang="pt-BR" sz="2400" b="1" i="1" dirty="0" err="1">
                <a:solidFill>
                  <a:schemeClr val="bg1"/>
                </a:solidFill>
              </a:rPr>
              <a:t>forever</a:t>
            </a:r>
            <a:r>
              <a:rPr lang="pt-BR" sz="2400" b="1" i="1" dirty="0">
                <a:solidFill>
                  <a:schemeClr val="bg1"/>
                </a:solidFill>
              </a:rPr>
              <a:t>.</a:t>
            </a:r>
            <a:r>
              <a:rPr lang="pt-BR" sz="2400" dirty="0">
                <a:solidFill>
                  <a:srgbClr val="FFFF00"/>
                </a:solidFill>
              </a:rPr>
              <a:t>”                                                     [</a:t>
            </a:r>
            <a:r>
              <a:rPr lang="pt-BR" sz="2400" dirty="0" err="1">
                <a:solidFill>
                  <a:srgbClr val="FFFF00"/>
                </a:solidFill>
              </a:rPr>
              <a:t>Hebrews</a:t>
            </a:r>
            <a:r>
              <a:rPr lang="pt-BR" sz="2400" dirty="0">
                <a:solidFill>
                  <a:srgbClr val="FFFF00"/>
                </a:solidFill>
              </a:rPr>
              <a:t> 13:8]</a:t>
            </a:r>
          </a:p>
        </p:txBody>
      </p:sp>
      <p:sp>
        <p:nvSpPr>
          <p:cNvPr id="16" name="CaixaDeTexto 10">
            <a:extLst>
              <a:ext uri="{FF2B5EF4-FFF2-40B4-BE49-F238E27FC236}">
                <a16:creationId xmlns:a16="http://schemas.microsoft.com/office/drawing/2014/main" id="{14A1F2E2-57BA-42AD-89F5-987636432C95}"/>
              </a:ext>
            </a:extLst>
          </p:cNvPr>
          <p:cNvSpPr txBox="1"/>
          <p:nvPr/>
        </p:nvSpPr>
        <p:spPr>
          <a:xfrm>
            <a:off x="258148" y="3480659"/>
            <a:ext cx="8892480" cy="461665"/>
          </a:xfrm>
          <a:prstGeom prst="rect">
            <a:avLst/>
          </a:prstGeom>
          <a:noFill/>
        </p:spPr>
        <p:txBody>
          <a:bodyPr wrap="square" rtlCol="0">
            <a:spAutoFit/>
          </a:bodyPr>
          <a:lstStyle/>
          <a:p>
            <a:r>
              <a:rPr lang="pt-BR" sz="2400" dirty="0" err="1">
                <a:solidFill>
                  <a:srgbClr val="FFFF00"/>
                </a:solidFill>
                <a:latin typeface="Georgia" panose="02040502050405020303" pitchFamily="18" charset="0"/>
              </a:rPr>
              <a:t>God</a:t>
            </a:r>
            <a:r>
              <a:rPr lang="pt-BR" sz="2400" dirty="0">
                <a:solidFill>
                  <a:srgbClr val="FFFF00"/>
                </a:solidFill>
                <a:latin typeface="Georgia" panose="02040502050405020303" pitchFamily="18" charset="0"/>
              </a:rPr>
              <a:t> does </a:t>
            </a:r>
            <a:r>
              <a:rPr lang="pt-BR" sz="2400" dirty="0" err="1">
                <a:solidFill>
                  <a:srgbClr val="FFFF00"/>
                </a:solidFill>
                <a:latin typeface="Georgia" panose="02040502050405020303" pitchFamily="18" charset="0"/>
              </a:rPr>
              <a:t>not</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act</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like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man</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acts</a:t>
            </a:r>
            <a:endParaRPr lang="pt-BR" sz="2400" dirty="0">
              <a:solidFill>
                <a:srgbClr val="FFFF00"/>
              </a:solidFill>
              <a:latin typeface="Georgia" panose="02040502050405020303" pitchFamily="18" charset="0"/>
            </a:endParaRPr>
          </a:p>
        </p:txBody>
      </p:sp>
      <p:sp>
        <p:nvSpPr>
          <p:cNvPr id="17" name="CaixaDeTexto 10">
            <a:extLst>
              <a:ext uri="{FF2B5EF4-FFF2-40B4-BE49-F238E27FC236}">
                <a16:creationId xmlns:a16="http://schemas.microsoft.com/office/drawing/2014/main" id="{740204FB-4B28-4864-9E77-D5A5F53C7405}"/>
              </a:ext>
            </a:extLst>
          </p:cNvPr>
          <p:cNvSpPr txBox="1"/>
          <p:nvPr/>
        </p:nvSpPr>
        <p:spPr>
          <a:xfrm>
            <a:off x="264776" y="3845093"/>
            <a:ext cx="8892480" cy="461665"/>
          </a:xfrm>
          <a:prstGeom prst="rect">
            <a:avLst/>
          </a:prstGeom>
          <a:noFill/>
        </p:spPr>
        <p:txBody>
          <a:bodyPr wrap="square" rtlCol="0">
            <a:spAutoFit/>
          </a:bodyPr>
          <a:lstStyle/>
          <a:p>
            <a:r>
              <a:rPr lang="pt-BR" sz="2400" dirty="0" err="1">
                <a:solidFill>
                  <a:srgbClr val="FFFF00"/>
                </a:solidFill>
                <a:latin typeface="Georgia" panose="02040502050405020303" pitchFamily="18" charset="0"/>
              </a:rPr>
              <a:t>God</a:t>
            </a:r>
            <a:r>
              <a:rPr lang="pt-BR" sz="2400" dirty="0">
                <a:solidFill>
                  <a:srgbClr val="FFFF00"/>
                </a:solidFill>
                <a:latin typeface="Georgia" panose="02040502050405020303" pitchFamily="18" charset="0"/>
              </a:rPr>
              <a:t> does </a:t>
            </a:r>
            <a:r>
              <a:rPr lang="pt-BR" sz="2400" dirty="0" err="1">
                <a:solidFill>
                  <a:srgbClr val="FFFF00"/>
                </a:solidFill>
                <a:latin typeface="Georgia" panose="02040502050405020303" pitchFamily="18" charset="0"/>
              </a:rPr>
              <a:t>not</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change</a:t>
            </a:r>
            <a:r>
              <a:rPr lang="pt-BR" sz="2400" dirty="0">
                <a:solidFill>
                  <a:srgbClr val="FFFF00"/>
                </a:solidFill>
                <a:latin typeface="Georgia" panose="02040502050405020303" pitchFamily="18" charset="0"/>
              </a:rPr>
              <a:t> as </a:t>
            </a:r>
            <a:r>
              <a:rPr lang="pt-BR" sz="2400" dirty="0" err="1">
                <a:solidFill>
                  <a:srgbClr val="FFFF00"/>
                </a:solidFill>
                <a:latin typeface="Georgia" panose="02040502050405020303" pitchFamily="18" charset="0"/>
              </a:rPr>
              <a:t>man</a:t>
            </a:r>
            <a:r>
              <a:rPr lang="pt-BR" sz="2400" dirty="0">
                <a:solidFill>
                  <a:srgbClr val="FFFF00"/>
                </a:solidFill>
                <a:latin typeface="Georgia" panose="02040502050405020303" pitchFamily="18" charset="0"/>
              </a:rPr>
              <a:t> does</a:t>
            </a:r>
          </a:p>
        </p:txBody>
      </p:sp>
      <p:pic>
        <p:nvPicPr>
          <p:cNvPr id="8" name="Picture 7">
            <a:extLst>
              <a:ext uri="{FF2B5EF4-FFF2-40B4-BE49-F238E27FC236}">
                <a16:creationId xmlns:a16="http://schemas.microsoft.com/office/drawing/2014/main" id="{72675B1B-7227-4DD6-B06C-9D4C6656B0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Tree>
    <p:extLst>
      <p:ext uri="{BB962C8B-B14F-4D97-AF65-F5344CB8AC3E}">
        <p14:creationId xmlns:p14="http://schemas.microsoft.com/office/powerpoint/2010/main" val="16890262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ntr" presetSubtype="32"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circle(out)">
                                      <p:cBhvr>
                                        <p:cTn id="13"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 name="Retângulo de cantos arredondados 14">
            <a:extLst>
              <a:ext uri="{FF2B5EF4-FFF2-40B4-BE49-F238E27FC236}">
                <a16:creationId xmlns:a16="http://schemas.microsoft.com/office/drawing/2014/main" id="{4BA91DC3-1DD1-4AED-982B-D55A25E81823}"/>
              </a:ext>
            </a:extLst>
          </p:cNvPr>
          <p:cNvSpPr/>
          <p:nvPr/>
        </p:nvSpPr>
        <p:spPr>
          <a:xfrm>
            <a:off x="5102086" y="3193162"/>
            <a:ext cx="6647954" cy="2771935"/>
          </a:xfrm>
          <a:prstGeom prst="roundRect">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pt-BR" sz="2400" dirty="0"/>
              <a:t>The </a:t>
            </a:r>
            <a:r>
              <a:rPr lang="pt-BR" sz="2400" dirty="0" err="1"/>
              <a:t>error</a:t>
            </a:r>
            <a:r>
              <a:rPr lang="pt-BR" sz="2400" dirty="0"/>
              <a:t> </a:t>
            </a:r>
            <a:r>
              <a:rPr lang="pt-BR" sz="2400" dirty="0" err="1"/>
              <a:t>of</a:t>
            </a:r>
            <a:r>
              <a:rPr lang="pt-BR" sz="2400" dirty="0"/>
              <a:t> </a:t>
            </a:r>
            <a:r>
              <a:rPr lang="pt-BR" sz="2400" dirty="0" err="1"/>
              <a:t>religion</a:t>
            </a:r>
            <a:r>
              <a:rPr lang="pt-BR" sz="2400" dirty="0"/>
              <a:t> </a:t>
            </a:r>
            <a:r>
              <a:rPr lang="pt-BR" sz="2400" dirty="0" err="1"/>
              <a:t>is</a:t>
            </a:r>
            <a:r>
              <a:rPr lang="pt-BR" sz="2400" dirty="0"/>
              <a:t> </a:t>
            </a:r>
            <a:r>
              <a:rPr lang="pt-BR" sz="2400" dirty="0" err="1"/>
              <a:t>to</a:t>
            </a:r>
            <a:r>
              <a:rPr lang="pt-BR" sz="2400" dirty="0"/>
              <a:t> </a:t>
            </a:r>
            <a:r>
              <a:rPr lang="pt-BR" sz="2400" dirty="0" err="1"/>
              <a:t>have</a:t>
            </a:r>
            <a:r>
              <a:rPr lang="pt-BR" sz="2400" dirty="0"/>
              <a:t> </a:t>
            </a:r>
            <a:r>
              <a:rPr lang="pt-BR" sz="2400" dirty="0" err="1"/>
              <a:t>changed</a:t>
            </a:r>
            <a:r>
              <a:rPr lang="pt-BR" sz="2400" dirty="0"/>
              <a:t> “</a:t>
            </a:r>
            <a:r>
              <a:rPr lang="pt-BR" sz="2400" dirty="0" err="1"/>
              <a:t>the</a:t>
            </a:r>
            <a:r>
              <a:rPr lang="pt-BR" sz="2400" dirty="0"/>
              <a:t> </a:t>
            </a:r>
            <a:r>
              <a:rPr lang="pt-BR" sz="2400" dirty="0" err="1"/>
              <a:t>glory</a:t>
            </a:r>
            <a:r>
              <a:rPr lang="pt-BR" sz="2400" dirty="0"/>
              <a:t> </a:t>
            </a:r>
            <a:r>
              <a:rPr lang="pt-BR" sz="2400" dirty="0" err="1"/>
              <a:t>of</a:t>
            </a:r>
            <a:r>
              <a:rPr lang="pt-BR" sz="2400" dirty="0"/>
              <a:t> </a:t>
            </a:r>
            <a:r>
              <a:rPr lang="pt-BR" sz="2400" dirty="0" err="1"/>
              <a:t>the</a:t>
            </a:r>
            <a:r>
              <a:rPr lang="pt-BR" sz="2400" dirty="0"/>
              <a:t> </a:t>
            </a:r>
            <a:r>
              <a:rPr lang="pt-BR" sz="2400" b="1" i="1" dirty="0" err="1">
                <a:solidFill>
                  <a:srgbClr val="FFFF00"/>
                </a:solidFill>
              </a:rPr>
              <a:t>incorruptible</a:t>
            </a:r>
            <a:r>
              <a:rPr lang="pt-BR" sz="2400" b="1" i="1" dirty="0">
                <a:solidFill>
                  <a:srgbClr val="FFFF00"/>
                </a:solidFill>
              </a:rPr>
              <a:t> (Eternal, </a:t>
            </a:r>
            <a:r>
              <a:rPr lang="pt-BR" sz="2400" b="1" i="1" dirty="0" err="1">
                <a:solidFill>
                  <a:srgbClr val="FFFF00"/>
                </a:solidFill>
              </a:rPr>
              <a:t>Spirit</a:t>
            </a:r>
            <a:r>
              <a:rPr lang="pt-BR" sz="2400" b="1" i="1" dirty="0">
                <a:solidFill>
                  <a:srgbClr val="FFFF00"/>
                </a:solidFill>
              </a:rPr>
              <a:t>) </a:t>
            </a:r>
            <a:r>
              <a:rPr lang="pt-BR" sz="2400" b="1" i="1" dirty="0" err="1">
                <a:solidFill>
                  <a:srgbClr val="FFFF00"/>
                </a:solidFill>
              </a:rPr>
              <a:t>God</a:t>
            </a:r>
            <a:r>
              <a:rPr lang="pt-BR" sz="2400" b="1" i="1" dirty="0">
                <a:solidFill>
                  <a:srgbClr val="FFFF00"/>
                </a:solidFill>
              </a:rPr>
              <a:t> </a:t>
            </a:r>
            <a:r>
              <a:rPr lang="pt-BR" sz="2400" dirty="0" err="1"/>
              <a:t>into</a:t>
            </a:r>
            <a:r>
              <a:rPr lang="pt-BR" sz="2400" dirty="0"/>
              <a:t> </a:t>
            </a:r>
            <a:r>
              <a:rPr lang="pt-BR" sz="2400" dirty="0" err="1"/>
              <a:t>an</a:t>
            </a:r>
            <a:r>
              <a:rPr lang="pt-BR" sz="2400" dirty="0"/>
              <a:t> </a:t>
            </a:r>
            <a:r>
              <a:rPr lang="pt-BR" sz="2400" dirty="0" err="1"/>
              <a:t>image</a:t>
            </a:r>
            <a:r>
              <a:rPr lang="pt-BR" sz="2400" dirty="0"/>
              <a:t> </a:t>
            </a:r>
            <a:r>
              <a:rPr lang="pt-BR" sz="2400" dirty="0" err="1"/>
              <a:t>made</a:t>
            </a:r>
            <a:r>
              <a:rPr lang="pt-BR" sz="2400" dirty="0"/>
              <a:t> </a:t>
            </a:r>
            <a:r>
              <a:rPr lang="pt-BR" sz="2400" dirty="0" err="1"/>
              <a:t>like</a:t>
            </a:r>
            <a:r>
              <a:rPr lang="pt-BR" sz="2400" dirty="0"/>
              <a:t> </a:t>
            </a:r>
            <a:r>
              <a:rPr lang="pt-BR" sz="2400" b="1" i="1" dirty="0" err="1">
                <a:solidFill>
                  <a:srgbClr val="FFFF00"/>
                </a:solidFill>
              </a:rPr>
              <a:t>corruptible</a:t>
            </a:r>
            <a:r>
              <a:rPr lang="pt-BR" sz="2400" dirty="0"/>
              <a:t> </a:t>
            </a:r>
            <a:r>
              <a:rPr lang="pt-BR" sz="2400" b="1" i="1" dirty="0">
                <a:solidFill>
                  <a:srgbClr val="FFFF00"/>
                </a:solidFill>
              </a:rPr>
              <a:t>(</a:t>
            </a:r>
            <a:r>
              <a:rPr lang="pt-BR" sz="2400" b="1" i="1" dirty="0" err="1">
                <a:solidFill>
                  <a:srgbClr val="FFFF00"/>
                </a:solidFill>
              </a:rPr>
              <a:t>physical</a:t>
            </a:r>
            <a:r>
              <a:rPr lang="pt-BR" sz="2400" b="1" i="1" dirty="0">
                <a:solidFill>
                  <a:srgbClr val="FFFF00"/>
                </a:solidFill>
              </a:rPr>
              <a:t>, temporal) </a:t>
            </a:r>
            <a:r>
              <a:rPr lang="pt-BR" sz="2400" dirty="0" err="1"/>
              <a:t>man</a:t>
            </a:r>
            <a:r>
              <a:rPr lang="pt-BR" sz="2400" dirty="0"/>
              <a:t> – </a:t>
            </a:r>
            <a:r>
              <a:rPr lang="pt-BR" sz="2400" dirty="0" err="1"/>
              <a:t>and</a:t>
            </a:r>
            <a:r>
              <a:rPr lang="pt-BR" sz="2400" dirty="0"/>
              <a:t> </a:t>
            </a:r>
            <a:r>
              <a:rPr lang="pt-BR" sz="2400" dirty="0" err="1"/>
              <a:t>birds</a:t>
            </a:r>
            <a:r>
              <a:rPr lang="pt-BR" sz="2400" dirty="0"/>
              <a:t> </a:t>
            </a:r>
            <a:r>
              <a:rPr lang="pt-BR" sz="2400" dirty="0" err="1"/>
              <a:t>and</a:t>
            </a:r>
            <a:r>
              <a:rPr lang="pt-BR" sz="2400" dirty="0"/>
              <a:t> four-</a:t>
            </a:r>
            <a:r>
              <a:rPr lang="pt-BR" sz="2400" dirty="0" err="1"/>
              <a:t>footed</a:t>
            </a:r>
            <a:r>
              <a:rPr lang="pt-BR" sz="2400" dirty="0"/>
              <a:t> </a:t>
            </a:r>
            <a:r>
              <a:rPr lang="pt-BR" sz="2400" dirty="0" err="1"/>
              <a:t>animals</a:t>
            </a:r>
            <a:r>
              <a:rPr lang="pt-BR" sz="2400" dirty="0"/>
              <a:t> </a:t>
            </a:r>
            <a:r>
              <a:rPr lang="pt-BR" sz="2400" dirty="0" err="1"/>
              <a:t>and</a:t>
            </a:r>
            <a:r>
              <a:rPr lang="pt-BR" sz="2400" dirty="0"/>
              <a:t> </a:t>
            </a:r>
            <a:r>
              <a:rPr lang="pt-BR" sz="2400" dirty="0" err="1"/>
              <a:t>creeping</a:t>
            </a:r>
            <a:r>
              <a:rPr lang="pt-BR" sz="2400" dirty="0"/>
              <a:t> </a:t>
            </a:r>
            <a:r>
              <a:rPr lang="pt-BR" sz="2400" dirty="0" err="1"/>
              <a:t>things</a:t>
            </a:r>
            <a:r>
              <a:rPr lang="pt-BR" sz="2400" dirty="0"/>
              <a:t>. </a:t>
            </a:r>
            <a:r>
              <a:rPr lang="pt-BR" sz="2400" b="1" i="1" dirty="0">
                <a:solidFill>
                  <a:srgbClr val="FFFF00"/>
                </a:solidFill>
              </a:rPr>
              <a:t>...</a:t>
            </a:r>
            <a:r>
              <a:rPr lang="pt-BR" sz="2400" b="1" i="1" dirty="0" err="1">
                <a:solidFill>
                  <a:srgbClr val="FFFF00"/>
                </a:solidFill>
              </a:rPr>
              <a:t>and</a:t>
            </a:r>
            <a:r>
              <a:rPr lang="pt-BR" sz="2400" b="1" i="1" dirty="0">
                <a:solidFill>
                  <a:srgbClr val="FFFF00"/>
                </a:solidFill>
              </a:rPr>
              <a:t> </a:t>
            </a:r>
            <a:r>
              <a:rPr lang="pt-BR" sz="2400" dirty="0" err="1"/>
              <a:t>worshiped</a:t>
            </a:r>
            <a:r>
              <a:rPr lang="pt-BR" sz="2400" dirty="0"/>
              <a:t> </a:t>
            </a:r>
            <a:r>
              <a:rPr lang="pt-BR" sz="2400" dirty="0" err="1"/>
              <a:t>and</a:t>
            </a:r>
            <a:r>
              <a:rPr lang="pt-BR" sz="2400" dirty="0"/>
              <a:t> </a:t>
            </a:r>
            <a:r>
              <a:rPr lang="pt-BR" sz="2400" dirty="0" err="1"/>
              <a:t>served</a:t>
            </a:r>
            <a:r>
              <a:rPr lang="pt-BR" sz="2400" dirty="0"/>
              <a:t> </a:t>
            </a:r>
            <a:r>
              <a:rPr lang="pt-BR" sz="2400" b="1" i="1" dirty="0" err="1">
                <a:solidFill>
                  <a:srgbClr val="FFFF00"/>
                </a:solidFill>
              </a:rPr>
              <a:t>the</a:t>
            </a:r>
            <a:r>
              <a:rPr lang="pt-BR" sz="2400" b="1" i="1" dirty="0">
                <a:solidFill>
                  <a:srgbClr val="FFFF00"/>
                </a:solidFill>
              </a:rPr>
              <a:t> </a:t>
            </a:r>
            <a:r>
              <a:rPr lang="pt-BR" sz="2400" b="1" i="1" dirty="0" err="1">
                <a:solidFill>
                  <a:srgbClr val="FFFF00"/>
                </a:solidFill>
              </a:rPr>
              <a:t>creature</a:t>
            </a:r>
            <a:r>
              <a:rPr lang="pt-BR" sz="2400" b="1" i="1" dirty="0">
                <a:solidFill>
                  <a:srgbClr val="FFFF00"/>
                </a:solidFill>
              </a:rPr>
              <a:t> </a:t>
            </a:r>
            <a:r>
              <a:rPr lang="pt-BR" sz="2400" dirty="0" err="1"/>
              <a:t>rather</a:t>
            </a:r>
            <a:r>
              <a:rPr lang="pt-BR" sz="2400" dirty="0"/>
              <a:t> </a:t>
            </a:r>
            <a:r>
              <a:rPr lang="pt-BR" sz="2400" dirty="0" err="1"/>
              <a:t>than</a:t>
            </a:r>
            <a:r>
              <a:rPr lang="pt-BR" sz="2400" dirty="0"/>
              <a:t> </a:t>
            </a:r>
            <a:r>
              <a:rPr lang="pt-BR" sz="2400" dirty="0" err="1"/>
              <a:t>the</a:t>
            </a:r>
            <a:r>
              <a:rPr lang="pt-BR" sz="2400" dirty="0"/>
              <a:t> </a:t>
            </a:r>
            <a:r>
              <a:rPr lang="pt-BR" sz="2400" b="1" i="1" dirty="0" err="1">
                <a:solidFill>
                  <a:srgbClr val="FFFF00"/>
                </a:solidFill>
              </a:rPr>
              <a:t>Creator</a:t>
            </a:r>
            <a:r>
              <a:rPr lang="pt-BR" sz="2400" b="1" i="1" dirty="0">
                <a:solidFill>
                  <a:srgbClr val="FFFF00"/>
                </a:solidFill>
              </a:rPr>
              <a:t>...</a:t>
            </a:r>
            <a:r>
              <a:rPr lang="pt-BR" sz="2400" dirty="0"/>
              <a:t>”</a:t>
            </a:r>
            <a:r>
              <a:rPr lang="pt-BR" sz="1700" dirty="0"/>
              <a:t> </a:t>
            </a:r>
            <a:r>
              <a:rPr lang="pt-BR" sz="2400" dirty="0"/>
              <a:t>[Rom 1:23-25]</a:t>
            </a:r>
          </a:p>
          <a:p>
            <a:pPr algn="just"/>
            <a:endParaRPr lang="pt-BR" sz="400" dirty="0"/>
          </a:p>
          <a:p>
            <a:pPr algn="ctr"/>
            <a:r>
              <a:rPr lang="pt-BR" sz="2400" b="1" i="1" dirty="0" err="1"/>
              <a:t>We</a:t>
            </a:r>
            <a:r>
              <a:rPr lang="pt-BR" sz="2400" b="1" i="1" dirty="0"/>
              <a:t> must </a:t>
            </a:r>
            <a:r>
              <a:rPr lang="pt-BR" sz="2400" b="1" i="1" dirty="0" err="1"/>
              <a:t>learn</a:t>
            </a:r>
            <a:r>
              <a:rPr lang="pt-BR" sz="2400" b="1" i="1" dirty="0"/>
              <a:t> </a:t>
            </a:r>
            <a:r>
              <a:rPr lang="pt-BR" sz="2400" b="1" i="1" u="sng" dirty="0" err="1"/>
              <a:t>from</a:t>
            </a:r>
            <a:r>
              <a:rPr lang="pt-BR" sz="2400" b="1" i="1" dirty="0"/>
              <a:t> </a:t>
            </a:r>
            <a:r>
              <a:rPr lang="pt-BR" sz="2400" b="1" i="1" u="sng" dirty="0" err="1"/>
              <a:t>God</a:t>
            </a:r>
            <a:r>
              <a:rPr lang="pt-BR" sz="2400" b="1" i="1" dirty="0"/>
              <a:t> </a:t>
            </a:r>
            <a:r>
              <a:rPr lang="pt-BR" sz="2400" b="1" i="1" dirty="0" err="1"/>
              <a:t>what</a:t>
            </a:r>
            <a:r>
              <a:rPr lang="pt-BR" sz="2400" b="1" i="1" dirty="0"/>
              <a:t> </a:t>
            </a:r>
            <a:r>
              <a:rPr lang="pt-BR" sz="2400" b="1" i="1" u="sng" dirty="0" err="1"/>
              <a:t>true</a:t>
            </a:r>
            <a:r>
              <a:rPr lang="pt-BR" sz="2400" b="1" i="1" dirty="0"/>
              <a:t> </a:t>
            </a:r>
            <a:r>
              <a:rPr lang="pt-BR" sz="2400" b="1" i="1" u="sng" dirty="0" err="1"/>
              <a:t>worship</a:t>
            </a:r>
            <a:r>
              <a:rPr lang="pt-BR" sz="2400" b="1" i="1" dirty="0"/>
              <a:t> </a:t>
            </a:r>
            <a:r>
              <a:rPr lang="pt-BR" sz="2400" b="1" i="1" dirty="0" err="1"/>
              <a:t>is</a:t>
            </a:r>
            <a:r>
              <a:rPr lang="pt-BR" sz="2400" b="1" i="1" dirty="0"/>
              <a:t>!</a:t>
            </a:r>
          </a:p>
        </p:txBody>
      </p:sp>
      <p:sp>
        <p:nvSpPr>
          <p:cNvPr id="4" name="TextBox 3">
            <a:extLst>
              <a:ext uri="{FF2B5EF4-FFF2-40B4-BE49-F238E27FC236}">
                <a16:creationId xmlns:a16="http://schemas.microsoft.com/office/drawing/2014/main" id="{C5B4E739-E152-4FF8-9888-4C2C587F265D}"/>
              </a:ext>
            </a:extLst>
          </p:cNvPr>
          <p:cNvSpPr txBox="1"/>
          <p:nvPr/>
        </p:nvSpPr>
        <p:spPr>
          <a:xfrm>
            <a:off x="-1" y="86140"/>
            <a:ext cx="12191979" cy="1015663"/>
          </a:xfrm>
          <a:prstGeom prst="rect">
            <a:avLst/>
          </a:prstGeom>
          <a:noFill/>
        </p:spPr>
        <p:txBody>
          <a:bodyPr wrap="square" rtlCol="0">
            <a:spAutoFit/>
          </a:bodyPr>
          <a:lstStyle/>
          <a:p>
            <a:pPr algn="ctr"/>
            <a:r>
              <a:rPr lang="en-US" sz="6000" b="1" dirty="0">
                <a:solidFill>
                  <a:schemeClr val="bg1"/>
                </a:solidFill>
                <a:latin typeface="Segoe Print" panose="02000600000000000000" pitchFamily="2" charset="0"/>
              </a:rPr>
              <a:t>The Nature of God</a:t>
            </a:r>
            <a:endParaRPr lang="en-US" sz="6000" dirty="0">
              <a:solidFill>
                <a:schemeClr val="bg1"/>
              </a:solidFill>
              <a:latin typeface="Segoe Print" panose="02000600000000000000" pitchFamily="2" charset="0"/>
            </a:endParaRPr>
          </a:p>
        </p:txBody>
      </p:sp>
      <p:cxnSp>
        <p:nvCxnSpPr>
          <p:cNvPr id="5" name="Straight Connector 4">
            <a:extLst>
              <a:ext uri="{FF2B5EF4-FFF2-40B4-BE49-F238E27FC236}">
                <a16:creationId xmlns:a16="http://schemas.microsoft.com/office/drawing/2014/main" id="{7043D2A4-19FA-4810-9FE6-4CF2BA6D6E70}"/>
              </a:ext>
            </a:extLst>
          </p:cNvPr>
          <p:cNvCxnSpPr/>
          <p:nvPr/>
        </p:nvCxnSpPr>
        <p:spPr>
          <a:xfrm flipH="1">
            <a:off x="393287" y="556591"/>
            <a:ext cx="1855304" cy="0"/>
          </a:xfrm>
          <a:prstGeom prst="line">
            <a:avLst/>
          </a:prstGeom>
          <a:ln w="44450">
            <a:solidFill>
              <a:schemeClr val="bg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74F4CB2-BAC0-48B5-8B7B-6B40CE0F002B}"/>
              </a:ext>
            </a:extLst>
          </p:cNvPr>
          <p:cNvCxnSpPr/>
          <p:nvPr/>
        </p:nvCxnSpPr>
        <p:spPr>
          <a:xfrm flipH="1">
            <a:off x="9914777" y="557784"/>
            <a:ext cx="1855304" cy="0"/>
          </a:xfrm>
          <a:prstGeom prst="line">
            <a:avLst/>
          </a:prstGeom>
          <a:ln w="44450">
            <a:solidFill>
              <a:schemeClr val="bg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D604A02-1A89-4B74-B7D5-B4FACDAF030F}"/>
              </a:ext>
            </a:extLst>
          </p:cNvPr>
          <p:cNvSpPr txBox="1"/>
          <p:nvPr/>
        </p:nvSpPr>
        <p:spPr>
          <a:xfrm>
            <a:off x="-6625" y="6096818"/>
            <a:ext cx="12191979" cy="707886"/>
          </a:xfrm>
          <a:prstGeom prst="rect">
            <a:avLst/>
          </a:prstGeom>
          <a:solidFill>
            <a:schemeClr val="tx1"/>
          </a:solidFill>
        </p:spPr>
        <p:txBody>
          <a:bodyPr wrap="square" rtlCol="0">
            <a:spAutoFit/>
          </a:bodyPr>
          <a:lstStyle/>
          <a:p>
            <a:pPr algn="ctr"/>
            <a:r>
              <a:rPr lang="en-US" sz="4000" b="1" dirty="0">
                <a:solidFill>
                  <a:schemeClr val="bg1"/>
                </a:solidFill>
                <a:latin typeface="Segoe Print" panose="02000600000000000000" pitchFamily="2" charset="0"/>
              </a:rPr>
              <a:t>Genesis 1</a:t>
            </a:r>
            <a:endParaRPr lang="en-US" sz="4000" dirty="0">
              <a:solidFill>
                <a:schemeClr val="bg1"/>
              </a:solidFill>
              <a:latin typeface="Segoe Print" panose="02000600000000000000" pitchFamily="2" charset="0"/>
            </a:endParaRPr>
          </a:p>
        </p:txBody>
      </p:sp>
      <p:sp>
        <p:nvSpPr>
          <p:cNvPr id="10" name="TextBox 9">
            <a:extLst>
              <a:ext uri="{FF2B5EF4-FFF2-40B4-BE49-F238E27FC236}">
                <a16:creationId xmlns:a16="http://schemas.microsoft.com/office/drawing/2014/main" id="{7613ED87-A3B2-446F-B703-1ED1537FFDF6}"/>
              </a:ext>
            </a:extLst>
          </p:cNvPr>
          <p:cNvSpPr txBox="1"/>
          <p:nvPr/>
        </p:nvSpPr>
        <p:spPr>
          <a:xfrm>
            <a:off x="-2878" y="892900"/>
            <a:ext cx="12191979" cy="646331"/>
          </a:xfrm>
          <a:prstGeom prst="rect">
            <a:avLst/>
          </a:prstGeom>
          <a:noFill/>
        </p:spPr>
        <p:txBody>
          <a:bodyPr wrap="square" rtlCol="0">
            <a:spAutoFit/>
          </a:bodyPr>
          <a:lstStyle/>
          <a:p>
            <a:pPr algn="ctr"/>
            <a:r>
              <a:rPr lang="en-US" sz="3600" b="1" dirty="0">
                <a:solidFill>
                  <a:schemeClr val="bg1"/>
                </a:solidFill>
                <a:latin typeface="Segoe Print" panose="02000600000000000000" pitchFamily="2" charset="0"/>
              </a:rPr>
              <a:t>“God is Spirit”</a:t>
            </a:r>
            <a:endParaRPr lang="en-US" sz="3600" dirty="0">
              <a:solidFill>
                <a:schemeClr val="bg1"/>
              </a:solidFill>
              <a:latin typeface="Segoe Print" panose="02000600000000000000" pitchFamily="2" charset="0"/>
            </a:endParaRPr>
          </a:p>
        </p:txBody>
      </p:sp>
      <p:sp>
        <p:nvSpPr>
          <p:cNvPr id="25" name="CaixaDeTexto 5">
            <a:extLst>
              <a:ext uri="{FF2B5EF4-FFF2-40B4-BE49-F238E27FC236}">
                <a16:creationId xmlns:a16="http://schemas.microsoft.com/office/drawing/2014/main" id="{A3162A5F-AF00-4D72-9D34-AA29F2AE4CFF}"/>
              </a:ext>
            </a:extLst>
          </p:cNvPr>
          <p:cNvSpPr txBox="1"/>
          <p:nvPr/>
        </p:nvSpPr>
        <p:spPr>
          <a:xfrm>
            <a:off x="251520" y="1455575"/>
            <a:ext cx="8892480" cy="461665"/>
          </a:xfrm>
          <a:prstGeom prst="rect">
            <a:avLst/>
          </a:prstGeom>
          <a:noFill/>
        </p:spPr>
        <p:txBody>
          <a:bodyPr wrap="square" rtlCol="0">
            <a:spAutoFit/>
          </a:bodyPr>
          <a:lstStyle/>
          <a:p>
            <a:r>
              <a:rPr lang="pt-BR" sz="2400" dirty="0" err="1">
                <a:solidFill>
                  <a:srgbClr val="FFFF00"/>
                </a:solidFill>
                <a:latin typeface="Georgia" panose="02040502050405020303" pitchFamily="18" charset="0"/>
              </a:rPr>
              <a:t>Moses</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warned</a:t>
            </a:r>
            <a:r>
              <a:rPr lang="pt-BR" sz="2400" dirty="0">
                <a:solidFill>
                  <a:srgbClr val="FFFF00"/>
                </a:solidFill>
                <a:latin typeface="Georgia" panose="02040502050405020303" pitchFamily="18" charset="0"/>
              </a:rPr>
              <a:t> Israel </a:t>
            </a:r>
            <a:r>
              <a:rPr lang="pt-BR" sz="2400" dirty="0" err="1">
                <a:solidFill>
                  <a:srgbClr val="FFFF00"/>
                </a:solidFill>
                <a:latin typeface="Georgia" panose="02040502050405020303" pitchFamily="18" charset="0"/>
              </a:rPr>
              <a:t>regarding</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the</a:t>
            </a:r>
            <a:r>
              <a:rPr lang="pt-BR" sz="2400" dirty="0">
                <a:solidFill>
                  <a:srgbClr val="FFFF00"/>
                </a:solidFill>
                <a:latin typeface="Georgia" panose="02040502050405020303" pitchFamily="18" charset="0"/>
              </a:rPr>
              <a:t> </a:t>
            </a:r>
            <a:r>
              <a:rPr lang="pt-BR" sz="2400" b="1" i="1" dirty="0">
                <a:solidFill>
                  <a:srgbClr val="FFFF00"/>
                </a:solidFill>
                <a:latin typeface="Georgia" panose="02040502050405020303" pitchFamily="18" charset="0"/>
              </a:rPr>
              <a:t>spiritual</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nature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of</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God</a:t>
            </a:r>
            <a:endParaRPr lang="pt-BR" sz="2400" dirty="0">
              <a:solidFill>
                <a:srgbClr val="FFFF00"/>
              </a:solidFill>
              <a:latin typeface="Georgia" panose="02040502050405020303" pitchFamily="18" charset="0"/>
            </a:endParaRPr>
          </a:p>
        </p:txBody>
      </p:sp>
      <p:sp>
        <p:nvSpPr>
          <p:cNvPr id="11" name="CaixaDeTexto 5">
            <a:extLst>
              <a:ext uri="{FF2B5EF4-FFF2-40B4-BE49-F238E27FC236}">
                <a16:creationId xmlns:a16="http://schemas.microsoft.com/office/drawing/2014/main" id="{EA340CBD-8C03-464E-AD82-0C7178658A61}"/>
              </a:ext>
            </a:extLst>
          </p:cNvPr>
          <p:cNvSpPr txBox="1"/>
          <p:nvPr/>
        </p:nvSpPr>
        <p:spPr>
          <a:xfrm>
            <a:off x="253792" y="1853639"/>
            <a:ext cx="8892480" cy="461665"/>
          </a:xfrm>
          <a:prstGeom prst="rect">
            <a:avLst/>
          </a:prstGeom>
          <a:noFill/>
        </p:spPr>
        <p:txBody>
          <a:bodyPr wrap="square" rtlCol="0">
            <a:spAutoFit/>
          </a:bodyPr>
          <a:lstStyle/>
          <a:p>
            <a:r>
              <a:rPr lang="pt-BR" sz="2400" dirty="0">
                <a:solidFill>
                  <a:srgbClr val="FFFF00"/>
                </a:solidFill>
                <a:latin typeface="Georgia" panose="02040502050405020303" pitchFamily="18" charset="0"/>
              </a:rPr>
              <a:t>Jesus </a:t>
            </a:r>
            <a:r>
              <a:rPr lang="pt-BR" sz="2400" dirty="0" err="1">
                <a:solidFill>
                  <a:srgbClr val="FFFF00"/>
                </a:solidFill>
                <a:latin typeface="Georgia" panose="02040502050405020303" pitchFamily="18" charset="0"/>
              </a:rPr>
              <a:t>corrected</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religious</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error</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of</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Samaritan</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woman</a:t>
            </a:r>
            <a:endParaRPr lang="pt-BR" sz="2400" dirty="0">
              <a:solidFill>
                <a:srgbClr val="FFFF00"/>
              </a:solidFill>
              <a:latin typeface="Georgia" panose="02040502050405020303" pitchFamily="18" charset="0"/>
            </a:endParaRPr>
          </a:p>
        </p:txBody>
      </p:sp>
      <p:sp>
        <p:nvSpPr>
          <p:cNvPr id="12" name="Retângulo de cantos arredondados 8">
            <a:extLst>
              <a:ext uri="{FF2B5EF4-FFF2-40B4-BE49-F238E27FC236}">
                <a16:creationId xmlns:a16="http://schemas.microsoft.com/office/drawing/2014/main" id="{C05E5EAA-6516-4A79-BCDA-E470CF4E8FE0}"/>
              </a:ext>
            </a:extLst>
          </p:cNvPr>
          <p:cNvSpPr/>
          <p:nvPr/>
        </p:nvSpPr>
        <p:spPr>
          <a:xfrm>
            <a:off x="251521" y="2275887"/>
            <a:ext cx="8892479" cy="858150"/>
          </a:xfrm>
          <a:prstGeom prst="roundRect">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pt-BR" sz="2400" b="1" dirty="0" err="1"/>
              <a:t>According</a:t>
            </a:r>
            <a:r>
              <a:rPr lang="pt-BR" sz="2400" b="1" dirty="0"/>
              <a:t> </a:t>
            </a:r>
            <a:r>
              <a:rPr lang="pt-BR" sz="2400" b="1" dirty="0" err="1"/>
              <a:t>to</a:t>
            </a:r>
            <a:r>
              <a:rPr lang="pt-BR" sz="2400" b="1" dirty="0"/>
              <a:t> </a:t>
            </a:r>
            <a:r>
              <a:rPr lang="pt-BR" sz="2400" b="1" dirty="0" err="1"/>
              <a:t>both</a:t>
            </a:r>
            <a:r>
              <a:rPr lang="pt-BR" sz="2400" b="1" dirty="0"/>
              <a:t> </a:t>
            </a:r>
            <a:r>
              <a:rPr lang="pt-BR" sz="2400" b="1" dirty="0" err="1"/>
              <a:t>Moses</a:t>
            </a:r>
            <a:r>
              <a:rPr lang="pt-BR" sz="2400" b="1" dirty="0"/>
              <a:t> </a:t>
            </a:r>
            <a:r>
              <a:rPr lang="pt-BR" sz="2400" b="1" dirty="0" err="1"/>
              <a:t>and</a:t>
            </a:r>
            <a:r>
              <a:rPr lang="pt-BR" sz="2400" b="1" dirty="0"/>
              <a:t> Jesus,</a:t>
            </a:r>
          </a:p>
          <a:p>
            <a:pPr algn="ctr"/>
            <a:r>
              <a:rPr lang="pt-BR" sz="2400" b="1" dirty="0"/>
              <a:t> </a:t>
            </a:r>
            <a:r>
              <a:rPr lang="pt-BR" sz="2400" b="1" i="1" dirty="0" err="1">
                <a:solidFill>
                  <a:srgbClr val="FFFF00"/>
                </a:solidFill>
              </a:rPr>
              <a:t>understanding</a:t>
            </a:r>
            <a:r>
              <a:rPr lang="pt-BR" sz="2400" b="1" i="1" dirty="0">
                <a:solidFill>
                  <a:srgbClr val="FFFF00"/>
                </a:solidFill>
              </a:rPr>
              <a:t> </a:t>
            </a:r>
            <a:r>
              <a:rPr lang="pt-BR" sz="2400" b="1" i="1" dirty="0" err="1">
                <a:solidFill>
                  <a:srgbClr val="FFFF00"/>
                </a:solidFill>
              </a:rPr>
              <a:t>God’s</a:t>
            </a:r>
            <a:r>
              <a:rPr lang="pt-BR" sz="2400" b="1" i="1" dirty="0">
                <a:solidFill>
                  <a:srgbClr val="FFFF00"/>
                </a:solidFill>
              </a:rPr>
              <a:t> </a:t>
            </a:r>
            <a:r>
              <a:rPr lang="pt-BR" sz="2400" b="1" i="1" dirty="0" err="1">
                <a:solidFill>
                  <a:srgbClr val="FFFF00"/>
                </a:solidFill>
              </a:rPr>
              <a:t>Spirit</a:t>
            </a:r>
            <a:r>
              <a:rPr lang="pt-BR" sz="2400" b="1" i="1" dirty="0">
                <a:solidFill>
                  <a:srgbClr val="FFFF00"/>
                </a:solidFill>
              </a:rPr>
              <a:t> </a:t>
            </a:r>
            <a:r>
              <a:rPr lang="pt-BR" sz="2400" b="1" i="1" dirty="0" err="1">
                <a:solidFill>
                  <a:srgbClr val="FFFF00"/>
                </a:solidFill>
              </a:rPr>
              <a:t>Nature</a:t>
            </a:r>
            <a:r>
              <a:rPr lang="pt-BR" sz="2400" b="1" i="1" dirty="0">
                <a:solidFill>
                  <a:srgbClr val="FFFF00"/>
                </a:solidFill>
              </a:rPr>
              <a:t> </a:t>
            </a:r>
            <a:r>
              <a:rPr lang="pt-BR" sz="2400" b="1" dirty="0" err="1"/>
              <a:t>is</a:t>
            </a:r>
            <a:r>
              <a:rPr lang="pt-BR" sz="2400" b="1" dirty="0"/>
              <a:t> </a:t>
            </a:r>
            <a:r>
              <a:rPr lang="pt-BR" sz="2400" b="1" dirty="0" err="1"/>
              <a:t>imperative</a:t>
            </a:r>
            <a:r>
              <a:rPr lang="pt-BR" sz="2400" b="1" dirty="0"/>
              <a:t> </a:t>
            </a:r>
            <a:r>
              <a:rPr lang="pt-BR" sz="2400" b="1" dirty="0" err="1"/>
              <a:t>to</a:t>
            </a:r>
            <a:r>
              <a:rPr lang="pt-BR" sz="2400" b="1" dirty="0"/>
              <a:t> </a:t>
            </a:r>
            <a:r>
              <a:rPr lang="pt-BR" sz="2400" b="1" i="1" dirty="0" err="1">
                <a:solidFill>
                  <a:srgbClr val="FFFF00"/>
                </a:solidFill>
              </a:rPr>
              <a:t>proper</a:t>
            </a:r>
            <a:r>
              <a:rPr lang="pt-BR" sz="2400" b="1" i="1" dirty="0">
                <a:solidFill>
                  <a:srgbClr val="FFFF00"/>
                </a:solidFill>
              </a:rPr>
              <a:t> </a:t>
            </a:r>
            <a:r>
              <a:rPr lang="pt-BR" sz="2400" b="1" i="1" dirty="0" err="1">
                <a:solidFill>
                  <a:srgbClr val="FFFF00"/>
                </a:solidFill>
              </a:rPr>
              <a:t>worship</a:t>
            </a:r>
            <a:r>
              <a:rPr lang="pt-BR" sz="2400" b="1" dirty="0"/>
              <a:t>!!</a:t>
            </a:r>
          </a:p>
        </p:txBody>
      </p:sp>
      <p:sp>
        <p:nvSpPr>
          <p:cNvPr id="13" name="CaixaDeTexto 9">
            <a:extLst>
              <a:ext uri="{FF2B5EF4-FFF2-40B4-BE49-F238E27FC236}">
                <a16:creationId xmlns:a16="http://schemas.microsoft.com/office/drawing/2014/main" id="{8FF2A426-7F59-4BD2-B162-C1819AF6E412}"/>
              </a:ext>
            </a:extLst>
          </p:cNvPr>
          <p:cNvSpPr txBox="1"/>
          <p:nvPr/>
        </p:nvSpPr>
        <p:spPr>
          <a:xfrm>
            <a:off x="9144000" y="2161593"/>
            <a:ext cx="2626080" cy="1077218"/>
          </a:xfrm>
          <a:prstGeom prst="rect">
            <a:avLst/>
          </a:prstGeom>
          <a:noFill/>
        </p:spPr>
        <p:txBody>
          <a:bodyPr wrap="square" rtlCol="0">
            <a:spAutoFit/>
          </a:bodyPr>
          <a:lstStyle/>
          <a:p>
            <a:r>
              <a:rPr lang="pt-BR" sz="3200" b="1" dirty="0" err="1">
                <a:solidFill>
                  <a:srgbClr val="FFFF00"/>
                </a:solidFill>
                <a:latin typeface="Georgia" panose="02040502050405020303" pitchFamily="18" charset="0"/>
              </a:rPr>
              <a:t>This</a:t>
            </a:r>
            <a:r>
              <a:rPr lang="pt-BR" sz="3200" b="1" dirty="0">
                <a:solidFill>
                  <a:srgbClr val="FFFF00"/>
                </a:solidFill>
                <a:latin typeface="Georgia" panose="02040502050405020303" pitchFamily="18" charset="0"/>
              </a:rPr>
              <a:t> </a:t>
            </a:r>
            <a:r>
              <a:rPr lang="pt-BR" sz="3200" b="1" dirty="0" err="1">
                <a:solidFill>
                  <a:srgbClr val="FFFF00"/>
                </a:solidFill>
                <a:latin typeface="Georgia" panose="02040502050405020303" pitchFamily="18" charset="0"/>
              </a:rPr>
              <a:t>is</a:t>
            </a:r>
            <a:r>
              <a:rPr lang="pt-BR" sz="3200" b="1" dirty="0">
                <a:solidFill>
                  <a:srgbClr val="FFFF00"/>
                </a:solidFill>
                <a:latin typeface="Georgia" panose="02040502050405020303" pitchFamily="18" charset="0"/>
              </a:rPr>
              <a:t> </a:t>
            </a:r>
            <a:r>
              <a:rPr lang="pt-BR" sz="3200" b="1" dirty="0" err="1">
                <a:solidFill>
                  <a:srgbClr val="FFFF00"/>
                </a:solidFill>
                <a:latin typeface="Georgia" panose="02040502050405020303" pitchFamily="18" charset="0"/>
              </a:rPr>
              <a:t>true</a:t>
            </a:r>
            <a:r>
              <a:rPr lang="pt-BR" sz="3200" b="1" dirty="0">
                <a:solidFill>
                  <a:srgbClr val="FFFF00"/>
                </a:solidFill>
                <a:latin typeface="Georgia" panose="02040502050405020303" pitchFamily="18" charset="0"/>
              </a:rPr>
              <a:t> </a:t>
            </a:r>
            <a:r>
              <a:rPr lang="pt-BR" sz="3200" b="1" dirty="0" err="1">
                <a:solidFill>
                  <a:srgbClr val="FFFF00"/>
                </a:solidFill>
                <a:latin typeface="Georgia" panose="02040502050405020303" pitchFamily="18" charset="0"/>
              </a:rPr>
              <a:t>because</a:t>
            </a:r>
            <a:r>
              <a:rPr lang="pt-BR" sz="3200" b="1" dirty="0">
                <a:solidFill>
                  <a:srgbClr val="FFFF00"/>
                </a:solidFill>
                <a:latin typeface="Georgia" panose="02040502050405020303" pitchFamily="18" charset="0"/>
              </a:rPr>
              <a:t>...</a:t>
            </a:r>
          </a:p>
        </p:txBody>
      </p:sp>
      <p:sp>
        <p:nvSpPr>
          <p:cNvPr id="14" name="CaixaDeTexto 10">
            <a:extLst>
              <a:ext uri="{FF2B5EF4-FFF2-40B4-BE49-F238E27FC236}">
                <a16:creationId xmlns:a16="http://schemas.microsoft.com/office/drawing/2014/main" id="{590DD3B8-1612-4370-A7E6-C18C9174C4D7}"/>
              </a:ext>
            </a:extLst>
          </p:cNvPr>
          <p:cNvSpPr txBox="1"/>
          <p:nvPr/>
        </p:nvSpPr>
        <p:spPr>
          <a:xfrm>
            <a:off x="251520" y="3102975"/>
            <a:ext cx="8892480" cy="461665"/>
          </a:xfrm>
          <a:prstGeom prst="rect">
            <a:avLst/>
          </a:prstGeom>
          <a:noFill/>
        </p:spPr>
        <p:txBody>
          <a:bodyPr wrap="square" rtlCol="0">
            <a:spAutoFit/>
          </a:bodyPr>
          <a:lstStyle/>
          <a:p>
            <a:r>
              <a:rPr lang="pt-BR" sz="2400" dirty="0" err="1">
                <a:solidFill>
                  <a:srgbClr val="FFFF00"/>
                </a:solidFill>
                <a:latin typeface="Georgia" panose="02040502050405020303" pitchFamily="18" charset="0"/>
              </a:rPr>
              <a:t>God</a:t>
            </a:r>
            <a:r>
              <a:rPr lang="pt-BR" sz="2400" dirty="0">
                <a:solidFill>
                  <a:srgbClr val="FFFF00"/>
                </a:solidFill>
                <a:latin typeface="Georgia" panose="02040502050405020303" pitchFamily="18" charset="0"/>
              </a:rPr>
              <a:t> does </a:t>
            </a:r>
            <a:r>
              <a:rPr lang="pt-BR" sz="2400" dirty="0" err="1">
                <a:solidFill>
                  <a:srgbClr val="FFFF00"/>
                </a:solidFill>
                <a:latin typeface="Georgia" panose="02040502050405020303" pitchFamily="18" charset="0"/>
              </a:rPr>
              <a:t>not</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think</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like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man</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thinks</a:t>
            </a:r>
            <a:endParaRPr lang="pt-BR" sz="2400" dirty="0">
              <a:solidFill>
                <a:srgbClr val="FFFF00"/>
              </a:solidFill>
              <a:latin typeface="Georgia" panose="02040502050405020303" pitchFamily="18" charset="0"/>
            </a:endParaRPr>
          </a:p>
        </p:txBody>
      </p:sp>
      <p:sp>
        <p:nvSpPr>
          <p:cNvPr id="16" name="CaixaDeTexto 10">
            <a:extLst>
              <a:ext uri="{FF2B5EF4-FFF2-40B4-BE49-F238E27FC236}">
                <a16:creationId xmlns:a16="http://schemas.microsoft.com/office/drawing/2014/main" id="{14A1F2E2-57BA-42AD-89F5-987636432C95}"/>
              </a:ext>
            </a:extLst>
          </p:cNvPr>
          <p:cNvSpPr txBox="1"/>
          <p:nvPr/>
        </p:nvSpPr>
        <p:spPr>
          <a:xfrm>
            <a:off x="258148" y="3480659"/>
            <a:ext cx="8892480" cy="461665"/>
          </a:xfrm>
          <a:prstGeom prst="rect">
            <a:avLst/>
          </a:prstGeom>
          <a:noFill/>
        </p:spPr>
        <p:txBody>
          <a:bodyPr wrap="square" rtlCol="0">
            <a:spAutoFit/>
          </a:bodyPr>
          <a:lstStyle/>
          <a:p>
            <a:r>
              <a:rPr lang="pt-BR" sz="2400" dirty="0" err="1">
                <a:solidFill>
                  <a:srgbClr val="FFFF00"/>
                </a:solidFill>
                <a:latin typeface="Georgia" panose="02040502050405020303" pitchFamily="18" charset="0"/>
              </a:rPr>
              <a:t>God</a:t>
            </a:r>
            <a:r>
              <a:rPr lang="pt-BR" sz="2400" dirty="0">
                <a:solidFill>
                  <a:srgbClr val="FFFF00"/>
                </a:solidFill>
                <a:latin typeface="Georgia" panose="02040502050405020303" pitchFamily="18" charset="0"/>
              </a:rPr>
              <a:t> does </a:t>
            </a:r>
            <a:r>
              <a:rPr lang="pt-BR" sz="2400" dirty="0" err="1">
                <a:solidFill>
                  <a:srgbClr val="FFFF00"/>
                </a:solidFill>
                <a:latin typeface="Georgia" panose="02040502050405020303" pitchFamily="18" charset="0"/>
              </a:rPr>
              <a:t>not</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act</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like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man</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acts</a:t>
            </a:r>
            <a:endParaRPr lang="pt-BR" sz="2400" dirty="0">
              <a:solidFill>
                <a:srgbClr val="FFFF00"/>
              </a:solidFill>
              <a:latin typeface="Georgia" panose="02040502050405020303" pitchFamily="18" charset="0"/>
            </a:endParaRPr>
          </a:p>
        </p:txBody>
      </p:sp>
      <p:sp>
        <p:nvSpPr>
          <p:cNvPr id="17" name="CaixaDeTexto 10">
            <a:extLst>
              <a:ext uri="{FF2B5EF4-FFF2-40B4-BE49-F238E27FC236}">
                <a16:creationId xmlns:a16="http://schemas.microsoft.com/office/drawing/2014/main" id="{740204FB-4B28-4864-9E77-D5A5F53C7405}"/>
              </a:ext>
            </a:extLst>
          </p:cNvPr>
          <p:cNvSpPr txBox="1"/>
          <p:nvPr/>
        </p:nvSpPr>
        <p:spPr>
          <a:xfrm>
            <a:off x="264776" y="3845093"/>
            <a:ext cx="8892480" cy="461665"/>
          </a:xfrm>
          <a:prstGeom prst="rect">
            <a:avLst/>
          </a:prstGeom>
          <a:noFill/>
        </p:spPr>
        <p:txBody>
          <a:bodyPr wrap="square" rtlCol="0">
            <a:spAutoFit/>
          </a:bodyPr>
          <a:lstStyle/>
          <a:p>
            <a:r>
              <a:rPr lang="pt-BR" sz="2400" dirty="0" err="1">
                <a:solidFill>
                  <a:srgbClr val="FFFF00"/>
                </a:solidFill>
                <a:latin typeface="Georgia" panose="02040502050405020303" pitchFamily="18" charset="0"/>
              </a:rPr>
              <a:t>God</a:t>
            </a:r>
            <a:r>
              <a:rPr lang="pt-BR" sz="2400" dirty="0">
                <a:solidFill>
                  <a:srgbClr val="FFFF00"/>
                </a:solidFill>
                <a:latin typeface="Georgia" panose="02040502050405020303" pitchFamily="18" charset="0"/>
              </a:rPr>
              <a:t> does </a:t>
            </a:r>
            <a:r>
              <a:rPr lang="pt-BR" sz="2400" dirty="0" err="1">
                <a:solidFill>
                  <a:srgbClr val="FFFF00"/>
                </a:solidFill>
                <a:latin typeface="Georgia" panose="02040502050405020303" pitchFamily="18" charset="0"/>
              </a:rPr>
              <a:t>not</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change</a:t>
            </a:r>
            <a:r>
              <a:rPr lang="pt-BR" sz="2400" dirty="0">
                <a:solidFill>
                  <a:srgbClr val="FFFF00"/>
                </a:solidFill>
                <a:latin typeface="Georgia" panose="02040502050405020303" pitchFamily="18" charset="0"/>
              </a:rPr>
              <a:t> as </a:t>
            </a:r>
            <a:r>
              <a:rPr lang="pt-BR" sz="2400" dirty="0" err="1">
                <a:solidFill>
                  <a:srgbClr val="FFFF00"/>
                </a:solidFill>
                <a:latin typeface="Georgia" panose="02040502050405020303" pitchFamily="18" charset="0"/>
              </a:rPr>
              <a:t>man</a:t>
            </a:r>
            <a:r>
              <a:rPr lang="pt-BR" sz="2400" dirty="0">
                <a:solidFill>
                  <a:srgbClr val="FFFF00"/>
                </a:solidFill>
                <a:latin typeface="Georgia" panose="02040502050405020303" pitchFamily="18" charset="0"/>
              </a:rPr>
              <a:t> does</a:t>
            </a:r>
          </a:p>
        </p:txBody>
      </p:sp>
      <p:cxnSp>
        <p:nvCxnSpPr>
          <p:cNvPr id="7" name="Straight Connector 6">
            <a:extLst>
              <a:ext uri="{FF2B5EF4-FFF2-40B4-BE49-F238E27FC236}">
                <a16:creationId xmlns:a16="http://schemas.microsoft.com/office/drawing/2014/main" id="{44F17AF4-8A92-4356-8D74-C3DCC280B6AF}"/>
              </a:ext>
            </a:extLst>
          </p:cNvPr>
          <p:cNvCxnSpPr/>
          <p:nvPr/>
        </p:nvCxnSpPr>
        <p:spPr>
          <a:xfrm flipH="1">
            <a:off x="393192" y="6069974"/>
            <a:ext cx="11356848" cy="0"/>
          </a:xfrm>
          <a:prstGeom prst="line">
            <a:avLst/>
          </a:prstGeom>
          <a:ln w="25400">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72675B1B-7227-4DD6-B06C-9D4C6656B0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Tree>
    <p:extLst>
      <p:ext uri="{BB962C8B-B14F-4D97-AF65-F5344CB8AC3E}">
        <p14:creationId xmlns:p14="http://schemas.microsoft.com/office/powerpoint/2010/main" val="228552573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6B2CFCB7-3B96-4A84-9E22-A1A0C37C135A}"/>
              </a:ext>
            </a:extLst>
          </p:cNvPr>
          <p:cNvSpPr txBox="1"/>
          <p:nvPr/>
        </p:nvSpPr>
        <p:spPr>
          <a:xfrm>
            <a:off x="759733" y="3854691"/>
            <a:ext cx="11290479" cy="830997"/>
          </a:xfrm>
          <a:prstGeom prst="rect">
            <a:avLst/>
          </a:prstGeom>
          <a:noFill/>
        </p:spPr>
        <p:txBody>
          <a:bodyPr wrap="square" rtlCol="0">
            <a:spAutoFit/>
          </a:bodyPr>
          <a:lstStyle/>
          <a:p>
            <a:r>
              <a:rPr lang="en-US" sz="2400" b="1" dirty="0">
                <a:latin typeface="Georgia" panose="0204050205040502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thus it is </a:t>
            </a:r>
            <a:r>
              <a:rPr lang="en-US" sz="2400" b="1" i="1" dirty="0">
                <a:latin typeface="Sylfaen" panose="010A0502050306030303" pitchFamily="18" charset="0"/>
                <a:sym typeface="Wingdings" panose="05000000000000000000" pitchFamily="2" charset="2"/>
              </a:rPr>
              <a:t>impossible</a:t>
            </a:r>
            <a:r>
              <a:rPr lang="en-US" sz="2400" dirty="0">
                <a:latin typeface="Sylfaen" panose="010A0502050306030303" pitchFamily="18" charset="0"/>
                <a:sym typeface="Wingdings" panose="05000000000000000000" pitchFamily="2" charset="2"/>
              </a:rPr>
              <a:t> </a:t>
            </a:r>
            <a:r>
              <a:rPr lang="en-US" sz="1200" dirty="0">
                <a:latin typeface="Sylfaen" panose="010A0502050306030303" pitchFamily="18" charset="0"/>
                <a:sym typeface="Wingdings" panose="05000000000000000000" pitchFamily="2" charset="2"/>
              </a:rPr>
              <a:t> </a:t>
            </a:r>
            <a:r>
              <a:rPr lang="en-US" sz="2400" dirty="0">
                <a:latin typeface="Sylfaen" panose="010A0502050306030303" pitchFamily="18" charset="0"/>
                <a:sym typeface="Wingdings" panose="05000000000000000000" pitchFamily="2" charset="2"/>
              </a:rPr>
              <a:t>to please Him apart from hearing and responding to HIS word;          </a:t>
            </a:r>
          </a:p>
          <a:p>
            <a:r>
              <a:rPr lang="en-US" sz="2400" dirty="0">
                <a:latin typeface="Sylfaen" panose="010A0502050306030303" pitchFamily="18" charset="0"/>
                <a:sym typeface="Wingdings" panose="05000000000000000000" pitchFamily="2" charset="2"/>
              </a:rPr>
              <a:t>                          that is, acting “</a:t>
            </a:r>
            <a:r>
              <a:rPr lang="en-US" sz="2400" b="1" i="1" dirty="0">
                <a:latin typeface="Sylfaen" panose="010A0502050306030303" pitchFamily="18" charset="0"/>
                <a:sym typeface="Wingdings" panose="05000000000000000000" pitchFamily="2" charset="2"/>
              </a:rPr>
              <a:t>by </a:t>
            </a:r>
            <a:r>
              <a:rPr lang="en-US" sz="2400" b="1" i="1" u="sng" dirty="0">
                <a:latin typeface="Sylfaen" panose="010A0502050306030303" pitchFamily="18" charset="0"/>
                <a:sym typeface="Wingdings" panose="05000000000000000000" pitchFamily="2" charset="2"/>
              </a:rPr>
              <a:t>faith</a:t>
            </a:r>
            <a:r>
              <a:rPr lang="en-US" sz="1200" b="1" i="1" dirty="0">
                <a:latin typeface="Sylfaen" panose="010A0502050306030303" pitchFamily="18" charset="0"/>
                <a:sym typeface="Wingdings" panose="05000000000000000000" pitchFamily="2" charset="2"/>
              </a:rPr>
              <a:t> </a:t>
            </a:r>
            <a:r>
              <a:rPr lang="en-US" sz="2400" dirty="0">
                <a:latin typeface="Sylfaen" panose="010A0502050306030303" pitchFamily="18" charset="0"/>
                <a:sym typeface="Wingdings" panose="05000000000000000000" pitchFamily="2" charset="2"/>
              </a:rPr>
              <a:t>” [cp Hebrews 11:6]</a:t>
            </a:r>
            <a:endParaRPr lang="en-US" sz="2400" dirty="0">
              <a:latin typeface="Sylfaen" panose="010A0502050306030303" pitchFamily="18" charset="0"/>
            </a:endParaRPr>
          </a:p>
        </p:txBody>
      </p:sp>
      <p:cxnSp>
        <p:nvCxnSpPr>
          <p:cNvPr id="22" name="Straight Connector 21">
            <a:extLst>
              <a:ext uri="{FF2B5EF4-FFF2-40B4-BE49-F238E27FC236}">
                <a16:creationId xmlns:a16="http://schemas.microsoft.com/office/drawing/2014/main" id="{431EE602-7FCB-4915-8F70-CBB627EFC5B9}"/>
              </a:ext>
            </a:extLst>
          </p:cNvPr>
          <p:cNvCxnSpPr/>
          <p:nvPr/>
        </p:nvCxnSpPr>
        <p:spPr>
          <a:xfrm flipH="1">
            <a:off x="393192" y="6069974"/>
            <a:ext cx="11356848" cy="0"/>
          </a:xfrm>
          <a:prstGeom prst="line">
            <a:avLst/>
          </a:prstGeom>
          <a:ln w="25400">
            <a:solidFill>
              <a:schemeClr val="tx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B270AD0-C457-4D88-A029-68851147F447}"/>
              </a:ext>
            </a:extLst>
          </p:cNvPr>
          <p:cNvSpPr txBox="1"/>
          <p:nvPr/>
        </p:nvSpPr>
        <p:spPr>
          <a:xfrm>
            <a:off x="-1" y="86140"/>
            <a:ext cx="12191979" cy="1015663"/>
          </a:xfrm>
          <a:prstGeom prst="rect">
            <a:avLst/>
          </a:prstGeom>
          <a:noFill/>
        </p:spPr>
        <p:txBody>
          <a:bodyPr wrap="square" rtlCol="0">
            <a:spAutoFit/>
          </a:bodyPr>
          <a:lstStyle/>
          <a:p>
            <a:pPr algn="ctr"/>
            <a:r>
              <a:rPr lang="en-US" sz="6000" b="1" dirty="0">
                <a:latin typeface="Segoe Print" panose="02000600000000000000" pitchFamily="2" charset="0"/>
              </a:rPr>
              <a:t>The Nature of God</a:t>
            </a:r>
            <a:endParaRPr lang="en-US" sz="6000" dirty="0">
              <a:latin typeface="Segoe Print" panose="02000600000000000000" pitchFamily="2" charset="0"/>
            </a:endParaRPr>
          </a:p>
        </p:txBody>
      </p:sp>
      <p:sp>
        <p:nvSpPr>
          <p:cNvPr id="20" name="TextBox 19">
            <a:extLst>
              <a:ext uri="{FF2B5EF4-FFF2-40B4-BE49-F238E27FC236}">
                <a16:creationId xmlns:a16="http://schemas.microsoft.com/office/drawing/2014/main" id="{FC47D5F6-833C-4DE8-A9D6-716012171136}"/>
              </a:ext>
            </a:extLst>
          </p:cNvPr>
          <p:cNvSpPr txBox="1"/>
          <p:nvPr/>
        </p:nvSpPr>
        <p:spPr>
          <a:xfrm>
            <a:off x="-6625" y="6096818"/>
            <a:ext cx="12191979" cy="707886"/>
          </a:xfrm>
          <a:prstGeom prst="rect">
            <a:avLst/>
          </a:prstGeom>
          <a:noFill/>
        </p:spPr>
        <p:txBody>
          <a:bodyPr wrap="square" rtlCol="0">
            <a:spAutoFit/>
          </a:bodyPr>
          <a:lstStyle/>
          <a:p>
            <a:pPr algn="ctr"/>
            <a:r>
              <a:rPr lang="en-US" sz="4000" b="1" dirty="0">
                <a:latin typeface="Segoe Print" panose="02000600000000000000" pitchFamily="2" charset="0"/>
              </a:rPr>
              <a:t>Genesis 1</a:t>
            </a:r>
            <a:endParaRPr lang="en-US" sz="4000" dirty="0">
              <a:latin typeface="Segoe Print" panose="02000600000000000000" pitchFamily="2" charset="0"/>
            </a:endParaRPr>
          </a:p>
        </p:txBody>
      </p:sp>
      <p:cxnSp>
        <p:nvCxnSpPr>
          <p:cNvPr id="4" name="Straight Connector 3">
            <a:extLst>
              <a:ext uri="{FF2B5EF4-FFF2-40B4-BE49-F238E27FC236}">
                <a16:creationId xmlns:a16="http://schemas.microsoft.com/office/drawing/2014/main" id="{6F08FFF6-C1F4-4B28-8D0C-A2131F39BAB4}"/>
              </a:ext>
            </a:extLst>
          </p:cNvPr>
          <p:cNvCxnSpPr/>
          <p:nvPr/>
        </p:nvCxnSpPr>
        <p:spPr>
          <a:xfrm flipH="1">
            <a:off x="393287" y="556591"/>
            <a:ext cx="1855304" cy="0"/>
          </a:xfrm>
          <a:prstGeom prst="line">
            <a:avLst/>
          </a:prstGeom>
          <a:ln w="44450">
            <a:solidFill>
              <a:schemeClr val="tx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8084F11-42F5-4312-9DE3-25BE31EF1D53}"/>
              </a:ext>
            </a:extLst>
          </p:cNvPr>
          <p:cNvCxnSpPr/>
          <p:nvPr/>
        </p:nvCxnSpPr>
        <p:spPr>
          <a:xfrm flipH="1">
            <a:off x="9914777" y="557784"/>
            <a:ext cx="1855304" cy="0"/>
          </a:xfrm>
          <a:prstGeom prst="line">
            <a:avLst/>
          </a:prstGeom>
          <a:ln w="44450">
            <a:solidFill>
              <a:schemeClr val="tx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709DECC-EB73-4B40-9BA9-B0523A0BBBEA}"/>
              </a:ext>
            </a:extLst>
          </p:cNvPr>
          <p:cNvSpPr txBox="1"/>
          <p:nvPr/>
        </p:nvSpPr>
        <p:spPr>
          <a:xfrm>
            <a:off x="212035" y="886472"/>
            <a:ext cx="11370365" cy="646331"/>
          </a:xfrm>
          <a:prstGeom prst="rect">
            <a:avLst/>
          </a:prstGeom>
          <a:noFill/>
        </p:spPr>
        <p:txBody>
          <a:bodyPr wrap="square" rtlCol="0">
            <a:spAutoFit/>
          </a:bodyPr>
          <a:lstStyle/>
          <a:p>
            <a:r>
              <a:rPr lang="en-US" sz="3600" b="1" u="sng" dirty="0">
                <a:latin typeface="Sylfaen" panose="010A0502050306030303" pitchFamily="18" charset="0"/>
              </a:rPr>
              <a:t>Genesis 1:1-5</a:t>
            </a:r>
          </a:p>
        </p:txBody>
      </p:sp>
      <p:sp>
        <p:nvSpPr>
          <p:cNvPr id="34" name="TextBox 33">
            <a:extLst>
              <a:ext uri="{FF2B5EF4-FFF2-40B4-BE49-F238E27FC236}">
                <a16:creationId xmlns:a16="http://schemas.microsoft.com/office/drawing/2014/main" id="{19A9B3F3-B35B-4020-B306-AA7176EB3330}"/>
              </a:ext>
            </a:extLst>
          </p:cNvPr>
          <p:cNvSpPr txBox="1"/>
          <p:nvPr/>
        </p:nvSpPr>
        <p:spPr>
          <a:xfrm>
            <a:off x="212039" y="1403308"/>
            <a:ext cx="11370365" cy="584775"/>
          </a:xfrm>
          <a:prstGeom prst="rect">
            <a:avLst/>
          </a:prstGeom>
          <a:noFill/>
        </p:spPr>
        <p:txBody>
          <a:bodyPr wrap="square" rtlCol="0">
            <a:spAutoFit/>
          </a:bodyPr>
          <a:lstStyle/>
          <a:p>
            <a:r>
              <a:rPr lang="en-US" sz="3200" dirty="0">
                <a:latin typeface="Sylfaen" panose="010A0502050306030303" pitchFamily="18" charset="0"/>
              </a:rPr>
              <a:t>“In the beginning God created the heavens and the earth” [v1]</a:t>
            </a:r>
          </a:p>
        </p:txBody>
      </p:sp>
      <p:sp>
        <p:nvSpPr>
          <p:cNvPr id="14" name="TextBox 13">
            <a:extLst>
              <a:ext uri="{FF2B5EF4-FFF2-40B4-BE49-F238E27FC236}">
                <a16:creationId xmlns:a16="http://schemas.microsoft.com/office/drawing/2014/main" id="{F1B3DF68-3550-4183-96DE-782B418C6318}"/>
              </a:ext>
            </a:extLst>
          </p:cNvPr>
          <p:cNvSpPr txBox="1"/>
          <p:nvPr/>
        </p:nvSpPr>
        <p:spPr>
          <a:xfrm>
            <a:off x="210312" y="1887014"/>
            <a:ext cx="11370365" cy="584775"/>
          </a:xfrm>
          <a:prstGeom prst="rect">
            <a:avLst/>
          </a:prstGeom>
          <a:noFill/>
        </p:spPr>
        <p:txBody>
          <a:bodyPr wrap="square" rtlCol="0">
            <a:spAutoFit/>
          </a:bodyPr>
          <a:lstStyle/>
          <a:p>
            <a:r>
              <a:rPr lang="en-US" sz="3200" dirty="0">
                <a:latin typeface="Sylfaen" panose="010A0502050306030303" pitchFamily="18" charset="0"/>
              </a:rPr>
              <a:t>“The earth was…” [v2]</a:t>
            </a:r>
          </a:p>
        </p:txBody>
      </p:sp>
      <p:pic>
        <p:nvPicPr>
          <p:cNvPr id="18" name="Picture 17">
            <a:extLst>
              <a:ext uri="{FF2B5EF4-FFF2-40B4-BE49-F238E27FC236}">
                <a16:creationId xmlns:a16="http://schemas.microsoft.com/office/drawing/2014/main" id="{DA2257F5-8DE9-4184-877A-2D285D1473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
        <p:nvSpPr>
          <p:cNvPr id="15" name="TextBox 14">
            <a:extLst>
              <a:ext uri="{FF2B5EF4-FFF2-40B4-BE49-F238E27FC236}">
                <a16:creationId xmlns:a16="http://schemas.microsoft.com/office/drawing/2014/main" id="{AC2CBFF7-C66F-44FD-A51B-4853421660D9}"/>
              </a:ext>
            </a:extLst>
          </p:cNvPr>
          <p:cNvSpPr txBox="1"/>
          <p:nvPr/>
        </p:nvSpPr>
        <p:spPr>
          <a:xfrm>
            <a:off x="216940" y="2350830"/>
            <a:ext cx="11826644" cy="523220"/>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the first time we “meet” God in the Bible is as SPIRIT</a:t>
            </a:r>
            <a:endParaRPr lang="en-US" sz="2800" dirty="0">
              <a:latin typeface="Sylfaen" panose="010A0502050306030303" pitchFamily="18" charset="0"/>
            </a:endParaRPr>
          </a:p>
        </p:txBody>
      </p:sp>
      <p:sp>
        <p:nvSpPr>
          <p:cNvPr id="19" name="TextBox 18">
            <a:extLst>
              <a:ext uri="{FF2B5EF4-FFF2-40B4-BE49-F238E27FC236}">
                <a16:creationId xmlns:a16="http://schemas.microsoft.com/office/drawing/2014/main" id="{3BFD1C4A-C6AE-44CC-8ECC-6FFF23C5D4A3}"/>
              </a:ext>
            </a:extLst>
          </p:cNvPr>
          <p:cNvSpPr txBox="1"/>
          <p:nvPr/>
        </p:nvSpPr>
        <p:spPr>
          <a:xfrm>
            <a:off x="4333461" y="1893635"/>
            <a:ext cx="7253844" cy="584775"/>
          </a:xfrm>
          <a:prstGeom prst="rect">
            <a:avLst/>
          </a:prstGeom>
          <a:noFill/>
        </p:spPr>
        <p:txBody>
          <a:bodyPr wrap="square" rtlCol="0">
            <a:spAutoFit/>
          </a:bodyPr>
          <a:lstStyle/>
          <a:p>
            <a:r>
              <a:rPr lang="en-US" sz="3200" dirty="0">
                <a:latin typeface="Sylfaen" panose="010A0502050306030303" pitchFamily="18" charset="0"/>
              </a:rPr>
              <a:t>“And the Spirit of God…” [v2]</a:t>
            </a:r>
          </a:p>
        </p:txBody>
      </p:sp>
      <p:sp>
        <p:nvSpPr>
          <p:cNvPr id="25" name="TextBox 24">
            <a:extLst>
              <a:ext uri="{FF2B5EF4-FFF2-40B4-BE49-F238E27FC236}">
                <a16:creationId xmlns:a16="http://schemas.microsoft.com/office/drawing/2014/main" id="{FED67579-9471-42FF-AF53-2F0CAAFC3F5B}"/>
              </a:ext>
            </a:extLst>
          </p:cNvPr>
          <p:cNvSpPr txBox="1"/>
          <p:nvPr/>
        </p:nvSpPr>
        <p:spPr>
          <a:xfrm>
            <a:off x="516835" y="2751403"/>
            <a:ext cx="11660312" cy="461665"/>
          </a:xfrm>
          <a:prstGeom prst="rect">
            <a:avLst/>
          </a:prstGeom>
          <a:noFill/>
        </p:spPr>
        <p:txBody>
          <a:bodyPr wrap="square" rtlCol="0">
            <a:spAutoFit/>
          </a:bodyPr>
          <a:lstStyle/>
          <a:p>
            <a:r>
              <a:rPr lang="en-US" sz="2400" b="1" dirty="0">
                <a:latin typeface="Sylfaen" panose="010A050205030603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Consider this same practice by God at other times in Bible history</a:t>
            </a:r>
            <a:endParaRPr lang="en-US" sz="2400" i="1" dirty="0">
              <a:latin typeface="Sylfaen" panose="010A0502050306030303" pitchFamily="18" charset="0"/>
            </a:endParaRPr>
          </a:p>
        </p:txBody>
      </p:sp>
      <p:sp>
        <p:nvSpPr>
          <p:cNvPr id="26" name="TextBox 25">
            <a:extLst>
              <a:ext uri="{FF2B5EF4-FFF2-40B4-BE49-F238E27FC236}">
                <a16:creationId xmlns:a16="http://schemas.microsoft.com/office/drawing/2014/main" id="{03E93060-2BC6-4C8C-9F5E-BDDD5EFDAFF7}"/>
              </a:ext>
            </a:extLst>
          </p:cNvPr>
          <p:cNvSpPr txBox="1"/>
          <p:nvPr/>
        </p:nvSpPr>
        <p:spPr>
          <a:xfrm>
            <a:off x="523463" y="3115835"/>
            <a:ext cx="11660312" cy="461665"/>
          </a:xfrm>
          <a:prstGeom prst="rect">
            <a:avLst/>
          </a:prstGeom>
          <a:noFill/>
        </p:spPr>
        <p:txBody>
          <a:bodyPr wrap="square" rtlCol="0">
            <a:spAutoFit/>
          </a:bodyPr>
          <a:lstStyle/>
          <a:p>
            <a:r>
              <a:rPr lang="en-US" sz="2400" b="1" dirty="0">
                <a:latin typeface="Sylfaen" panose="010A050205030603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cp 1 Corinthians 2:9-14; we can only know the Spirit’s will if HE reveals it!</a:t>
            </a:r>
            <a:endParaRPr lang="en-US" sz="2400" i="1" dirty="0">
              <a:latin typeface="Sylfaen" panose="010A0502050306030303" pitchFamily="18" charset="0"/>
            </a:endParaRPr>
          </a:p>
        </p:txBody>
      </p:sp>
      <p:sp>
        <p:nvSpPr>
          <p:cNvPr id="30" name="TextBox 29">
            <a:extLst>
              <a:ext uri="{FF2B5EF4-FFF2-40B4-BE49-F238E27FC236}">
                <a16:creationId xmlns:a16="http://schemas.microsoft.com/office/drawing/2014/main" id="{404D1C4A-CA50-4F58-BDD6-F7A16287D9DD}"/>
              </a:ext>
            </a:extLst>
          </p:cNvPr>
          <p:cNvSpPr txBox="1"/>
          <p:nvPr/>
        </p:nvSpPr>
        <p:spPr>
          <a:xfrm>
            <a:off x="753105" y="3490259"/>
            <a:ext cx="11290479" cy="461665"/>
          </a:xfrm>
          <a:prstGeom prst="rect">
            <a:avLst/>
          </a:prstGeom>
          <a:noFill/>
        </p:spPr>
        <p:txBody>
          <a:bodyPr wrap="square" rtlCol="0">
            <a:spAutoFit/>
          </a:bodyPr>
          <a:lstStyle/>
          <a:p>
            <a:r>
              <a:rPr lang="en-US" sz="2400" b="1" dirty="0">
                <a:latin typeface="Georgia" panose="0204050205040502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this truth is spoken of in Deuteronomy 29:29 and Romans 10:17</a:t>
            </a:r>
            <a:endParaRPr lang="en-US" sz="2400" dirty="0">
              <a:latin typeface="Sylfaen" panose="010A0502050306030303" pitchFamily="18" charset="0"/>
            </a:endParaRPr>
          </a:p>
        </p:txBody>
      </p:sp>
    </p:spTree>
    <p:extLst>
      <p:ext uri="{BB962C8B-B14F-4D97-AF65-F5344CB8AC3E}">
        <p14:creationId xmlns:p14="http://schemas.microsoft.com/office/powerpoint/2010/main" val="768797350"/>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1000"/>
                                        <p:tgtEl>
                                          <p:spTgt spid="30"/>
                                        </p:tgtEl>
                                      </p:cBhvr>
                                    </p:animEffect>
                                    <p:anim calcmode="lin" valueType="num">
                                      <p:cBhvr>
                                        <p:cTn id="13" dur="1000" fill="hold"/>
                                        <p:tgtEl>
                                          <p:spTgt spid="30"/>
                                        </p:tgtEl>
                                        <p:attrNameLst>
                                          <p:attrName>ppt_x</p:attrName>
                                        </p:attrNameLst>
                                      </p:cBhvr>
                                      <p:tavLst>
                                        <p:tav tm="0">
                                          <p:val>
                                            <p:strVal val="#ppt_x"/>
                                          </p:val>
                                        </p:tav>
                                        <p:tav tm="100000">
                                          <p:val>
                                            <p:strVal val="#ppt_x"/>
                                          </p:val>
                                        </p:tav>
                                      </p:tavLst>
                                    </p:anim>
                                    <p:anim calcmode="lin" valueType="num">
                                      <p:cBhvr>
                                        <p:cTn id="14"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1000"/>
                                        <p:tgtEl>
                                          <p:spTgt spid="31"/>
                                        </p:tgtEl>
                                      </p:cBhvr>
                                    </p:animEffect>
                                    <p:anim calcmode="lin" valueType="num">
                                      <p:cBhvr>
                                        <p:cTn id="20" dur="1000" fill="hold"/>
                                        <p:tgtEl>
                                          <p:spTgt spid="31"/>
                                        </p:tgtEl>
                                        <p:attrNameLst>
                                          <p:attrName>ppt_x</p:attrName>
                                        </p:attrNameLst>
                                      </p:cBhvr>
                                      <p:tavLst>
                                        <p:tav tm="0">
                                          <p:val>
                                            <p:strVal val="#ppt_x"/>
                                          </p:val>
                                        </p:tav>
                                        <p:tav tm="100000">
                                          <p:val>
                                            <p:strVal val="#ppt_x"/>
                                          </p:val>
                                        </p:tav>
                                      </p:tavLst>
                                    </p:anim>
                                    <p:anim calcmode="lin" valueType="num">
                                      <p:cBhvr>
                                        <p:cTn id="2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6" grpId="0"/>
      <p:bldP spid="30"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431EE602-7FCB-4915-8F70-CBB627EFC5B9}"/>
              </a:ext>
            </a:extLst>
          </p:cNvPr>
          <p:cNvCxnSpPr/>
          <p:nvPr/>
        </p:nvCxnSpPr>
        <p:spPr>
          <a:xfrm flipH="1">
            <a:off x="393192" y="6069974"/>
            <a:ext cx="11356848" cy="0"/>
          </a:xfrm>
          <a:prstGeom prst="line">
            <a:avLst/>
          </a:prstGeom>
          <a:ln w="25400">
            <a:solidFill>
              <a:schemeClr val="tx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B270AD0-C457-4D88-A029-68851147F447}"/>
              </a:ext>
            </a:extLst>
          </p:cNvPr>
          <p:cNvSpPr txBox="1"/>
          <p:nvPr/>
        </p:nvSpPr>
        <p:spPr>
          <a:xfrm>
            <a:off x="-1" y="86140"/>
            <a:ext cx="12191979" cy="1015663"/>
          </a:xfrm>
          <a:prstGeom prst="rect">
            <a:avLst/>
          </a:prstGeom>
          <a:noFill/>
        </p:spPr>
        <p:txBody>
          <a:bodyPr wrap="square" rtlCol="0">
            <a:spAutoFit/>
          </a:bodyPr>
          <a:lstStyle/>
          <a:p>
            <a:pPr algn="ctr"/>
            <a:r>
              <a:rPr lang="en-US" sz="6000" b="1" dirty="0">
                <a:latin typeface="Segoe Print" panose="02000600000000000000" pitchFamily="2" charset="0"/>
              </a:rPr>
              <a:t>The Nature of God</a:t>
            </a:r>
            <a:endParaRPr lang="en-US" sz="6000" dirty="0">
              <a:latin typeface="Segoe Print" panose="02000600000000000000" pitchFamily="2" charset="0"/>
            </a:endParaRPr>
          </a:p>
        </p:txBody>
      </p:sp>
      <p:sp>
        <p:nvSpPr>
          <p:cNvPr id="20" name="TextBox 19">
            <a:extLst>
              <a:ext uri="{FF2B5EF4-FFF2-40B4-BE49-F238E27FC236}">
                <a16:creationId xmlns:a16="http://schemas.microsoft.com/office/drawing/2014/main" id="{FC47D5F6-833C-4DE8-A9D6-716012171136}"/>
              </a:ext>
            </a:extLst>
          </p:cNvPr>
          <p:cNvSpPr txBox="1"/>
          <p:nvPr/>
        </p:nvSpPr>
        <p:spPr>
          <a:xfrm>
            <a:off x="-6625" y="6096818"/>
            <a:ext cx="12191979" cy="707886"/>
          </a:xfrm>
          <a:prstGeom prst="rect">
            <a:avLst/>
          </a:prstGeom>
          <a:noFill/>
        </p:spPr>
        <p:txBody>
          <a:bodyPr wrap="square" rtlCol="0">
            <a:spAutoFit/>
          </a:bodyPr>
          <a:lstStyle/>
          <a:p>
            <a:pPr algn="ctr"/>
            <a:r>
              <a:rPr lang="en-US" sz="4000" b="1" dirty="0">
                <a:latin typeface="Segoe Print" panose="02000600000000000000" pitchFamily="2" charset="0"/>
              </a:rPr>
              <a:t>Genesis 1</a:t>
            </a:r>
            <a:endParaRPr lang="en-US" sz="4000" dirty="0">
              <a:latin typeface="Segoe Print" panose="02000600000000000000" pitchFamily="2" charset="0"/>
            </a:endParaRPr>
          </a:p>
        </p:txBody>
      </p:sp>
      <p:cxnSp>
        <p:nvCxnSpPr>
          <p:cNvPr id="4" name="Straight Connector 3">
            <a:extLst>
              <a:ext uri="{FF2B5EF4-FFF2-40B4-BE49-F238E27FC236}">
                <a16:creationId xmlns:a16="http://schemas.microsoft.com/office/drawing/2014/main" id="{6F08FFF6-C1F4-4B28-8D0C-A2131F39BAB4}"/>
              </a:ext>
            </a:extLst>
          </p:cNvPr>
          <p:cNvCxnSpPr/>
          <p:nvPr/>
        </p:nvCxnSpPr>
        <p:spPr>
          <a:xfrm flipH="1">
            <a:off x="393287" y="556591"/>
            <a:ext cx="1855304" cy="0"/>
          </a:xfrm>
          <a:prstGeom prst="line">
            <a:avLst/>
          </a:prstGeom>
          <a:ln w="44450">
            <a:solidFill>
              <a:schemeClr val="tx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8084F11-42F5-4312-9DE3-25BE31EF1D53}"/>
              </a:ext>
            </a:extLst>
          </p:cNvPr>
          <p:cNvCxnSpPr/>
          <p:nvPr/>
        </p:nvCxnSpPr>
        <p:spPr>
          <a:xfrm flipH="1">
            <a:off x="9914777" y="557784"/>
            <a:ext cx="1855304" cy="0"/>
          </a:xfrm>
          <a:prstGeom prst="line">
            <a:avLst/>
          </a:prstGeom>
          <a:ln w="44450">
            <a:solidFill>
              <a:schemeClr val="tx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709DECC-EB73-4B40-9BA9-B0523A0BBBEA}"/>
              </a:ext>
            </a:extLst>
          </p:cNvPr>
          <p:cNvSpPr txBox="1"/>
          <p:nvPr/>
        </p:nvSpPr>
        <p:spPr>
          <a:xfrm>
            <a:off x="212035" y="886472"/>
            <a:ext cx="11370365" cy="646331"/>
          </a:xfrm>
          <a:prstGeom prst="rect">
            <a:avLst/>
          </a:prstGeom>
          <a:noFill/>
        </p:spPr>
        <p:txBody>
          <a:bodyPr wrap="square" rtlCol="0">
            <a:spAutoFit/>
          </a:bodyPr>
          <a:lstStyle/>
          <a:p>
            <a:r>
              <a:rPr lang="en-US" sz="3600" b="1" u="sng" dirty="0">
                <a:latin typeface="Sylfaen" panose="010A0502050306030303" pitchFamily="18" charset="0"/>
              </a:rPr>
              <a:t>Genesis 1:1-5</a:t>
            </a:r>
          </a:p>
        </p:txBody>
      </p:sp>
      <p:sp>
        <p:nvSpPr>
          <p:cNvPr id="34" name="TextBox 33">
            <a:extLst>
              <a:ext uri="{FF2B5EF4-FFF2-40B4-BE49-F238E27FC236}">
                <a16:creationId xmlns:a16="http://schemas.microsoft.com/office/drawing/2014/main" id="{19A9B3F3-B35B-4020-B306-AA7176EB3330}"/>
              </a:ext>
            </a:extLst>
          </p:cNvPr>
          <p:cNvSpPr txBox="1"/>
          <p:nvPr/>
        </p:nvSpPr>
        <p:spPr>
          <a:xfrm>
            <a:off x="212039" y="1403308"/>
            <a:ext cx="11370365" cy="584775"/>
          </a:xfrm>
          <a:prstGeom prst="rect">
            <a:avLst/>
          </a:prstGeom>
          <a:noFill/>
        </p:spPr>
        <p:txBody>
          <a:bodyPr wrap="square" rtlCol="0">
            <a:spAutoFit/>
          </a:bodyPr>
          <a:lstStyle/>
          <a:p>
            <a:r>
              <a:rPr lang="en-US" sz="3200" dirty="0">
                <a:latin typeface="Sylfaen" panose="010A0502050306030303" pitchFamily="18" charset="0"/>
              </a:rPr>
              <a:t>“In the beginning God created the heavens and the earth” [v1]</a:t>
            </a:r>
          </a:p>
        </p:txBody>
      </p:sp>
      <p:sp>
        <p:nvSpPr>
          <p:cNvPr id="14" name="TextBox 13">
            <a:extLst>
              <a:ext uri="{FF2B5EF4-FFF2-40B4-BE49-F238E27FC236}">
                <a16:creationId xmlns:a16="http://schemas.microsoft.com/office/drawing/2014/main" id="{F1B3DF68-3550-4183-96DE-782B418C6318}"/>
              </a:ext>
            </a:extLst>
          </p:cNvPr>
          <p:cNvSpPr txBox="1"/>
          <p:nvPr/>
        </p:nvSpPr>
        <p:spPr>
          <a:xfrm>
            <a:off x="210312" y="1887014"/>
            <a:ext cx="11370365" cy="584775"/>
          </a:xfrm>
          <a:prstGeom prst="rect">
            <a:avLst/>
          </a:prstGeom>
          <a:noFill/>
        </p:spPr>
        <p:txBody>
          <a:bodyPr wrap="square" rtlCol="0">
            <a:spAutoFit/>
          </a:bodyPr>
          <a:lstStyle/>
          <a:p>
            <a:r>
              <a:rPr lang="en-US" sz="3200" dirty="0">
                <a:latin typeface="Sylfaen" panose="010A0502050306030303" pitchFamily="18" charset="0"/>
              </a:rPr>
              <a:t>“The earth was…” [v2]</a:t>
            </a:r>
          </a:p>
        </p:txBody>
      </p:sp>
      <p:pic>
        <p:nvPicPr>
          <p:cNvPr id="18" name="Picture 17">
            <a:extLst>
              <a:ext uri="{FF2B5EF4-FFF2-40B4-BE49-F238E27FC236}">
                <a16:creationId xmlns:a16="http://schemas.microsoft.com/office/drawing/2014/main" id="{DA2257F5-8DE9-4184-877A-2D285D1473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
        <p:nvSpPr>
          <p:cNvPr id="19" name="TextBox 18">
            <a:extLst>
              <a:ext uri="{FF2B5EF4-FFF2-40B4-BE49-F238E27FC236}">
                <a16:creationId xmlns:a16="http://schemas.microsoft.com/office/drawing/2014/main" id="{3BFD1C4A-C6AE-44CC-8ECC-6FFF23C5D4A3}"/>
              </a:ext>
            </a:extLst>
          </p:cNvPr>
          <p:cNvSpPr txBox="1"/>
          <p:nvPr/>
        </p:nvSpPr>
        <p:spPr>
          <a:xfrm>
            <a:off x="4333461" y="1893635"/>
            <a:ext cx="7253844" cy="584775"/>
          </a:xfrm>
          <a:prstGeom prst="rect">
            <a:avLst/>
          </a:prstGeom>
          <a:noFill/>
        </p:spPr>
        <p:txBody>
          <a:bodyPr wrap="square" rtlCol="0">
            <a:spAutoFit/>
          </a:bodyPr>
          <a:lstStyle/>
          <a:p>
            <a:r>
              <a:rPr lang="en-US" sz="3200" dirty="0">
                <a:latin typeface="Sylfaen" panose="010A0502050306030303" pitchFamily="18" charset="0"/>
              </a:rPr>
              <a:t>“And the Spirit of God…” [v2]</a:t>
            </a:r>
          </a:p>
        </p:txBody>
      </p:sp>
      <p:sp>
        <p:nvSpPr>
          <p:cNvPr id="24" name="TextBox 23">
            <a:extLst>
              <a:ext uri="{FF2B5EF4-FFF2-40B4-BE49-F238E27FC236}">
                <a16:creationId xmlns:a16="http://schemas.microsoft.com/office/drawing/2014/main" id="{5B55F9F3-EA9F-4A8D-A630-911293CE0A3D}"/>
              </a:ext>
            </a:extLst>
          </p:cNvPr>
          <p:cNvSpPr txBox="1"/>
          <p:nvPr/>
        </p:nvSpPr>
        <p:spPr>
          <a:xfrm>
            <a:off x="224687" y="2839408"/>
            <a:ext cx="12191979" cy="523220"/>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God’s creative power resides in His word [</a:t>
            </a:r>
            <a:r>
              <a:rPr lang="en-US" sz="2800" dirty="0" err="1">
                <a:latin typeface="Sylfaen" panose="010A0502050306030303" pitchFamily="18" charset="0"/>
                <a:sym typeface="Wingdings" panose="05000000000000000000" pitchFamily="2" charset="2"/>
              </a:rPr>
              <a:t>cp</a:t>
            </a:r>
            <a:r>
              <a:rPr lang="en-US" sz="2800" dirty="0">
                <a:latin typeface="Sylfaen" panose="010A0502050306030303" pitchFamily="18" charset="0"/>
                <a:sym typeface="Wingdings" panose="05000000000000000000" pitchFamily="2" charset="2"/>
              </a:rPr>
              <a:t> Hebrews 1:1-3]</a:t>
            </a:r>
            <a:endParaRPr lang="en-US" sz="2350" dirty="0">
              <a:latin typeface="Sylfaen" panose="010A0502050306030303" pitchFamily="18" charset="0"/>
            </a:endParaRPr>
          </a:p>
        </p:txBody>
      </p:sp>
      <p:sp>
        <p:nvSpPr>
          <p:cNvPr id="26" name="TextBox 25">
            <a:extLst>
              <a:ext uri="{FF2B5EF4-FFF2-40B4-BE49-F238E27FC236}">
                <a16:creationId xmlns:a16="http://schemas.microsoft.com/office/drawing/2014/main" id="{EEEE7531-9C28-4369-A3B6-3E797A6F071A}"/>
              </a:ext>
            </a:extLst>
          </p:cNvPr>
          <p:cNvSpPr txBox="1"/>
          <p:nvPr/>
        </p:nvSpPr>
        <p:spPr>
          <a:xfrm>
            <a:off x="503583" y="3268233"/>
            <a:ext cx="11673564" cy="461665"/>
          </a:xfrm>
          <a:prstGeom prst="rect">
            <a:avLst/>
          </a:prstGeom>
          <a:noFill/>
        </p:spPr>
        <p:txBody>
          <a:bodyPr wrap="square" rtlCol="0">
            <a:spAutoFit/>
          </a:bodyPr>
          <a:lstStyle/>
          <a:p>
            <a:r>
              <a:rPr lang="en-US" sz="2400" b="1" dirty="0">
                <a:latin typeface="Sylfaen" panose="010A050205030603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a:t>
            </a:r>
            <a:r>
              <a:rPr lang="en-US" sz="2400" dirty="0" err="1">
                <a:latin typeface="Sylfaen" panose="010A0502050306030303" pitchFamily="18" charset="0"/>
                <a:sym typeface="Wingdings" panose="05000000000000000000" pitchFamily="2" charset="2"/>
              </a:rPr>
              <a:t>cp</a:t>
            </a:r>
            <a:r>
              <a:rPr lang="en-US" sz="2400" dirty="0">
                <a:latin typeface="Sylfaen" panose="010A0502050306030303" pitchFamily="18" charset="0"/>
                <a:sym typeface="Wingdings" panose="05000000000000000000" pitchFamily="2" charset="2"/>
              </a:rPr>
              <a:t> what Paul told the Ephesian elders the word has the power to do [Acts 20:32] </a:t>
            </a:r>
            <a:endParaRPr lang="en-US" sz="2400" i="1" dirty="0">
              <a:latin typeface="Sylfaen" panose="010A0502050306030303" pitchFamily="18" charset="0"/>
            </a:endParaRPr>
          </a:p>
        </p:txBody>
      </p:sp>
      <p:sp>
        <p:nvSpPr>
          <p:cNvPr id="31" name="TextBox 30">
            <a:extLst>
              <a:ext uri="{FF2B5EF4-FFF2-40B4-BE49-F238E27FC236}">
                <a16:creationId xmlns:a16="http://schemas.microsoft.com/office/drawing/2014/main" id="{A73AF33E-7D92-4891-BAC4-C59503C1D474}"/>
              </a:ext>
            </a:extLst>
          </p:cNvPr>
          <p:cNvSpPr txBox="1"/>
          <p:nvPr/>
        </p:nvSpPr>
        <p:spPr>
          <a:xfrm>
            <a:off x="210316" y="2377334"/>
            <a:ext cx="11370365" cy="584775"/>
          </a:xfrm>
          <a:prstGeom prst="rect">
            <a:avLst/>
          </a:prstGeom>
          <a:noFill/>
        </p:spPr>
        <p:txBody>
          <a:bodyPr wrap="square" rtlCol="0">
            <a:spAutoFit/>
          </a:bodyPr>
          <a:lstStyle/>
          <a:p>
            <a:r>
              <a:rPr lang="en-US" sz="3200" dirty="0">
                <a:latin typeface="Sylfaen" panose="010A0502050306030303" pitchFamily="18" charset="0"/>
              </a:rPr>
              <a:t>“Then God </a:t>
            </a:r>
            <a:r>
              <a:rPr lang="en-US" sz="3200" b="1" i="1" dirty="0">
                <a:latin typeface="Sylfaen" panose="010A0502050306030303" pitchFamily="18" charset="0"/>
              </a:rPr>
              <a:t>said</a:t>
            </a:r>
            <a:r>
              <a:rPr lang="en-US" sz="3200" dirty="0">
                <a:latin typeface="Sylfaen" panose="010A0502050306030303" pitchFamily="18" charset="0"/>
              </a:rPr>
              <a:t>…” [v3]</a:t>
            </a:r>
          </a:p>
        </p:txBody>
      </p:sp>
    </p:spTree>
    <p:extLst>
      <p:ext uri="{BB962C8B-B14F-4D97-AF65-F5344CB8AC3E}">
        <p14:creationId xmlns:p14="http://schemas.microsoft.com/office/powerpoint/2010/main" val="200122358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up)">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left)">
                                      <p:cBhvr>
                                        <p:cTn id="1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431EE602-7FCB-4915-8F70-CBB627EFC5B9}"/>
              </a:ext>
            </a:extLst>
          </p:cNvPr>
          <p:cNvCxnSpPr/>
          <p:nvPr/>
        </p:nvCxnSpPr>
        <p:spPr>
          <a:xfrm flipH="1">
            <a:off x="393192" y="6069974"/>
            <a:ext cx="11356848" cy="0"/>
          </a:xfrm>
          <a:prstGeom prst="line">
            <a:avLst/>
          </a:prstGeom>
          <a:ln w="25400">
            <a:solidFill>
              <a:schemeClr val="tx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pic>
        <p:nvPicPr>
          <p:cNvPr id="34" name="Picture 33">
            <a:extLst>
              <a:ext uri="{FF2B5EF4-FFF2-40B4-BE49-F238E27FC236}">
                <a16:creationId xmlns:a16="http://schemas.microsoft.com/office/drawing/2014/main" id="{02936AF0-E13D-4746-ADE6-65F2CDE20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
        <p:nvSpPr>
          <p:cNvPr id="8" name="TextBox 7">
            <a:extLst>
              <a:ext uri="{FF2B5EF4-FFF2-40B4-BE49-F238E27FC236}">
                <a16:creationId xmlns:a16="http://schemas.microsoft.com/office/drawing/2014/main" id="{1B270AD0-C457-4D88-A029-68851147F447}"/>
              </a:ext>
            </a:extLst>
          </p:cNvPr>
          <p:cNvSpPr txBox="1"/>
          <p:nvPr/>
        </p:nvSpPr>
        <p:spPr>
          <a:xfrm>
            <a:off x="-1" y="86140"/>
            <a:ext cx="12191979" cy="1015663"/>
          </a:xfrm>
          <a:prstGeom prst="rect">
            <a:avLst/>
          </a:prstGeom>
          <a:noFill/>
        </p:spPr>
        <p:txBody>
          <a:bodyPr wrap="square" rtlCol="0">
            <a:spAutoFit/>
          </a:bodyPr>
          <a:lstStyle/>
          <a:p>
            <a:pPr algn="ctr"/>
            <a:r>
              <a:rPr lang="en-US" sz="6000" b="1" dirty="0">
                <a:latin typeface="Segoe Print" panose="02000600000000000000" pitchFamily="2" charset="0"/>
              </a:rPr>
              <a:t>The Nature of God</a:t>
            </a:r>
            <a:endParaRPr lang="en-US" sz="6000" dirty="0">
              <a:latin typeface="Segoe Print" panose="02000600000000000000" pitchFamily="2" charset="0"/>
            </a:endParaRPr>
          </a:p>
        </p:txBody>
      </p:sp>
      <p:sp>
        <p:nvSpPr>
          <p:cNvPr id="20" name="TextBox 19">
            <a:extLst>
              <a:ext uri="{FF2B5EF4-FFF2-40B4-BE49-F238E27FC236}">
                <a16:creationId xmlns:a16="http://schemas.microsoft.com/office/drawing/2014/main" id="{FC47D5F6-833C-4DE8-A9D6-716012171136}"/>
              </a:ext>
            </a:extLst>
          </p:cNvPr>
          <p:cNvSpPr txBox="1"/>
          <p:nvPr/>
        </p:nvSpPr>
        <p:spPr>
          <a:xfrm>
            <a:off x="-6625" y="6096818"/>
            <a:ext cx="12191979" cy="707886"/>
          </a:xfrm>
          <a:prstGeom prst="rect">
            <a:avLst/>
          </a:prstGeom>
          <a:noFill/>
        </p:spPr>
        <p:txBody>
          <a:bodyPr wrap="square" rtlCol="0">
            <a:spAutoFit/>
          </a:bodyPr>
          <a:lstStyle/>
          <a:p>
            <a:pPr algn="ctr"/>
            <a:r>
              <a:rPr lang="en-US" sz="4000" b="1" dirty="0">
                <a:latin typeface="Segoe Print" panose="02000600000000000000" pitchFamily="2" charset="0"/>
              </a:rPr>
              <a:t>Genesis 1</a:t>
            </a:r>
            <a:endParaRPr lang="en-US" sz="4000" dirty="0">
              <a:latin typeface="Segoe Print" panose="02000600000000000000" pitchFamily="2" charset="0"/>
            </a:endParaRPr>
          </a:p>
        </p:txBody>
      </p:sp>
      <p:cxnSp>
        <p:nvCxnSpPr>
          <p:cNvPr id="4" name="Straight Connector 3">
            <a:extLst>
              <a:ext uri="{FF2B5EF4-FFF2-40B4-BE49-F238E27FC236}">
                <a16:creationId xmlns:a16="http://schemas.microsoft.com/office/drawing/2014/main" id="{6F08FFF6-C1F4-4B28-8D0C-A2131F39BAB4}"/>
              </a:ext>
            </a:extLst>
          </p:cNvPr>
          <p:cNvCxnSpPr/>
          <p:nvPr/>
        </p:nvCxnSpPr>
        <p:spPr>
          <a:xfrm flipH="1">
            <a:off x="393287" y="556591"/>
            <a:ext cx="1855304" cy="0"/>
          </a:xfrm>
          <a:prstGeom prst="line">
            <a:avLst/>
          </a:prstGeom>
          <a:ln w="44450">
            <a:solidFill>
              <a:schemeClr val="tx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8084F11-42F5-4312-9DE3-25BE31EF1D53}"/>
              </a:ext>
            </a:extLst>
          </p:cNvPr>
          <p:cNvCxnSpPr/>
          <p:nvPr/>
        </p:nvCxnSpPr>
        <p:spPr>
          <a:xfrm flipH="1">
            <a:off x="9914777" y="557784"/>
            <a:ext cx="1855304" cy="0"/>
          </a:xfrm>
          <a:prstGeom prst="line">
            <a:avLst/>
          </a:prstGeom>
          <a:ln w="44450">
            <a:solidFill>
              <a:schemeClr val="tx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709DECC-EB73-4B40-9BA9-B0523A0BBBEA}"/>
              </a:ext>
            </a:extLst>
          </p:cNvPr>
          <p:cNvSpPr txBox="1"/>
          <p:nvPr/>
        </p:nvSpPr>
        <p:spPr>
          <a:xfrm>
            <a:off x="212035" y="886472"/>
            <a:ext cx="11370365" cy="646331"/>
          </a:xfrm>
          <a:prstGeom prst="rect">
            <a:avLst/>
          </a:prstGeom>
          <a:noFill/>
        </p:spPr>
        <p:txBody>
          <a:bodyPr wrap="square" rtlCol="0">
            <a:spAutoFit/>
          </a:bodyPr>
          <a:lstStyle/>
          <a:p>
            <a:r>
              <a:rPr lang="en-US" sz="3600" b="1" u="sng" dirty="0">
                <a:latin typeface="Sylfaen" panose="010A0502050306030303" pitchFamily="18" charset="0"/>
              </a:rPr>
              <a:t>Genesis 1:1-5</a:t>
            </a:r>
          </a:p>
        </p:txBody>
      </p:sp>
      <p:sp>
        <p:nvSpPr>
          <p:cNvPr id="24" name="TextBox 23">
            <a:extLst>
              <a:ext uri="{FF2B5EF4-FFF2-40B4-BE49-F238E27FC236}">
                <a16:creationId xmlns:a16="http://schemas.microsoft.com/office/drawing/2014/main" id="{AF85D080-527A-4E65-8815-EBAC06D6674E}"/>
              </a:ext>
            </a:extLst>
          </p:cNvPr>
          <p:cNvSpPr txBox="1"/>
          <p:nvPr/>
        </p:nvSpPr>
        <p:spPr>
          <a:xfrm>
            <a:off x="205411" y="1409929"/>
            <a:ext cx="11370365" cy="584775"/>
          </a:xfrm>
          <a:prstGeom prst="rect">
            <a:avLst/>
          </a:prstGeom>
          <a:noFill/>
        </p:spPr>
        <p:txBody>
          <a:bodyPr wrap="square" rtlCol="0">
            <a:spAutoFit/>
          </a:bodyPr>
          <a:lstStyle/>
          <a:p>
            <a:r>
              <a:rPr lang="en-US" sz="3200" dirty="0">
                <a:latin typeface="Sylfaen" panose="010A0502050306030303" pitchFamily="18" charset="0"/>
              </a:rPr>
              <a:t>If God created “In the beginning” [v1], then what existed before?</a:t>
            </a:r>
          </a:p>
        </p:txBody>
      </p:sp>
      <p:sp>
        <p:nvSpPr>
          <p:cNvPr id="25" name="Star: 24 Points 24">
            <a:extLst>
              <a:ext uri="{FF2B5EF4-FFF2-40B4-BE49-F238E27FC236}">
                <a16:creationId xmlns:a16="http://schemas.microsoft.com/office/drawing/2014/main" id="{9A0E8D14-4223-4E08-908A-73781103013D}"/>
              </a:ext>
            </a:extLst>
          </p:cNvPr>
          <p:cNvSpPr/>
          <p:nvPr/>
        </p:nvSpPr>
        <p:spPr>
          <a:xfrm>
            <a:off x="8008951" y="1799461"/>
            <a:ext cx="4053279" cy="861991"/>
          </a:xfrm>
          <a:prstGeom prst="star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a:latin typeface="Sylfaen" panose="010A0502050306030303" pitchFamily="18" charset="0"/>
              </a:rPr>
              <a:t>ONLY </a:t>
            </a:r>
            <a:r>
              <a:rPr lang="en-US" sz="2400" dirty="0">
                <a:latin typeface="Sylfaen" panose="010A0502050306030303" pitchFamily="18" charset="0"/>
              </a:rPr>
              <a:t>GOD!!!</a:t>
            </a:r>
          </a:p>
        </p:txBody>
      </p:sp>
      <p:sp>
        <p:nvSpPr>
          <p:cNvPr id="26" name="TextBox 25">
            <a:extLst>
              <a:ext uri="{FF2B5EF4-FFF2-40B4-BE49-F238E27FC236}">
                <a16:creationId xmlns:a16="http://schemas.microsoft.com/office/drawing/2014/main" id="{04DB6C4F-3504-4E92-896E-E6DB019F576B}"/>
              </a:ext>
            </a:extLst>
          </p:cNvPr>
          <p:cNvSpPr txBox="1"/>
          <p:nvPr/>
        </p:nvSpPr>
        <p:spPr>
          <a:xfrm>
            <a:off x="210312" y="1906881"/>
            <a:ext cx="11370365" cy="523220"/>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a:t>
            </a:r>
            <a:r>
              <a:rPr lang="en-US" sz="2800" dirty="0">
                <a:latin typeface="Sylfaen" panose="010A0502050306030303" pitchFamily="18" charset="0"/>
              </a:rPr>
              <a:t>God is ETERNAL</a:t>
            </a:r>
          </a:p>
        </p:txBody>
      </p:sp>
      <p:sp>
        <p:nvSpPr>
          <p:cNvPr id="27" name="TextBox 26">
            <a:extLst>
              <a:ext uri="{FF2B5EF4-FFF2-40B4-BE49-F238E27FC236}">
                <a16:creationId xmlns:a16="http://schemas.microsoft.com/office/drawing/2014/main" id="{14D2D03F-AAD1-4F7F-B9E0-B0ACD1539CDA}"/>
              </a:ext>
            </a:extLst>
          </p:cNvPr>
          <p:cNvSpPr txBox="1"/>
          <p:nvPr/>
        </p:nvSpPr>
        <p:spPr>
          <a:xfrm>
            <a:off x="448977" y="2300823"/>
            <a:ext cx="11370365" cy="461665"/>
          </a:xfrm>
          <a:prstGeom prst="rect">
            <a:avLst/>
          </a:prstGeom>
          <a:noFill/>
        </p:spPr>
        <p:txBody>
          <a:bodyPr wrap="square" rtlCol="0">
            <a:spAutoFit/>
          </a:bodyPr>
          <a:lstStyle/>
          <a:p>
            <a:r>
              <a:rPr lang="en-US" sz="2400" b="1" dirty="0">
                <a:latin typeface="Sylfaen" panose="010A050205030603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Distinction between</a:t>
            </a:r>
            <a:r>
              <a:rPr lang="en-US" sz="2400" dirty="0">
                <a:latin typeface="Sylfaen" panose="010A0502050306030303" pitchFamily="18" charset="0"/>
              </a:rPr>
              <a:t> ETERNAL and IMMORTAL</a:t>
            </a:r>
          </a:p>
        </p:txBody>
      </p:sp>
    </p:spTree>
    <p:extLst>
      <p:ext uri="{BB962C8B-B14F-4D97-AF65-F5344CB8AC3E}">
        <p14:creationId xmlns:p14="http://schemas.microsoft.com/office/powerpoint/2010/main" val="36249833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37"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barn(outVertical)">
                                      <p:cBhvr>
                                        <p:cTn id="13" dur="1000"/>
                                        <p:tgtEl>
                                          <p:spTgt spid="20"/>
                                        </p:tgtEl>
                                      </p:cBhvr>
                                    </p:animEffect>
                                  </p:childTnLst>
                                </p:cTn>
                              </p:par>
                              <p:par>
                                <p:cTn id="14" presetID="16" presetClass="entr" presetSubtype="37" fill="hold"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barn(outVertical)">
                                      <p:cBhvr>
                                        <p:cTn id="16" dur="1000"/>
                                        <p:tgtEl>
                                          <p:spTgt spid="22"/>
                                        </p:tgtEl>
                                      </p:cBhvr>
                                    </p:animEffect>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22" presetClass="entr" presetSubtype="2"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right)">
                                      <p:cBhvr>
                                        <p:cTn id="26" dur="1000"/>
                                        <p:tgtEl>
                                          <p:spTgt spid="4"/>
                                        </p:tgtEl>
                                      </p:cBhvr>
                                    </p:animEffect>
                                  </p:childTnLst>
                                </p:cTn>
                              </p:par>
                              <p:par>
                                <p:cTn id="27" presetID="22" presetClass="entr" presetSubtype="8"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ipe(left)">
                                      <p:cBhvr>
                                        <p:cTn id="29" dur="1000"/>
                                        <p:tgtEl>
                                          <p:spTgt spid="21"/>
                                        </p:tgtEl>
                                      </p:cBhvr>
                                    </p:animEffect>
                                  </p:childTnLst>
                                </p:cTn>
                              </p:par>
                            </p:childTnLst>
                          </p:cTn>
                        </p:par>
                        <p:par>
                          <p:cTn id="30" fill="hold">
                            <p:stCondLst>
                              <p:cond delay="4000"/>
                            </p:stCondLst>
                            <p:childTnLst>
                              <p:par>
                                <p:cTn id="31" presetID="42" presetClass="entr" presetSubtype="0"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1000"/>
                                        <p:tgtEl>
                                          <p:spTgt spid="23"/>
                                        </p:tgtEl>
                                      </p:cBhvr>
                                    </p:animEffect>
                                    <p:anim calcmode="lin" valueType="num">
                                      <p:cBhvr>
                                        <p:cTn id="34" dur="1000" fill="hold"/>
                                        <p:tgtEl>
                                          <p:spTgt spid="23"/>
                                        </p:tgtEl>
                                        <p:attrNameLst>
                                          <p:attrName>ppt_x</p:attrName>
                                        </p:attrNameLst>
                                      </p:cBhvr>
                                      <p:tavLst>
                                        <p:tav tm="0">
                                          <p:val>
                                            <p:strVal val="#ppt_x"/>
                                          </p:val>
                                        </p:tav>
                                        <p:tav tm="100000">
                                          <p:val>
                                            <p:strVal val="#ppt_x"/>
                                          </p:val>
                                        </p:tav>
                                      </p:tavLst>
                                    </p:anim>
                                    <p:anim calcmode="lin" valueType="num">
                                      <p:cBhvr>
                                        <p:cTn id="3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left)">
                                      <p:cBhvr>
                                        <p:cTn id="40" dur="500"/>
                                        <p:tgtEl>
                                          <p:spTgt spid="24"/>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32"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circle(out)">
                                      <p:cBhvr>
                                        <p:cTn id="45" dur="2000"/>
                                        <p:tgtEl>
                                          <p:spTgt spid="2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wipe(up)">
                                      <p:cBhvr>
                                        <p:cTn id="50" dur="500"/>
                                        <p:tgtEl>
                                          <p:spTgt spid="26"/>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ipe(left)">
                                      <p:cBhvr>
                                        <p:cTn id="5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 grpId="0"/>
      <p:bldP spid="23" grpId="0"/>
      <p:bldP spid="24" grpId="0"/>
      <p:bldP spid="25" grpId="0" animBg="1"/>
      <p:bldP spid="26" grpId="0"/>
      <p:bldP spid="27"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tângulo de cantos arredondados 8">
            <a:extLst>
              <a:ext uri="{FF2B5EF4-FFF2-40B4-BE49-F238E27FC236}">
                <a16:creationId xmlns:a16="http://schemas.microsoft.com/office/drawing/2014/main" id="{4318E8E5-D3A7-4C21-8402-5F7F222B307C}"/>
              </a:ext>
            </a:extLst>
          </p:cNvPr>
          <p:cNvSpPr/>
          <p:nvPr/>
        </p:nvSpPr>
        <p:spPr>
          <a:xfrm>
            <a:off x="3246783" y="5138359"/>
            <a:ext cx="8521149" cy="858150"/>
          </a:xfrm>
          <a:prstGeom prst="roundRect">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pt-BR" sz="2400" b="1" dirty="0" err="1"/>
              <a:t>If</a:t>
            </a:r>
            <a:r>
              <a:rPr lang="pt-BR" sz="2400" b="1" dirty="0"/>
              <a:t> </a:t>
            </a:r>
            <a:r>
              <a:rPr lang="pt-BR" sz="2400" b="1" dirty="0" err="1"/>
              <a:t>we</a:t>
            </a:r>
            <a:r>
              <a:rPr lang="pt-BR" sz="2400" b="1" dirty="0"/>
              <a:t> </a:t>
            </a:r>
            <a:r>
              <a:rPr lang="pt-BR" sz="2400" b="1" i="1" dirty="0" err="1"/>
              <a:t>really</a:t>
            </a:r>
            <a:r>
              <a:rPr lang="pt-BR" sz="2400" b="1" i="1" dirty="0"/>
              <a:t> </a:t>
            </a:r>
            <a:r>
              <a:rPr lang="pt-BR" sz="2400" b="1" i="1" dirty="0" err="1"/>
              <a:t>believe</a:t>
            </a:r>
            <a:r>
              <a:rPr lang="pt-BR" sz="2400" b="1" i="1" dirty="0"/>
              <a:t> </a:t>
            </a:r>
            <a:r>
              <a:rPr lang="pt-BR" sz="2400" b="1" dirty="0" err="1"/>
              <a:t>this</a:t>
            </a:r>
            <a:r>
              <a:rPr lang="pt-BR" sz="2400" b="1" dirty="0"/>
              <a:t>, </a:t>
            </a:r>
          </a:p>
          <a:p>
            <a:pPr algn="ctr"/>
            <a:r>
              <a:rPr lang="pt-BR" sz="2400" b="1" dirty="0" err="1"/>
              <a:t>we</a:t>
            </a:r>
            <a:r>
              <a:rPr lang="pt-BR" sz="2400" b="1" dirty="0"/>
              <a:t> </a:t>
            </a:r>
            <a:r>
              <a:rPr lang="pt-BR" sz="2400" b="1" dirty="0" err="1"/>
              <a:t>will</a:t>
            </a:r>
            <a:r>
              <a:rPr lang="pt-BR" sz="2400" b="1" dirty="0"/>
              <a:t> </a:t>
            </a:r>
            <a:r>
              <a:rPr lang="pt-BR" sz="2400" b="1" dirty="0" err="1"/>
              <a:t>not</a:t>
            </a:r>
            <a:r>
              <a:rPr lang="pt-BR" sz="2400" b="1" dirty="0"/>
              <a:t> </a:t>
            </a:r>
            <a:r>
              <a:rPr lang="pt-BR" sz="2400" b="1" i="1" dirty="0" err="1">
                <a:solidFill>
                  <a:srgbClr val="FFFF00"/>
                </a:solidFill>
              </a:rPr>
              <a:t>add</a:t>
            </a:r>
            <a:r>
              <a:rPr lang="pt-BR" sz="2400" b="1" i="1" dirty="0">
                <a:solidFill>
                  <a:srgbClr val="FFFF00"/>
                </a:solidFill>
              </a:rPr>
              <a:t> </a:t>
            </a:r>
            <a:r>
              <a:rPr lang="pt-BR" sz="2400" b="1" i="1" dirty="0" err="1">
                <a:solidFill>
                  <a:srgbClr val="FFFF00"/>
                </a:solidFill>
              </a:rPr>
              <a:t>to</a:t>
            </a:r>
            <a:r>
              <a:rPr lang="pt-BR" sz="2400" b="1" i="1" dirty="0">
                <a:solidFill>
                  <a:srgbClr val="FFFF00"/>
                </a:solidFill>
              </a:rPr>
              <a:t> </a:t>
            </a:r>
            <a:r>
              <a:rPr lang="pt-BR" sz="2400" b="1" i="1" dirty="0" err="1">
                <a:solidFill>
                  <a:srgbClr val="FFFF00"/>
                </a:solidFill>
              </a:rPr>
              <a:t>or</a:t>
            </a:r>
            <a:r>
              <a:rPr lang="pt-BR" sz="2400" b="1" i="1" dirty="0">
                <a:solidFill>
                  <a:srgbClr val="FFFF00"/>
                </a:solidFill>
              </a:rPr>
              <a:t> remove </a:t>
            </a:r>
            <a:r>
              <a:rPr lang="pt-BR" sz="2400" b="1" i="1" dirty="0" err="1">
                <a:solidFill>
                  <a:srgbClr val="FFFF00"/>
                </a:solidFill>
              </a:rPr>
              <a:t>from</a:t>
            </a:r>
            <a:r>
              <a:rPr lang="pt-BR" sz="2400" b="1" i="1" dirty="0">
                <a:solidFill>
                  <a:srgbClr val="FFFF00"/>
                </a:solidFill>
              </a:rPr>
              <a:t> </a:t>
            </a:r>
            <a:r>
              <a:rPr lang="pt-BR" sz="2400" b="1" dirty="0"/>
              <a:t>His </a:t>
            </a:r>
            <a:r>
              <a:rPr lang="pt-BR" sz="2400" b="1" dirty="0" err="1"/>
              <a:t>word</a:t>
            </a:r>
            <a:r>
              <a:rPr lang="pt-BR" sz="2400" b="1" dirty="0"/>
              <a:t>!!</a:t>
            </a:r>
          </a:p>
        </p:txBody>
      </p:sp>
      <p:sp>
        <p:nvSpPr>
          <p:cNvPr id="4" name="TextBox 3">
            <a:extLst>
              <a:ext uri="{FF2B5EF4-FFF2-40B4-BE49-F238E27FC236}">
                <a16:creationId xmlns:a16="http://schemas.microsoft.com/office/drawing/2014/main" id="{C5B4E739-E152-4FF8-9888-4C2C587F265D}"/>
              </a:ext>
            </a:extLst>
          </p:cNvPr>
          <p:cNvSpPr txBox="1"/>
          <p:nvPr/>
        </p:nvSpPr>
        <p:spPr>
          <a:xfrm>
            <a:off x="-1" y="86140"/>
            <a:ext cx="12191979" cy="1015663"/>
          </a:xfrm>
          <a:prstGeom prst="rect">
            <a:avLst/>
          </a:prstGeom>
          <a:noFill/>
        </p:spPr>
        <p:txBody>
          <a:bodyPr wrap="square" rtlCol="0">
            <a:spAutoFit/>
          </a:bodyPr>
          <a:lstStyle/>
          <a:p>
            <a:pPr algn="ctr"/>
            <a:r>
              <a:rPr lang="en-US" sz="6000" b="1" dirty="0">
                <a:solidFill>
                  <a:schemeClr val="bg1"/>
                </a:solidFill>
                <a:latin typeface="Segoe Print" panose="02000600000000000000" pitchFamily="2" charset="0"/>
              </a:rPr>
              <a:t>The Nature of God</a:t>
            </a:r>
            <a:endParaRPr lang="en-US" sz="6000" dirty="0">
              <a:solidFill>
                <a:schemeClr val="bg1"/>
              </a:solidFill>
              <a:latin typeface="Segoe Print" panose="02000600000000000000" pitchFamily="2" charset="0"/>
            </a:endParaRPr>
          </a:p>
        </p:txBody>
      </p:sp>
      <p:cxnSp>
        <p:nvCxnSpPr>
          <p:cNvPr id="5" name="Straight Connector 4">
            <a:extLst>
              <a:ext uri="{FF2B5EF4-FFF2-40B4-BE49-F238E27FC236}">
                <a16:creationId xmlns:a16="http://schemas.microsoft.com/office/drawing/2014/main" id="{7043D2A4-19FA-4810-9FE6-4CF2BA6D6E70}"/>
              </a:ext>
            </a:extLst>
          </p:cNvPr>
          <p:cNvCxnSpPr/>
          <p:nvPr/>
        </p:nvCxnSpPr>
        <p:spPr>
          <a:xfrm flipH="1">
            <a:off x="393287" y="556591"/>
            <a:ext cx="1855304" cy="0"/>
          </a:xfrm>
          <a:prstGeom prst="line">
            <a:avLst/>
          </a:prstGeom>
          <a:ln w="44450">
            <a:solidFill>
              <a:schemeClr val="bg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74F4CB2-BAC0-48B5-8B7B-6B40CE0F002B}"/>
              </a:ext>
            </a:extLst>
          </p:cNvPr>
          <p:cNvCxnSpPr/>
          <p:nvPr/>
        </p:nvCxnSpPr>
        <p:spPr>
          <a:xfrm flipH="1">
            <a:off x="9914777" y="557784"/>
            <a:ext cx="1855304" cy="0"/>
          </a:xfrm>
          <a:prstGeom prst="line">
            <a:avLst/>
          </a:prstGeom>
          <a:ln w="44450">
            <a:solidFill>
              <a:schemeClr val="bg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D604A02-1A89-4B74-B7D5-B4FACDAF030F}"/>
              </a:ext>
            </a:extLst>
          </p:cNvPr>
          <p:cNvSpPr txBox="1"/>
          <p:nvPr/>
        </p:nvSpPr>
        <p:spPr>
          <a:xfrm>
            <a:off x="-6625" y="6096818"/>
            <a:ext cx="12191979" cy="707886"/>
          </a:xfrm>
          <a:prstGeom prst="rect">
            <a:avLst/>
          </a:prstGeom>
          <a:solidFill>
            <a:schemeClr val="tx1"/>
          </a:solidFill>
        </p:spPr>
        <p:txBody>
          <a:bodyPr wrap="square" rtlCol="0">
            <a:spAutoFit/>
          </a:bodyPr>
          <a:lstStyle/>
          <a:p>
            <a:pPr algn="ctr"/>
            <a:r>
              <a:rPr lang="en-US" sz="4000" b="1" dirty="0">
                <a:solidFill>
                  <a:schemeClr val="bg1"/>
                </a:solidFill>
                <a:latin typeface="Segoe Print" panose="02000600000000000000" pitchFamily="2" charset="0"/>
              </a:rPr>
              <a:t>Genesis 1</a:t>
            </a:r>
            <a:endParaRPr lang="en-US" sz="4000" dirty="0">
              <a:solidFill>
                <a:schemeClr val="bg1"/>
              </a:solidFill>
              <a:latin typeface="Segoe Print" panose="02000600000000000000" pitchFamily="2" charset="0"/>
            </a:endParaRPr>
          </a:p>
        </p:txBody>
      </p:sp>
      <p:sp>
        <p:nvSpPr>
          <p:cNvPr id="10" name="TextBox 9">
            <a:extLst>
              <a:ext uri="{FF2B5EF4-FFF2-40B4-BE49-F238E27FC236}">
                <a16:creationId xmlns:a16="http://schemas.microsoft.com/office/drawing/2014/main" id="{7613ED87-A3B2-446F-B703-1ED1537FFDF6}"/>
              </a:ext>
            </a:extLst>
          </p:cNvPr>
          <p:cNvSpPr txBox="1"/>
          <p:nvPr/>
        </p:nvSpPr>
        <p:spPr>
          <a:xfrm>
            <a:off x="-2878" y="892900"/>
            <a:ext cx="12191979" cy="646331"/>
          </a:xfrm>
          <a:prstGeom prst="rect">
            <a:avLst/>
          </a:prstGeom>
          <a:noFill/>
        </p:spPr>
        <p:txBody>
          <a:bodyPr wrap="square" rtlCol="0">
            <a:spAutoFit/>
          </a:bodyPr>
          <a:lstStyle/>
          <a:p>
            <a:pPr algn="ctr"/>
            <a:r>
              <a:rPr lang="en-US" sz="3600" b="1" dirty="0">
                <a:solidFill>
                  <a:schemeClr val="bg1"/>
                </a:solidFill>
                <a:latin typeface="Segoe Print" panose="02000600000000000000" pitchFamily="2" charset="0"/>
              </a:rPr>
              <a:t>“Then God said…”</a:t>
            </a:r>
            <a:endParaRPr lang="en-US" sz="3600" dirty="0">
              <a:solidFill>
                <a:schemeClr val="bg1"/>
              </a:solidFill>
              <a:latin typeface="Segoe Print" panose="02000600000000000000" pitchFamily="2" charset="0"/>
            </a:endParaRPr>
          </a:p>
        </p:txBody>
      </p:sp>
      <p:sp>
        <p:nvSpPr>
          <p:cNvPr id="2" name="Rectangle 1">
            <a:extLst>
              <a:ext uri="{FF2B5EF4-FFF2-40B4-BE49-F238E27FC236}">
                <a16:creationId xmlns:a16="http://schemas.microsoft.com/office/drawing/2014/main" id="{AE72B929-9306-4FE1-B7C3-CCE36E8D8779}"/>
              </a:ext>
            </a:extLst>
          </p:cNvPr>
          <p:cNvSpPr/>
          <p:nvPr/>
        </p:nvSpPr>
        <p:spPr>
          <a:xfrm>
            <a:off x="251520" y="1879750"/>
            <a:ext cx="11518561" cy="3207581"/>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rgbClr val="FFFF00"/>
                </a:solidFill>
              </a:rPr>
              <a:t>“</a:t>
            </a:r>
            <a:r>
              <a:rPr lang="en-US" sz="2400" b="1" i="1" dirty="0">
                <a:solidFill>
                  <a:schemeClr val="bg1"/>
                </a:solidFill>
              </a:rPr>
              <a:t>By the word of the Lord the heavens were made</a:t>
            </a:r>
            <a:r>
              <a:rPr lang="en-US" sz="2400" dirty="0">
                <a:solidFill>
                  <a:srgbClr val="FFFF00"/>
                </a:solidFill>
              </a:rPr>
              <a:t>, And </a:t>
            </a:r>
            <a:r>
              <a:rPr lang="en-US" sz="2400" b="1" i="1" dirty="0">
                <a:solidFill>
                  <a:schemeClr val="bg1"/>
                </a:solidFill>
              </a:rPr>
              <a:t>all the host of them by the breath of His mouth</a:t>
            </a:r>
            <a:r>
              <a:rPr lang="en-US" sz="2400" dirty="0">
                <a:solidFill>
                  <a:srgbClr val="FFFF00"/>
                </a:solidFill>
              </a:rPr>
              <a:t>… </a:t>
            </a:r>
            <a:r>
              <a:rPr lang="en-US" sz="2400" b="1" i="1" dirty="0">
                <a:solidFill>
                  <a:schemeClr val="bg1"/>
                </a:solidFill>
              </a:rPr>
              <a:t>He spoke</a:t>
            </a:r>
            <a:r>
              <a:rPr lang="en-US" sz="2400" dirty="0">
                <a:solidFill>
                  <a:srgbClr val="FFFF00"/>
                </a:solidFill>
              </a:rPr>
              <a:t>, and it was done; </a:t>
            </a:r>
            <a:r>
              <a:rPr lang="en-US" sz="2400" b="1" i="1" dirty="0">
                <a:solidFill>
                  <a:schemeClr val="bg1"/>
                </a:solidFill>
              </a:rPr>
              <a:t>He commanded</a:t>
            </a:r>
            <a:r>
              <a:rPr lang="en-US" sz="2400" dirty="0">
                <a:solidFill>
                  <a:srgbClr val="FFFF00"/>
                </a:solidFill>
              </a:rPr>
              <a:t>, and it stood fast.” </a:t>
            </a:r>
            <a:r>
              <a:rPr lang="en-US" sz="2200" dirty="0">
                <a:solidFill>
                  <a:srgbClr val="FFFF00"/>
                </a:solidFill>
              </a:rPr>
              <a:t>[Psalm 33:6, 9]</a:t>
            </a:r>
          </a:p>
          <a:p>
            <a:pPr algn="just"/>
            <a:endParaRPr lang="en-US" sz="1000" dirty="0">
              <a:solidFill>
                <a:srgbClr val="FFFF00"/>
              </a:solidFill>
            </a:endParaRPr>
          </a:p>
          <a:p>
            <a:pPr algn="just"/>
            <a:r>
              <a:rPr lang="en-US" sz="2400" dirty="0">
                <a:solidFill>
                  <a:srgbClr val="FFFF00"/>
                </a:solidFill>
              </a:rPr>
              <a:t>“…upholding </a:t>
            </a:r>
            <a:r>
              <a:rPr lang="en-US" sz="2400" b="1" i="1" dirty="0">
                <a:solidFill>
                  <a:schemeClr val="bg1"/>
                </a:solidFill>
              </a:rPr>
              <a:t>all things by the word of His power</a:t>
            </a:r>
            <a:r>
              <a:rPr lang="en-US" sz="2400" dirty="0">
                <a:solidFill>
                  <a:srgbClr val="FFFF00"/>
                </a:solidFill>
              </a:rPr>
              <a:t>”                                [Hebrews 1:3 (of Jesus)]</a:t>
            </a:r>
          </a:p>
          <a:p>
            <a:pPr algn="just"/>
            <a:endParaRPr lang="en-US" sz="1000" dirty="0">
              <a:solidFill>
                <a:srgbClr val="FFFF00"/>
              </a:solidFill>
            </a:endParaRPr>
          </a:p>
          <a:p>
            <a:pPr algn="just"/>
            <a:r>
              <a:rPr lang="en-US" sz="2400" dirty="0">
                <a:solidFill>
                  <a:srgbClr val="FFFF00"/>
                </a:solidFill>
              </a:rPr>
              <a:t>“…</a:t>
            </a:r>
            <a:r>
              <a:rPr lang="en-US" sz="2400" b="1" i="1" dirty="0">
                <a:solidFill>
                  <a:schemeClr val="bg1"/>
                </a:solidFill>
              </a:rPr>
              <a:t>the worlds were framed by the word of God</a:t>
            </a:r>
            <a:r>
              <a:rPr lang="en-US" sz="2400" dirty="0">
                <a:solidFill>
                  <a:srgbClr val="FFFF00"/>
                </a:solidFill>
              </a:rPr>
              <a:t>”                                                  [Hebrews 11:3]</a:t>
            </a:r>
          </a:p>
          <a:p>
            <a:pPr algn="just"/>
            <a:endParaRPr lang="en-US" sz="1000" dirty="0">
              <a:solidFill>
                <a:srgbClr val="FFFF00"/>
              </a:solidFill>
            </a:endParaRPr>
          </a:p>
          <a:p>
            <a:pPr algn="just"/>
            <a:r>
              <a:rPr lang="en-US" sz="2400" dirty="0">
                <a:solidFill>
                  <a:srgbClr val="FFFF00"/>
                </a:solidFill>
              </a:rPr>
              <a:t>“For I am not ashamed of </a:t>
            </a:r>
            <a:r>
              <a:rPr lang="en-US" sz="2400" b="1" i="1" dirty="0">
                <a:solidFill>
                  <a:schemeClr val="bg1"/>
                </a:solidFill>
              </a:rPr>
              <a:t>the gospel of Christ</a:t>
            </a:r>
            <a:r>
              <a:rPr lang="en-US" sz="2400" dirty="0">
                <a:solidFill>
                  <a:srgbClr val="FFFF00"/>
                </a:solidFill>
              </a:rPr>
              <a:t>,  for it is </a:t>
            </a:r>
            <a:r>
              <a:rPr lang="en-US" sz="2400" b="1" i="1" dirty="0">
                <a:solidFill>
                  <a:schemeClr val="bg1"/>
                </a:solidFill>
              </a:rPr>
              <a:t>the power of God to salvation for</a:t>
            </a:r>
          </a:p>
          <a:p>
            <a:pPr algn="just"/>
            <a:r>
              <a:rPr lang="en-US" sz="2400" b="1" i="1" dirty="0">
                <a:solidFill>
                  <a:schemeClr val="bg1"/>
                </a:solidFill>
              </a:rPr>
              <a:t>                                  everyone who believes</a:t>
            </a:r>
            <a:r>
              <a:rPr lang="en-US" sz="2400" dirty="0">
                <a:solidFill>
                  <a:srgbClr val="FFFF00"/>
                </a:solidFill>
              </a:rPr>
              <a:t>…”                                                          [Romans 1:16]</a:t>
            </a:r>
          </a:p>
          <a:p>
            <a:pPr algn="just"/>
            <a:endParaRPr lang="en-US" sz="1000" dirty="0">
              <a:solidFill>
                <a:srgbClr val="FFFF00"/>
              </a:solidFill>
            </a:endParaRPr>
          </a:p>
          <a:p>
            <a:pPr algn="just"/>
            <a:r>
              <a:rPr lang="en-US" sz="2400" dirty="0">
                <a:solidFill>
                  <a:srgbClr val="FFFF00"/>
                </a:solidFill>
              </a:rPr>
              <a:t>                                         “</a:t>
            </a:r>
            <a:r>
              <a:rPr lang="en-US" sz="2400" b="1" i="1" dirty="0">
                <a:solidFill>
                  <a:schemeClr val="bg1"/>
                </a:solidFill>
              </a:rPr>
              <a:t>Sanctify</a:t>
            </a:r>
            <a:r>
              <a:rPr lang="en-US" sz="2400" dirty="0">
                <a:solidFill>
                  <a:srgbClr val="FFFF00"/>
                </a:solidFill>
              </a:rPr>
              <a:t> them by Your truth; </a:t>
            </a:r>
            <a:r>
              <a:rPr lang="en-US" sz="2400" b="1" i="1" dirty="0">
                <a:solidFill>
                  <a:schemeClr val="bg1"/>
                </a:solidFill>
              </a:rPr>
              <a:t>Your word is truth</a:t>
            </a:r>
            <a:r>
              <a:rPr lang="en-US" sz="2400" dirty="0">
                <a:solidFill>
                  <a:srgbClr val="FFFF00"/>
                </a:solidFill>
              </a:rPr>
              <a:t>.”            [John 17:17]</a:t>
            </a:r>
          </a:p>
        </p:txBody>
      </p:sp>
      <p:sp>
        <p:nvSpPr>
          <p:cNvPr id="25" name="CaixaDeTexto 5">
            <a:extLst>
              <a:ext uri="{FF2B5EF4-FFF2-40B4-BE49-F238E27FC236}">
                <a16:creationId xmlns:a16="http://schemas.microsoft.com/office/drawing/2014/main" id="{A3162A5F-AF00-4D72-9D34-AA29F2AE4CFF}"/>
              </a:ext>
            </a:extLst>
          </p:cNvPr>
          <p:cNvSpPr txBox="1"/>
          <p:nvPr/>
        </p:nvSpPr>
        <p:spPr>
          <a:xfrm>
            <a:off x="251520" y="1455575"/>
            <a:ext cx="8892480" cy="461665"/>
          </a:xfrm>
          <a:prstGeom prst="rect">
            <a:avLst/>
          </a:prstGeom>
          <a:noFill/>
        </p:spPr>
        <p:txBody>
          <a:bodyPr wrap="square" rtlCol="0">
            <a:spAutoFit/>
          </a:bodyPr>
          <a:lstStyle/>
          <a:p>
            <a:r>
              <a:rPr lang="pt-BR" sz="2400" dirty="0" err="1">
                <a:solidFill>
                  <a:srgbClr val="FFFF00"/>
                </a:solidFill>
                <a:latin typeface="Georgia" panose="02040502050405020303" pitchFamily="18" charset="0"/>
              </a:rPr>
              <a:t>Consider</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the</a:t>
            </a:r>
            <a:r>
              <a:rPr lang="pt-BR" sz="2400" dirty="0">
                <a:solidFill>
                  <a:srgbClr val="FFFF00"/>
                </a:solidFill>
                <a:latin typeface="Georgia" panose="02040502050405020303" pitchFamily="18" charset="0"/>
              </a:rPr>
              <a:t> </a:t>
            </a:r>
            <a:r>
              <a:rPr lang="pt-BR" sz="2400" b="1" i="1" dirty="0">
                <a:solidFill>
                  <a:srgbClr val="FFFF00"/>
                </a:solidFill>
                <a:latin typeface="Georgia" panose="02040502050405020303" pitchFamily="18" charset="0"/>
              </a:rPr>
              <a:t>real</a:t>
            </a:r>
            <a:r>
              <a:rPr lang="pt-BR" sz="2400" dirty="0">
                <a:solidFill>
                  <a:srgbClr val="FFFF00"/>
                </a:solidFill>
                <a:latin typeface="Georgia" panose="02040502050405020303" pitchFamily="18" charset="0"/>
              </a:rPr>
              <a:t> </a:t>
            </a:r>
            <a:r>
              <a:rPr lang="pt-BR" sz="2400" b="1" i="1" dirty="0" err="1">
                <a:solidFill>
                  <a:srgbClr val="FFFF00"/>
                </a:solidFill>
                <a:latin typeface="Georgia" panose="02040502050405020303" pitchFamily="18" charset="0"/>
              </a:rPr>
              <a:t>power</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residing</a:t>
            </a:r>
            <a:r>
              <a:rPr lang="pt-BR" sz="2400" dirty="0">
                <a:solidFill>
                  <a:srgbClr val="FFFF00"/>
                </a:solidFill>
                <a:latin typeface="Georgia" panose="02040502050405020303" pitchFamily="18" charset="0"/>
              </a:rPr>
              <a:t> in </a:t>
            </a:r>
            <a:r>
              <a:rPr lang="pt-BR" sz="2400" dirty="0" err="1">
                <a:solidFill>
                  <a:srgbClr val="FFFF00"/>
                </a:solidFill>
                <a:latin typeface="Georgia" panose="02040502050405020303" pitchFamily="18" charset="0"/>
              </a:rPr>
              <a:t>God’s</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word</a:t>
            </a:r>
            <a:endParaRPr lang="pt-BR" sz="2400" dirty="0">
              <a:solidFill>
                <a:srgbClr val="FFFF00"/>
              </a:solidFill>
              <a:latin typeface="Georgia" panose="02040502050405020303" pitchFamily="18" charset="0"/>
            </a:endParaRPr>
          </a:p>
        </p:txBody>
      </p:sp>
      <p:cxnSp>
        <p:nvCxnSpPr>
          <p:cNvPr id="7" name="Straight Connector 6">
            <a:extLst>
              <a:ext uri="{FF2B5EF4-FFF2-40B4-BE49-F238E27FC236}">
                <a16:creationId xmlns:a16="http://schemas.microsoft.com/office/drawing/2014/main" id="{44F17AF4-8A92-4356-8D74-C3DCC280B6AF}"/>
              </a:ext>
            </a:extLst>
          </p:cNvPr>
          <p:cNvCxnSpPr/>
          <p:nvPr/>
        </p:nvCxnSpPr>
        <p:spPr>
          <a:xfrm flipH="1">
            <a:off x="393192" y="6069974"/>
            <a:ext cx="11356848" cy="0"/>
          </a:xfrm>
          <a:prstGeom prst="line">
            <a:avLst/>
          </a:prstGeom>
          <a:ln w="25400">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72675B1B-7227-4DD6-B06C-9D4C6656B0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Tree>
    <p:extLst>
      <p:ext uri="{BB962C8B-B14F-4D97-AF65-F5344CB8AC3E}">
        <p14:creationId xmlns:p14="http://schemas.microsoft.com/office/powerpoint/2010/main" val="1912034423"/>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wipe(left)">
                                      <p:cBhvr>
                                        <p:cTn id="14" dur="500"/>
                                        <p:tgtEl>
                                          <p:spTgt spid="25"/>
                                        </p:tgtEl>
                                      </p:cBhvr>
                                    </p:animEffect>
                                  </p:childTnLst>
                                </p:cTn>
                              </p:par>
                            </p:childTnLst>
                          </p:cTn>
                        </p:par>
                        <p:par>
                          <p:cTn id="15" fill="hold">
                            <p:stCondLst>
                              <p:cond delay="500"/>
                            </p:stCondLst>
                            <p:childTnLst>
                              <p:par>
                                <p:cTn id="16" presetID="6" presetClass="entr" presetSubtype="32"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circle(out)">
                                      <p:cBhvr>
                                        <p:cTn id="18" dur="20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0"/>
                                        <p:tgtEl>
                                          <p:spTgt spid="11"/>
                                        </p:tgtEl>
                                      </p:cBhvr>
                                    </p:animEffect>
                                    <p:anim calcmode="lin" valueType="num">
                                      <p:cBhvr>
                                        <p:cTn id="24" dur="1000" fill="hold"/>
                                        <p:tgtEl>
                                          <p:spTgt spid="11"/>
                                        </p:tgtEl>
                                        <p:attrNameLst>
                                          <p:attrName>ppt_x</p:attrName>
                                        </p:attrNameLst>
                                      </p:cBhvr>
                                      <p:tavLst>
                                        <p:tav tm="0">
                                          <p:val>
                                            <p:strVal val="#ppt_x"/>
                                          </p:val>
                                        </p:tav>
                                        <p:tav tm="100000">
                                          <p:val>
                                            <p:strVal val="#ppt_x"/>
                                          </p:val>
                                        </p:tav>
                                      </p:tavLst>
                                    </p:anim>
                                    <p:anim calcmode="lin" valueType="num">
                                      <p:cBhvr>
                                        <p:cTn id="2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p:bldP spid="2" grpId="0" animBg="1"/>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431EE602-7FCB-4915-8F70-CBB627EFC5B9}"/>
              </a:ext>
            </a:extLst>
          </p:cNvPr>
          <p:cNvCxnSpPr/>
          <p:nvPr/>
        </p:nvCxnSpPr>
        <p:spPr>
          <a:xfrm flipH="1">
            <a:off x="393192" y="6069974"/>
            <a:ext cx="11356848" cy="0"/>
          </a:xfrm>
          <a:prstGeom prst="line">
            <a:avLst/>
          </a:prstGeom>
          <a:ln w="25400">
            <a:solidFill>
              <a:schemeClr val="tx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B270AD0-C457-4D88-A029-68851147F447}"/>
              </a:ext>
            </a:extLst>
          </p:cNvPr>
          <p:cNvSpPr txBox="1"/>
          <p:nvPr/>
        </p:nvSpPr>
        <p:spPr>
          <a:xfrm>
            <a:off x="-1" y="86140"/>
            <a:ext cx="12191979" cy="1015663"/>
          </a:xfrm>
          <a:prstGeom prst="rect">
            <a:avLst/>
          </a:prstGeom>
          <a:noFill/>
        </p:spPr>
        <p:txBody>
          <a:bodyPr wrap="square" rtlCol="0">
            <a:spAutoFit/>
          </a:bodyPr>
          <a:lstStyle/>
          <a:p>
            <a:pPr algn="ctr"/>
            <a:r>
              <a:rPr lang="en-US" sz="6000" b="1" dirty="0">
                <a:latin typeface="Segoe Print" panose="02000600000000000000" pitchFamily="2" charset="0"/>
              </a:rPr>
              <a:t>The Nature of God</a:t>
            </a:r>
            <a:endParaRPr lang="en-US" sz="6000" dirty="0">
              <a:latin typeface="Segoe Print" panose="02000600000000000000" pitchFamily="2" charset="0"/>
            </a:endParaRPr>
          </a:p>
        </p:txBody>
      </p:sp>
      <p:sp>
        <p:nvSpPr>
          <p:cNvPr id="20" name="TextBox 19">
            <a:extLst>
              <a:ext uri="{FF2B5EF4-FFF2-40B4-BE49-F238E27FC236}">
                <a16:creationId xmlns:a16="http://schemas.microsoft.com/office/drawing/2014/main" id="{FC47D5F6-833C-4DE8-A9D6-716012171136}"/>
              </a:ext>
            </a:extLst>
          </p:cNvPr>
          <p:cNvSpPr txBox="1"/>
          <p:nvPr/>
        </p:nvSpPr>
        <p:spPr>
          <a:xfrm>
            <a:off x="-6625" y="6096818"/>
            <a:ext cx="12191979" cy="707886"/>
          </a:xfrm>
          <a:prstGeom prst="rect">
            <a:avLst/>
          </a:prstGeom>
          <a:noFill/>
        </p:spPr>
        <p:txBody>
          <a:bodyPr wrap="square" rtlCol="0">
            <a:spAutoFit/>
          </a:bodyPr>
          <a:lstStyle/>
          <a:p>
            <a:pPr algn="ctr"/>
            <a:r>
              <a:rPr lang="en-US" sz="4000" b="1" dirty="0">
                <a:latin typeface="Segoe Print" panose="02000600000000000000" pitchFamily="2" charset="0"/>
              </a:rPr>
              <a:t>Genesis 1</a:t>
            </a:r>
            <a:endParaRPr lang="en-US" sz="4000" dirty="0">
              <a:latin typeface="Segoe Print" panose="02000600000000000000" pitchFamily="2" charset="0"/>
            </a:endParaRPr>
          </a:p>
        </p:txBody>
      </p:sp>
      <p:cxnSp>
        <p:nvCxnSpPr>
          <p:cNvPr id="4" name="Straight Connector 3">
            <a:extLst>
              <a:ext uri="{FF2B5EF4-FFF2-40B4-BE49-F238E27FC236}">
                <a16:creationId xmlns:a16="http://schemas.microsoft.com/office/drawing/2014/main" id="{6F08FFF6-C1F4-4B28-8D0C-A2131F39BAB4}"/>
              </a:ext>
            </a:extLst>
          </p:cNvPr>
          <p:cNvCxnSpPr/>
          <p:nvPr/>
        </p:nvCxnSpPr>
        <p:spPr>
          <a:xfrm flipH="1">
            <a:off x="393287" y="556591"/>
            <a:ext cx="1855304" cy="0"/>
          </a:xfrm>
          <a:prstGeom prst="line">
            <a:avLst/>
          </a:prstGeom>
          <a:ln w="44450">
            <a:solidFill>
              <a:schemeClr val="tx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8084F11-42F5-4312-9DE3-25BE31EF1D53}"/>
              </a:ext>
            </a:extLst>
          </p:cNvPr>
          <p:cNvCxnSpPr/>
          <p:nvPr/>
        </p:nvCxnSpPr>
        <p:spPr>
          <a:xfrm flipH="1">
            <a:off x="9914777" y="557784"/>
            <a:ext cx="1855304" cy="0"/>
          </a:xfrm>
          <a:prstGeom prst="line">
            <a:avLst/>
          </a:prstGeom>
          <a:ln w="44450">
            <a:solidFill>
              <a:schemeClr val="tx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709DECC-EB73-4B40-9BA9-B0523A0BBBEA}"/>
              </a:ext>
            </a:extLst>
          </p:cNvPr>
          <p:cNvSpPr txBox="1"/>
          <p:nvPr/>
        </p:nvSpPr>
        <p:spPr>
          <a:xfrm>
            <a:off x="212035" y="886472"/>
            <a:ext cx="11370365" cy="646331"/>
          </a:xfrm>
          <a:prstGeom prst="rect">
            <a:avLst/>
          </a:prstGeom>
          <a:noFill/>
        </p:spPr>
        <p:txBody>
          <a:bodyPr wrap="square" rtlCol="0">
            <a:spAutoFit/>
          </a:bodyPr>
          <a:lstStyle/>
          <a:p>
            <a:r>
              <a:rPr lang="en-US" sz="3600" b="1" u="sng" dirty="0">
                <a:latin typeface="Sylfaen" panose="010A0502050306030303" pitchFamily="18" charset="0"/>
              </a:rPr>
              <a:t>Genesis 1:1-5</a:t>
            </a:r>
          </a:p>
        </p:txBody>
      </p:sp>
      <p:sp>
        <p:nvSpPr>
          <p:cNvPr id="34" name="TextBox 33">
            <a:extLst>
              <a:ext uri="{FF2B5EF4-FFF2-40B4-BE49-F238E27FC236}">
                <a16:creationId xmlns:a16="http://schemas.microsoft.com/office/drawing/2014/main" id="{19A9B3F3-B35B-4020-B306-AA7176EB3330}"/>
              </a:ext>
            </a:extLst>
          </p:cNvPr>
          <p:cNvSpPr txBox="1"/>
          <p:nvPr/>
        </p:nvSpPr>
        <p:spPr>
          <a:xfrm>
            <a:off x="212039" y="1403308"/>
            <a:ext cx="11370365" cy="584775"/>
          </a:xfrm>
          <a:prstGeom prst="rect">
            <a:avLst/>
          </a:prstGeom>
          <a:noFill/>
        </p:spPr>
        <p:txBody>
          <a:bodyPr wrap="square" rtlCol="0">
            <a:spAutoFit/>
          </a:bodyPr>
          <a:lstStyle/>
          <a:p>
            <a:r>
              <a:rPr lang="en-US" sz="3200" dirty="0">
                <a:latin typeface="Sylfaen" panose="010A0502050306030303" pitchFamily="18" charset="0"/>
              </a:rPr>
              <a:t>“In the beginning God created the heavens and the earth” [v1]</a:t>
            </a:r>
          </a:p>
        </p:txBody>
      </p:sp>
      <p:sp>
        <p:nvSpPr>
          <p:cNvPr id="14" name="TextBox 13">
            <a:extLst>
              <a:ext uri="{FF2B5EF4-FFF2-40B4-BE49-F238E27FC236}">
                <a16:creationId xmlns:a16="http://schemas.microsoft.com/office/drawing/2014/main" id="{F1B3DF68-3550-4183-96DE-782B418C6318}"/>
              </a:ext>
            </a:extLst>
          </p:cNvPr>
          <p:cNvSpPr txBox="1"/>
          <p:nvPr/>
        </p:nvSpPr>
        <p:spPr>
          <a:xfrm>
            <a:off x="210312" y="1887014"/>
            <a:ext cx="11370365" cy="584775"/>
          </a:xfrm>
          <a:prstGeom prst="rect">
            <a:avLst/>
          </a:prstGeom>
          <a:noFill/>
        </p:spPr>
        <p:txBody>
          <a:bodyPr wrap="square" rtlCol="0">
            <a:spAutoFit/>
          </a:bodyPr>
          <a:lstStyle/>
          <a:p>
            <a:r>
              <a:rPr lang="en-US" sz="3200" dirty="0">
                <a:latin typeface="Sylfaen" panose="010A0502050306030303" pitchFamily="18" charset="0"/>
              </a:rPr>
              <a:t>“The earth was…” [v2]</a:t>
            </a:r>
          </a:p>
        </p:txBody>
      </p:sp>
      <p:pic>
        <p:nvPicPr>
          <p:cNvPr id="18" name="Picture 17">
            <a:extLst>
              <a:ext uri="{FF2B5EF4-FFF2-40B4-BE49-F238E27FC236}">
                <a16:creationId xmlns:a16="http://schemas.microsoft.com/office/drawing/2014/main" id="{DA2257F5-8DE9-4184-877A-2D285D1473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
        <p:nvSpPr>
          <p:cNvPr id="19" name="TextBox 18">
            <a:extLst>
              <a:ext uri="{FF2B5EF4-FFF2-40B4-BE49-F238E27FC236}">
                <a16:creationId xmlns:a16="http://schemas.microsoft.com/office/drawing/2014/main" id="{3BFD1C4A-C6AE-44CC-8ECC-6FFF23C5D4A3}"/>
              </a:ext>
            </a:extLst>
          </p:cNvPr>
          <p:cNvSpPr txBox="1"/>
          <p:nvPr/>
        </p:nvSpPr>
        <p:spPr>
          <a:xfrm>
            <a:off x="4333461" y="1893635"/>
            <a:ext cx="7253844" cy="584775"/>
          </a:xfrm>
          <a:prstGeom prst="rect">
            <a:avLst/>
          </a:prstGeom>
          <a:noFill/>
        </p:spPr>
        <p:txBody>
          <a:bodyPr wrap="square" rtlCol="0">
            <a:spAutoFit/>
          </a:bodyPr>
          <a:lstStyle/>
          <a:p>
            <a:r>
              <a:rPr lang="en-US" sz="3200" dirty="0">
                <a:latin typeface="Sylfaen" panose="010A0502050306030303" pitchFamily="18" charset="0"/>
              </a:rPr>
              <a:t>“And the Spirit of God…” [v2]</a:t>
            </a:r>
          </a:p>
        </p:txBody>
      </p:sp>
      <p:sp>
        <p:nvSpPr>
          <p:cNvPr id="24" name="TextBox 23">
            <a:extLst>
              <a:ext uri="{FF2B5EF4-FFF2-40B4-BE49-F238E27FC236}">
                <a16:creationId xmlns:a16="http://schemas.microsoft.com/office/drawing/2014/main" id="{5B55F9F3-EA9F-4A8D-A630-911293CE0A3D}"/>
              </a:ext>
            </a:extLst>
          </p:cNvPr>
          <p:cNvSpPr txBox="1"/>
          <p:nvPr/>
        </p:nvSpPr>
        <p:spPr>
          <a:xfrm>
            <a:off x="224687" y="2839408"/>
            <a:ext cx="12191979" cy="523220"/>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God’s creative power resides in His word [</a:t>
            </a:r>
            <a:r>
              <a:rPr lang="en-US" sz="2800" dirty="0" err="1">
                <a:latin typeface="Sylfaen" panose="010A0502050306030303" pitchFamily="18" charset="0"/>
                <a:sym typeface="Wingdings" panose="05000000000000000000" pitchFamily="2" charset="2"/>
              </a:rPr>
              <a:t>cp</a:t>
            </a:r>
            <a:r>
              <a:rPr lang="en-US" sz="2800" dirty="0">
                <a:latin typeface="Sylfaen" panose="010A0502050306030303" pitchFamily="18" charset="0"/>
                <a:sym typeface="Wingdings" panose="05000000000000000000" pitchFamily="2" charset="2"/>
              </a:rPr>
              <a:t> Hebrews 1:1-3]</a:t>
            </a:r>
            <a:endParaRPr lang="en-US" sz="2350" dirty="0">
              <a:latin typeface="Sylfaen" panose="010A0502050306030303" pitchFamily="18" charset="0"/>
            </a:endParaRPr>
          </a:p>
        </p:txBody>
      </p:sp>
      <p:sp>
        <p:nvSpPr>
          <p:cNvPr id="31" name="TextBox 30">
            <a:extLst>
              <a:ext uri="{FF2B5EF4-FFF2-40B4-BE49-F238E27FC236}">
                <a16:creationId xmlns:a16="http://schemas.microsoft.com/office/drawing/2014/main" id="{A73AF33E-7D92-4891-BAC4-C59503C1D474}"/>
              </a:ext>
            </a:extLst>
          </p:cNvPr>
          <p:cNvSpPr txBox="1"/>
          <p:nvPr/>
        </p:nvSpPr>
        <p:spPr>
          <a:xfrm>
            <a:off x="210316" y="2377334"/>
            <a:ext cx="11370365" cy="584775"/>
          </a:xfrm>
          <a:prstGeom prst="rect">
            <a:avLst/>
          </a:prstGeom>
          <a:noFill/>
        </p:spPr>
        <p:txBody>
          <a:bodyPr wrap="square" rtlCol="0">
            <a:spAutoFit/>
          </a:bodyPr>
          <a:lstStyle/>
          <a:p>
            <a:r>
              <a:rPr lang="en-US" sz="3200" dirty="0">
                <a:latin typeface="Sylfaen" panose="010A0502050306030303" pitchFamily="18" charset="0"/>
              </a:rPr>
              <a:t>“Then God </a:t>
            </a:r>
            <a:r>
              <a:rPr lang="en-US" sz="3200" b="1" i="1" dirty="0">
                <a:latin typeface="Sylfaen" panose="010A0502050306030303" pitchFamily="18" charset="0"/>
              </a:rPr>
              <a:t>said</a:t>
            </a:r>
            <a:r>
              <a:rPr lang="en-US" sz="3200" dirty="0">
                <a:latin typeface="Sylfaen" panose="010A0502050306030303" pitchFamily="18" charset="0"/>
              </a:rPr>
              <a:t>…” [v3]</a:t>
            </a:r>
          </a:p>
        </p:txBody>
      </p:sp>
      <p:sp>
        <p:nvSpPr>
          <p:cNvPr id="16" name="TextBox 15">
            <a:extLst>
              <a:ext uri="{FF2B5EF4-FFF2-40B4-BE49-F238E27FC236}">
                <a16:creationId xmlns:a16="http://schemas.microsoft.com/office/drawing/2014/main" id="{0F1AEDD1-514B-44A9-838D-C25347F22A6B}"/>
              </a:ext>
            </a:extLst>
          </p:cNvPr>
          <p:cNvSpPr txBox="1"/>
          <p:nvPr/>
        </p:nvSpPr>
        <p:spPr>
          <a:xfrm>
            <a:off x="226960" y="3251119"/>
            <a:ext cx="11740354" cy="523220"/>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With the creation of light, God resolves one of the “issues” from verse 2</a:t>
            </a:r>
            <a:endParaRPr lang="en-US" sz="2350" dirty="0">
              <a:latin typeface="Sylfaen" panose="010A0502050306030303" pitchFamily="18" charset="0"/>
            </a:endParaRPr>
          </a:p>
        </p:txBody>
      </p:sp>
      <p:sp>
        <p:nvSpPr>
          <p:cNvPr id="17" name="TextBox 16">
            <a:extLst>
              <a:ext uri="{FF2B5EF4-FFF2-40B4-BE49-F238E27FC236}">
                <a16:creationId xmlns:a16="http://schemas.microsoft.com/office/drawing/2014/main" id="{42E40381-8819-440A-9A89-4753651BD1EB}"/>
              </a:ext>
            </a:extLst>
          </p:cNvPr>
          <p:cNvSpPr txBox="1"/>
          <p:nvPr/>
        </p:nvSpPr>
        <p:spPr>
          <a:xfrm>
            <a:off x="486173" y="3671826"/>
            <a:ext cx="11478867" cy="461665"/>
          </a:xfrm>
          <a:prstGeom prst="rect">
            <a:avLst/>
          </a:prstGeom>
          <a:noFill/>
        </p:spPr>
        <p:txBody>
          <a:bodyPr wrap="square" rtlCol="0">
            <a:spAutoFit/>
          </a:bodyPr>
          <a:lstStyle/>
          <a:p>
            <a:r>
              <a:rPr lang="en-US" sz="2400" b="1" dirty="0">
                <a:latin typeface="Sylfaen" panose="010A050205030603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we will see in Genesis 1-4 that it is </a:t>
            </a:r>
            <a:r>
              <a:rPr lang="en-US" sz="2400" b="1" i="1" u="sng" dirty="0">
                <a:latin typeface="Sylfaen" panose="010A0502050306030303" pitchFamily="18" charset="0"/>
                <a:sym typeface="Wingdings" panose="05000000000000000000" pitchFamily="2" charset="2"/>
              </a:rPr>
              <a:t>always</a:t>
            </a:r>
            <a:r>
              <a:rPr lang="en-US" sz="2400" b="1" i="1" dirty="0">
                <a:latin typeface="Sylfaen" panose="010A0502050306030303" pitchFamily="18" charset="0"/>
                <a:sym typeface="Wingdings" panose="05000000000000000000" pitchFamily="2" charset="2"/>
              </a:rPr>
              <a:t> God </a:t>
            </a:r>
            <a:r>
              <a:rPr lang="en-US" sz="1200" b="1" i="1" dirty="0">
                <a:latin typeface="Sylfaen" panose="010A0502050306030303" pitchFamily="18" charset="0"/>
                <a:sym typeface="Wingdings" panose="05000000000000000000" pitchFamily="2" charset="2"/>
              </a:rPr>
              <a:t> </a:t>
            </a:r>
            <a:r>
              <a:rPr lang="en-US" sz="2400" dirty="0">
                <a:latin typeface="Sylfaen" panose="010A0502050306030303" pitchFamily="18" charset="0"/>
                <a:sym typeface="Wingdings" panose="05000000000000000000" pitchFamily="2" charset="2"/>
              </a:rPr>
              <a:t>who resolves problems that arise</a:t>
            </a:r>
            <a:endParaRPr lang="en-US" sz="2400" i="1" dirty="0">
              <a:latin typeface="Sylfaen" panose="010A0502050306030303" pitchFamily="18" charset="0"/>
            </a:endParaRPr>
          </a:p>
        </p:txBody>
      </p:sp>
    </p:spTree>
    <p:extLst>
      <p:ext uri="{BB962C8B-B14F-4D97-AF65-F5344CB8AC3E}">
        <p14:creationId xmlns:p14="http://schemas.microsoft.com/office/powerpoint/2010/main" val="1647909477"/>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BEE95866-8E11-4F26-BE52-6CAE0FEB24C0}"/>
              </a:ext>
            </a:extLst>
          </p:cNvPr>
          <p:cNvSpPr txBox="1"/>
          <p:nvPr/>
        </p:nvSpPr>
        <p:spPr>
          <a:xfrm>
            <a:off x="3149207" y="5231291"/>
            <a:ext cx="9039109" cy="461665"/>
          </a:xfrm>
          <a:prstGeom prst="rect">
            <a:avLst/>
          </a:prstGeom>
          <a:noFill/>
        </p:spPr>
        <p:txBody>
          <a:bodyPr wrap="square" rtlCol="0">
            <a:spAutoFit/>
          </a:bodyPr>
          <a:lstStyle/>
          <a:p>
            <a:r>
              <a:rPr lang="en-US" sz="2400" b="1" dirty="0">
                <a:latin typeface="Georgia" panose="0204050205040502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we must allow </a:t>
            </a:r>
            <a:r>
              <a:rPr lang="en-US" sz="2400" b="1" i="1" dirty="0">
                <a:latin typeface="Sylfaen" panose="010A0502050306030303" pitchFamily="18" charset="0"/>
                <a:sym typeface="Wingdings" panose="05000000000000000000" pitchFamily="2" charset="2"/>
              </a:rPr>
              <a:t>God</a:t>
            </a:r>
            <a:r>
              <a:rPr lang="en-US" sz="2400" dirty="0">
                <a:latin typeface="Sylfaen" panose="010A0502050306030303" pitchFamily="18" charset="0"/>
                <a:sym typeface="Wingdings" panose="05000000000000000000" pitchFamily="2" charset="2"/>
              </a:rPr>
              <a:t> </a:t>
            </a:r>
            <a:r>
              <a:rPr lang="en-US" dirty="0">
                <a:latin typeface="Sylfaen" panose="010A0502050306030303" pitchFamily="18" charset="0"/>
                <a:sym typeface="Wingdings" panose="05000000000000000000" pitchFamily="2" charset="2"/>
              </a:rPr>
              <a:t> </a:t>
            </a:r>
            <a:r>
              <a:rPr lang="en-US" sz="2400" dirty="0">
                <a:latin typeface="Sylfaen" panose="010A0502050306030303" pitchFamily="18" charset="0"/>
                <a:sym typeface="Wingdings" panose="05000000000000000000" pitchFamily="2" charset="2"/>
              </a:rPr>
              <a:t>to define what is “good”!</a:t>
            </a:r>
            <a:endParaRPr lang="en-US" sz="2400" dirty="0">
              <a:latin typeface="Sylfaen" panose="010A0502050306030303" pitchFamily="18" charset="0"/>
            </a:endParaRPr>
          </a:p>
        </p:txBody>
      </p:sp>
      <p:sp>
        <p:nvSpPr>
          <p:cNvPr id="8" name="TextBox 7">
            <a:extLst>
              <a:ext uri="{FF2B5EF4-FFF2-40B4-BE49-F238E27FC236}">
                <a16:creationId xmlns:a16="http://schemas.microsoft.com/office/drawing/2014/main" id="{1B270AD0-C457-4D88-A029-68851147F447}"/>
              </a:ext>
            </a:extLst>
          </p:cNvPr>
          <p:cNvSpPr txBox="1"/>
          <p:nvPr/>
        </p:nvSpPr>
        <p:spPr>
          <a:xfrm>
            <a:off x="-1" y="86140"/>
            <a:ext cx="12191979" cy="1015663"/>
          </a:xfrm>
          <a:prstGeom prst="rect">
            <a:avLst/>
          </a:prstGeom>
          <a:noFill/>
        </p:spPr>
        <p:txBody>
          <a:bodyPr wrap="square" rtlCol="0">
            <a:spAutoFit/>
          </a:bodyPr>
          <a:lstStyle/>
          <a:p>
            <a:pPr algn="ctr"/>
            <a:r>
              <a:rPr lang="en-US" sz="6000" b="1" dirty="0">
                <a:latin typeface="Segoe Print" panose="02000600000000000000" pitchFamily="2" charset="0"/>
              </a:rPr>
              <a:t>The Nature of God</a:t>
            </a:r>
            <a:endParaRPr lang="en-US" sz="6000" dirty="0">
              <a:latin typeface="Segoe Print" panose="02000600000000000000" pitchFamily="2" charset="0"/>
            </a:endParaRPr>
          </a:p>
        </p:txBody>
      </p:sp>
      <p:sp>
        <p:nvSpPr>
          <p:cNvPr id="20" name="TextBox 19">
            <a:extLst>
              <a:ext uri="{FF2B5EF4-FFF2-40B4-BE49-F238E27FC236}">
                <a16:creationId xmlns:a16="http://schemas.microsoft.com/office/drawing/2014/main" id="{FC47D5F6-833C-4DE8-A9D6-716012171136}"/>
              </a:ext>
            </a:extLst>
          </p:cNvPr>
          <p:cNvSpPr txBox="1"/>
          <p:nvPr/>
        </p:nvSpPr>
        <p:spPr>
          <a:xfrm>
            <a:off x="-6625" y="6096818"/>
            <a:ext cx="12191979" cy="707886"/>
          </a:xfrm>
          <a:prstGeom prst="rect">
            <a:avLst/>
          </a:prstGeom>
          <a:solidFill>
            <a:schemeClr val="bg1"/>
          </a:solidFill>
        </p:spPr>
        <p:txBody>
          <a:bodyPr wrap="square" rtlCol="0">
            <a:spAutoFit/>
          </a:bodyPr>
          <a:lstStyle/>
          <a:p>
            <a:pPr algn="ctr"/>
            <a:r>
              <a:rPr lang="en-US" sz="4000" b="1" dirty="0">
                <a:latin typeface="Segoe Print" panose="02000600000000000000" pitchFamily="2" charset="0"/>
              </a:rPr>
              <a:t>Genesis 1</a:t>
            </a:r>
            <a:endParaRPr lang="en-US" sz="4000" dirty="0">
              <a:latin typeface="Segoe Print" panose="02000600000000000000" pitchFamily="2" charset="0"/>
            </a:endParaRPr>
          </a:p>
        </p:txBody>
      </p:sp>
      <p:cxnSp>
        <p:nvCxnSpPr>
          <p:cNvPr id="4" name="Straight Connector 3">
            <a:extLst>
              <a:ext uri="{FF2B5EF4-FFF2-40B4-BE49-F238E27FC236}">
                <a16:creationId xmlns:a16="http://schemas.microsoft.com/office/drawing/2014/main" id="{6F08FFF6-C1F4-4B28-8D0C-A2131F39BAB4}"/>
              </a:ext>
            </a:extLst>
          </p:cNvPr>
          <p:cNvCxnSpPr/>
          <p:nvPr/>
        </p:nvCxnSpPr>
        <p:spPr>
          <a:xfrm flipH="1">
            <a:off x="393287" y="556591"/>
            <a:ext cx="1855304" cy="0"/>
          </a:xfrm>
          <a:prstGeom prst="line">
            <a:avLst/>
          </a:prstGeom>
          <a:ln w="44450">
            <a:solidFill>
              <a:schemeClr val="tx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8084F11-42F5-4312-9DE3-25BE31EF1D53}"/>
              </a:ext>
            </a:extLst>
          </p:cNvPr>
          <p:cNvCxnSpPr/>
          <p:nvPr/>
        </p:nvCxnSpPr>
        <p:spPr>
          <a:xfrm flipH="1">
            <a:off x="9914777" y="557784"/>
            <a:ext cx="1855304" cy="0"/>
          </a:xfrm>
          <a:prstGeom prst="line">
            <a:avLst/>
          </a:prstGeom>
          <a:ln w="44450">
            <a:solidFill>
              <a:schemeClr val="tx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709DECC-EB73-4B40-9BA9-B0523A0BBBEA}"/>
              </a:ext>
            </a:extLst>
          </p:cNvPr>
          <p:cNvSpPr txBox="1"/>
          <p:nvPr/>
        </p:nvSpPr>
        <p:spPr>
          <a:xfrm>
            <a:off x="212035" y="886472"/>
            <a:ext cx="11370365" cy="646331"/>
          </a:xfrm>
          <a:prstGeom prst="rect">
            <a:avLst/>
          </a:prstGeom>
          <a:noFill/>
        </p:spPr>
        <p:txBody>
          <a:bodyPr wrap="square" rtlCol="0">
            <a:spAutoFit/>
          </a:bodyPr>
          <a:lstStyle/>
          <a:p>
            <a:r>
              <a:rPr lang="en-US" sz="3600" b="1" u="sng" dirty="0">
                <a:latin typeface="Sylfaen" panose="010A0502050306030303" pitchFamily="18" charset="0"/>
              </a:rPr>
              <a:t>Genesis 1:1-5</a:t>
            </a:r>
          </a:p>
        </p:txBody>
      </p:sp>
      <p:sp>
        <p:nvSpPr>
          <p:cNvPr id="34" name="TextBox 33">
            <a:extLst>
              <a:ext uri="{FF2B5EF4-FFF2-40B4-BE49-F238E27FC236}">
                <a16:creationId xmlns:a16="http://schemas.microsoft.com/office/drawing/2014/main" id="{19A9B3F3-B35B-4020-B306-AA7176EB3330}"/>
              </a:ext>
            </a:extLst>
          </p:cNvPr>
          <p:cNvSpPr txBox="1"/>
          <p:nvPr/>
        </p:nvSpPr>
        <p:spPr>
          <a:xfrm>
            <a:off x="212039" y="1403308"/>
            <a:ext cx="11370365" cy="584775"/>
          </a:xfrm>
          <a:prstGeom prst="rect">
            <a:avLst/>
          </a:prstGeom>
          <a:noFill/>
        </p:spPr>
        <p:txBody>
          <a:bodyPr wrap="square" rtlCol="0">
            <a:spAutoFit/>
          </a:bodyPr>
          <a:lstStyle/>
          <a:p>
            <a:r>
              <a:rPr lang="en-US" sz="3200" dirty="0">
                <a:latin typeface="Sylfaen" panose="010A0502050306030303" pitchFamily="18" charset="0"/>
              </a:rPr>
              <a:t>“In the beginning God created the heavens and the earth” [v1]</a:t>
            </a:r>
          </a:p>
        </p:txBody>
      </p:sp>
      <p:sp>
        <p:nvSpPr>
          <p:cNvPr id="14" name="TextBox 13">
            <a:extLst>
              <a:ext uri="{FF2B5EF4-FFF2-40B4-BE49-F238E27FC236}">
                <a16:creationId xmlns:a16="http://schemas.microsoft.com/office/drawing/2014/main" id="{F1B3DF68-3550-4183-96DE-782B418C6318}"/>
              </a:ext>
            </a:extLst>
          </p:cNvPr>
          <p:cNvSpPr txBox="1"/>
          <p:nvPr/>
        </p:nvSpPr>
        <p:spPr>
          <a:xfrm>
            <a:off x="210312" y="1887014"/>
            <a:ext cx="11370365" cy="584775"/>
          </a:xfrm>
          <a:prstGeom prst="rect">
            <a:avLst/>
          </a:prstGeom>
          <a:noFill/>
        </p:spPr>
        <p:txBody>
          <a:bodyPr wrap="square" rtlCol="0">
            <a:spAutoFit/>
          </a:bodyPr>
          <a:lstStyle/>
          <a:p>
            <a:r>
              <a:rPr lang="en-US" sz="3200" dirty="0">
                <a:latin typeface="Sylfaen" panose="010A0502050306030303" pitchFamily="18" charset="0"/>
              </a:rPr>
              <a:t>“The earth was…” [v2]</a:t>
            </a:r>
          </a:p>
        </p:txBody>
      </p:sp>
      <p:sp>
        <p:nvSpPr>
          <p:cNvPr id="19" name="TextBox 18">
            <a:extLst>
              <a:ext uri="{FF2B5EF4-FFF2-40B4-BE49-F238E27FC236}">
                <a16:creationId xmlns:a16="http://schemas.microsoft.com/office/drawing/2014/main" id="{3BFD1C4A-C6AE-44CC-8ECC-6FFF23C5D4A3}"/>
              </a:ext>
            </a:extLst>
          </p:cNvPr>
          <p:cNvSpPr txBox="1"/>
          <p:nvPr/>
        </p:nvSpPr>
        <p:spPr>
          <a:xfrm>
            <a:off x="4333461" y="1893635"/>
            <a:ext cx="7253844" cy="584775"/>
          </a:xfrm>
          <a:prstGeom prst="rect">
            <a:avLst/>
          </a:prstGeom>
          <a:noFill/>
        </p:spPr>
        <p:txBody>
          <a:bodyPr wrap="square" rtlCol="0">
            <a:spAutoFit/>
          </a:bodyPr>
          <a:lstStyle/>
          <a:p>
            <a:r>
              <a:rPr lang="en-US" sz="3200" dirty="0">
                <a:latin typeface="Sylfaen" panose="010A0502050306030303" pitchFamily="18" charset="0"/>
              </a:rPr>
              <a:t>“And the Spirit of God…” [v2]</a:t>
            </a:r>
          </a:p>
        </p:txBody>
      </p:sp>
      <p:sp>
        <p:nvSpPr>
          <p:cNvPr id="24" name="TextBox 23">
            <a:extLst>
              <a:ext uri="{FF2B5EF4-FFF2-40B4-BE49-F238E27FC236}">
                <a16:creationId xmlns:a16="http://schemas.microsoft.com/office/drawing/2014/main" id="{5B55F9F3-EA9F-4A8D-A630-911293CE0A3D}"/>
              </a:ext>
            </a:extLst>
          </p:cNvPr>
          <p:cNvSpPr txBox="1"/>
          <p:nvPr/>
        </p:nvSpPr>
        <p:spPr>
          <a:xfrm>
            <a:off x="224688" y="3316488"/>
            <a:ext cx="11959086" cy="523220"/>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God declares His creation “good” </a:t>
            </a:r>
            <a:r>
              <a:rPr lang="en-US" sz="2800" b="1" dirty="0">
                <a:latin typeface="Sylfaen" panose="010A0502050306030303" pitchFamily="18" charset="0"/>
                <a:sym typeface="Wingdings" panose="05000000000000000000" pitchFamily="2" charset="2"/>
              </a:rPr>
              <a:t>7 times </a:t>
            </a:r>
            <a:r>
              <a:rPr lang="en-US" sz="2800" dirty="0">
                <a:latin typeface="Sylfaen" panose="010A0502050306030303" pitchFamily="18" charset="0"/>
                <a:sym typeface="Wingdings" panose="05000000000000000000" pitchFamily="2" charset="2"/>
              </a:rPr>
              <a:t>[Genesis 1:4, 9, 12, 18, 21, 25, 31] </a:t>
            </a:r>
            <a:endParaRPr lang="en-US" sz="2350" dirty="0">
              <a:latin typeface="Sylfaen" panose="010A0502050306030303" pitchFamily="18" charset="0"/>
            </a:endParaRPr>
          </a:p>
        </p:txBody>
      </p:sp>
      <p:sp>
        <p:nvSpPr>
          <p:cNvPr id="31" name="TextBox 30">
            <a:extLst>
              <a:ext uri="{FF2B5EF4-FFF2-40B4-BE49-F238E27FC236}">
                <a16:creationId xmlns:a16="http://schemas.microsoft.com/office/drawing/2014/main" id="{A73AF33E-7D92-4891-BAC4-C59503C1D474}"/>
              </a:ext>
            </a:extLst>
          </p:cNvPr>
          <p:cNvSpPr txBox="1"/>
          <p:nvPr/>
        </p:nvSpPr>
        <p:spPr>
          <a:xfrm>
            <a:off x="210316" y="2377334"/>
            <a:ext cx="11370365" cy="584775"/>
          </a:xfrm>
          <a:prstGeom prst="rect">
            <a:avLst/>
          </a:prstGeom>
          <a:noFill/>
        </p:spPr>
        <p:txBody>
          <a:bodyPr wrap="square" rtlCol="0">
            <a:spAutoFit/>
          </a:bodyPr>
          <a:lstStyle/>
          <a:p>
            <a:r>
              <a:rPr lang="en-US" sz="3200" dirty="0">
                <a:latin typeface="Sylfaen" panose="010A0502050306030303" pitchFamily="18" charset="0"/>
              </a:rPr>
              <a:t>“Then God </a:t>
            </a:r>
            <a:r>
              <a:rPr lang="en-US" sz="3200" b="1" i="1" dirty="0">
                <a:latin typeface="Sylfaen" panose="010A0502050306030303" pitchFamily="18" charset="0"/>
              </a:rPr>
              <a:t>said</a:t>
            </a:r>
            <a:r>
              <a:rPr lang="en-US" sz="3200" dirty="0">
                <a:latin typeface="Sylfaen" panose="010A0502050306030303" pitchFamily="18" charset="0"/>
              </a:rPr>
              <a:t>…” [v3]</a:t>
            </a:r>
          </a:p>
        </p:txBody>
      </p:sp>
      <p:sp>
        <p:nvSpPr>
          <p:cNvPr id="32" name="TextBox 31">
            <a:extLst>
              <a:ext uri="{FF2B5EF4-FFF2-40B4-BE49-F238E27FC236}">
                <a16:creationId xmlns:a16="http://schemas.microsoft.com/office/drawing/2014/main" id="{800D41A9-856F-4A1E-B814-4B1A15B76A92}"/>
              </a:ext>
            </a:extLst>
          </p:cNvPr>
          <p:cNvSpPr txBox="1"/>
          <p:nvPr/>
        </p:nvSpPr>
        <p:spPr>
          <a:xfrm>
            <a:off x="2915477" y="4149501"/>
            <a:ext cx="9268295" cy="461665"/>
          </a:xfrm>
          <a:prstGeom prst="rect">
            <a:avLst/>
          </a:prstGeom>
          <a:noFill/>
        </p:spPr>
        <p:txBody>
          <a:bodyPr wrap="square" rtlCol="0">
            <a:spAutoFit/>
          </a:bodyPr>
          <a:lstStyle/>
          <a:p>
            <a:r>
              <a:rPr lang="en-US" sz="2400" b="1" dirty="0">
                <a:latin typeface="Sylfaen" panose="010A050205030603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God’s nature is such that He can </a:t>
            </a:r>
            <a:r>
              <a:rPr lang="en-US" sz="2400" i="1" dirty="0">
                <a:latin typeface="Sylfaen" panose="010A0502050306030303" pitchFamily="18" charset="0"/>
                <a:sym typeface="Wingdings" panose="05000000000000000000" pitchFamily="2" charset="2"/>
              </a:rPr>
              <a:t>only do </a:t>
            </a:r>
            <a:r>
              <a:rPr lang="en-US" sz="2400" dirty="0">
                <a:latin typeface="Sylfaen" panose="010A0502050306030303" pitchFamily="18" charset="0"/>
                <a:sym typeface="Wingdings" panose="05000000000000000000" pitchFamily="2" charset="2"/>
              </a:rPr>
              <a:t>what is GOOD!</a:t>
            </a:r>
            <a:endParaRPr lang="en-US" sz="2400" i="1" dirty="0">
              <a:latin typeface="Sylfaen" panose="010A0502050306030303" pitchFamily="18" charset="0"/>
            </a:endParaRPr>
          </a:p>
        </p:txBody>
      </p:sp>
      <p:sp>
        <p:nvSpPr>
          <p:cNvPr id="16" name="TextBox 15">
            <a:extLst>
              <a:ext uri="{FF2B5EF4-FFF2-40B4-BE49-F238E27FC236}">
                <a16:creationId xmlns:a16="http://schemas.microsoft.com/office/drawing/2014/main" id="{9EEF0C81-C03F-4663-BBC3-88DD81B43D51}"/>
              </a:ext>
            </a:extLst>
          </p:cNvPr>
          <p:cNvSpPr txBox="1"/>
          <p:nvPr/>
        </p:nvSpPr>
        <p:spPr>
          <a:xfrm>
            <a:off x="203693" y="2847785"/>
            <a:ext cx="5228116" cy="584775"/>
          </a:xfrm>
          <a:prstGeom prst="rect">
            <a:avLst/>
          </a:prstGeom>
          <a:noFill/>
        </p:spPr>
        <p:txBody>
          <a:bodyPr wrap="square" rtlCol="0">
            <a:spAutoFit/>
          </a:bodyPr>
          <a:lstStyle/>
          <a:p>
            <a:r>
              <a:rPr lang="en-US" sz="3200" dirty="0">
                <a:latin typeface="Sylfaen" panose="010A0502050306030303" pitchFamily="18" charset="0"/>
              </a:rPr>
              <a:t>“God saw...it was </a:t>
            </a:r>
            <a:r>
              <a:rPr lang="en-US" sz="3200" b="1" i="1" dirty="0">
                <a:latin typeface="Sylfaen" panose="010A0502050306030303" pitchFamily="18" charset="0"/>
              </a:rPr>
              <a:t>good</a:t>
            </a:r>
            <a:r>
              <a:rPr lang="en-US" b="1" i="1" dirty="0">
                <a:latin typeface="Sylfaen" panose="010A0502050306030303" pitchFamily="18" charset="0"/>
              </a:rPr>
              <a:t> </a:t>
            </a:r>
            <a:r>
              <a:rPr lang="en-US" sz="3200" dirty="0">
                <a:latin typeface="Sylfaen" panose="010A0502050306030303" pitchFamily="18" charset="0"/>
              </a:rPr>
              <a:t>” [v4]</a:t>
            </a:r>
          </a:p>
        </p:txBody>
      </p:sp>
      <p:sp>
        <p:nvSpPr>
          <p:cNvPr id="17" name="TextBox 16">
            <a:extLst>
              <a:ext uri="{FF2B5EF4-FFF2-40B4-BE49-F238E27FC236}">
                <a16:creationId xmlns:a16="http://schemas.microsoft.com/office/drawing/2014/main" id="{9B452C52-3F9C-4A86-892B-3ED10F04FADC}"/>
              </a:ext>
            </a:extLst>
          </p:cNvPr>
          <p:cNvSpPr txBox="1"/>
          <p:nvPr/>
        </p:nvSpPr>
        <p:spPr>
          <a:xfrm>
            <a:off x="231316" y="3733928"/>
            <a:ext cx="11959086" cy="523220"/>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His final analysis: “indeed it was </a:t>
            </a:r>
            <a:r>
              <a:rPr lang="en-US" sz="2800" b="1" i="1" dirty="0">
                <a:latin typeface="Sylfaen" panose="010A0502050306030303" pitchFamily="18" charset="0"/>
                <a:sym typeface="Wingdings" panose="05000000000000000000" pitchFamily="2" charset="2"/>
              </a:rPr>
              <a:t>very good</a:t>
            </a:r>
            <a:r>
              <a:rPr lang="en-US" sz="2000" b="1" i="1" dirty="0">
                <a:latin typeface="Sylfaen" panose="010A0502050306030303" pitchFamily="18" charset="0"/>
                <a:sym typeface="Wingdings" panose="05000000000000000000" pitchFamily="2" charset="2"/>
              </a:rPr>
              <a:t> </a:t>
            </a:r>
            <a:r>
              <a:rPr lang="en-US" sz="2800" dirty="0">
                <a:latin typeface="Sylfaen" panose="010A0502050306030303" pitchFamily="18" charset="0"/>
                <a:sym typeface="Wingdings" panose="05000000000000000000" pitchFamily="2" charset="2"/>
              </a:rPr>
              <a:t>” [Genesis 1:31] </a:t>
            </a:r>
            <a:endParaRPr lang="en-US" sz="2350" dirty="0">
              <a:latin typeface="Sylfaen" panose="010A0502050306030303" pitchFamily="18" charset="0"/>
            </a:endParaRPr>
          </a:p>
        </p:txBody>
      </p:sp>
      <p:sp>
        <p:nvSpPr>
          <p:cNvPr id="25" name="TextBox 24">
            <a:extLst>
              <a:ext uri="{FF2B5EF4-FFF2-40B4-BE49-F238E27FC236}">
                <a16:creationId xmlns:a16="http://schemas.microsoft.com/office/drawing/2014/main" id="{549DF259-708D-4A42-A149-6AF6AFB9D2AC}"/>
              </a:ext>
            </a:extLst>
          </p:cNvPr>
          <p:cNvSpPr txBox="1"/>
          <p:nvPr/>
        </p:nvSpPr>
        <p:spPr>
          <a:xfrm>
            <a:off x="3144663" y="4517051"/>
            <a:ext cx="9039109" cy="461665"/>
          </a:xfrm>
          <a:prstGeom prst="rect">
            <a:avLst/>
          </a:prstGeom>
          <a:noFill/>
        </p:spPr>
        <p:txBody>
          <a:bodyPr wrap="square" rtlCol="0">
            <a:spAutoFit/>
          </a:bodyPr>
          <a:lstStyle/>
          <a:p>
            <a:r>
              <a:rPr lang="en-US" sz="2400" b="1" dirty="0">
                <a:latin typeface="Georgia" panose="0204050205040502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“Far be it from God to do wickedness” [Job 34:10; </a:t>
            </a:r>
            <a:r>
              <a:rPr lang="en-US" sz="2400" dirty="0" err="1">
                <a:latin typeface="Sylfaen" panose="010A0502050306030303" pitchFamily="18" charset="0"/>
                <a:sym typeface="Wingdings" panose="05000000000000000000" pitchFamily="2" charset="2"/>
              </a:rPr>
              <a:t>cp</a:t>
            </a:r>
            <a:r>
              <a:rPr lang="en-US" sz="2400" dirty="0">
                <a:latin typeface="Sylfaen" panose="010A0502050306030303" pitchFamily="18" charset="0"/>
                <a:sym typeface="Wingdings" panose="05000000000000000000" pitchFamily="2" charset="2"/>
              </a:rPr>
              <a:t> </a:t>
            </a:r>
            <a:r>
              <a:rPr lang="en-US" sz="2400" dirty="0" err="1">
                <a:latin typeface="Sylfaen" panose="010A0502050306030303" pitchFamily="18" charset="0"/>
                <a:sym typeface="Wingdings" panose="05000000000000000000" pitchFamily="2" charset="2"/>
              </a:rPr>
              <a:t>Gn</a:t>
            </a:r>
            <a:r>
              <a:rPr lang="en-US" sz="2400" dirty="0">
                <a:latin typeface="Sylfaen" panose="010A0502050306030303" pitchFamily="18" charset="0"/>
                <a:sym typeface="Wingdings" panose="05000000000000000000" pitchFamily="2" charset="2"/>
              </a:rPr>
              <a:t> 18:25]</a:t>
            </a:r>
            <a:endParaRPr lang="en-US" sz="2400" dirty="0">
              <a:latin typeface="Sylfaen" panose="010A0502050306030303" pitchFamily="18" charset="0"/>
            </a:endParaRPr>
          </a:p>
        </p:txBody>
      </p:sp>
      <p:sp>
        <p:nvSpPr>
          <p:cNvPr id="27" name="TextBox 26">
            <a:extLst>
              <a:ext uri="{FF2B5EF4-FFF2-40B4-BE49-F238E27FC236}">
                <a16:creationId xmlns:a16="http://schemas.microsoft.com/office/drawing/2014/main" id="{28C314B7-79DB-437F-BAFD-9086134B5E90}"/>
              </a:ext>
            </a:extLst>
          </p:cNvPr>
          <p:cNvSpPr txBox="1"/>
          <p:nvPr/>
        </p:nvSpPr>
        <p:spPr>
          <a:xfrm>
            <a:off x="3146935" y="4874171"/>
            <a:ext cx="9039109" cy="461665"/>
          </a:xfrm>
          <a:prstGeom prst="rect">
            <a:avLst/>
          </a:prstGeom>
          <a:noFill/>
        </p:spPr>
        <p:txBody>
          <a:bodyPr wrap="square" rtlCol="0">
            <a:spAutoFit/>
          </a:bodyPr>
          <a:lstStyle/>
          <a:p>
            <a:r>
              <a:rPr lang="en-US" sz="2400" b="1" dirty="0">
                <a:latin typeface="Georgia" panose="0204050205040502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with God there is “…no shadow of turning” [James 1:17]</a:t>
            </a:r>
            <a:endParaRPr lang="en-US" sz="2400" dirty="0">
              <a:latin typeface="Sylfaen" panose="010A0502050306030303" pitchFamily="18" charset="0"/>
            </a:endParaRPr>
          </a:p>
        </p:txBody>
      </p:sp>
      <p:sp>
        <p:nvSpPr>
          <p:cNvPr id="26" name="TextBox 25">
            <a:extLst>
              <a:ext uri="{FF2B5EF4-FFF2-40B4-BE49-F238E27FC236}">
                <a16:creationId xmlns:a16="http://schemas.microsoft.com/office/drawing/2014/main" id="{0D8F0559-43EA-400C-A940-908BDEA8F7A2}"/>
              </a:ext>
            </a:extLst>
          </p:cNvPr>
          <p:cNvSpPr txBox="1"/>
          <p:nvPr/>
        </p:nvSpPr>
        <p:spPr>
          <a:xfrm>
            <a:off x="3332427" y="5574943"/>
            <a:ext cx="8765207" cy="430887"/>
          </a:xfrm>
          <a:prstGeom prst="rect">
            <a:avLst/>
          </a:prstGeom>
          <a:noFill/>
        </p:spPr>
        <p:txBody>
          <a:bodyPr wrap="square" rtlCol="0">
            <a:spAutoFit/>
          </a:bodyPr>
          <a:lstStyle/>
          <a:p>
            <a:r>
              <a:rPr lang="en-US" sz="2200" b="1" dirty="0">
                <a:latin typeface="Georgia" panose="02040502050405020303" pitchFamily="18" charset="0"/>
                <a:sym typeface="Wingdings" panose="05000000000000000000" pitchFamily="2" charset="2"/>
              </a:rPr>
              <a:t>-</a:t>
            </a:r>
            <a:r>
              <a:rPr lang="en-US" sz="2200" dirty="0">
                <a:latin typeface="Sylfaen" panose="010A0502050306030303" pitchFamily="18" charset="0"/>
                <a:sym typeface="Wingdings" panose="05000000000000000000" pitchFamily="2" charset="2"/>
              </a:rPr>
              <a:t> if something God does seems </a:t>
            </a:r>
            <a:r>
              <a:rPr lang="en-US" sz="2200" b="1" i="1" dirty="0">
                <a:latin typeface="Sylfaen" panose="010A0502050306030303" pitchFamily="18" charset="0"/>
                <a:sym typeface="Wingdings" panose="05000000000000000000" pitchFamily="2" charset="2"/>
              </a:rPr>
              <a:t>not</a:t>
            </a:r>
            <a:r>
              <a:rPr lang="en-US" sz="2200" dirty="0">
                <a:latin typeface="Sylfaen" panose="010A0502050306030303" pitchFamily="18" charset="0"/>
                <a:sym typeface="Wingdings" panose="05000000000000000000" pitchFamily="2" charset="2"/>
              </a:rPr>
              <a:t> </a:t>
            </a:r>
            <a:r>
              <a:rPr lang="en-US" sz="600" dirty="0">
                <a:latin typeface="Sylfaen" panose="010A0502050306030303" pitchFamily="18" charset="0"/>
                <a:sym typeface="Wingdings" panose="05000000000000000000" pitchFamily="2" charset="2"/>
              </a:rPr>
              <a:t> </a:t>
            </a:r>
            <a:r>
              <a:rPr lang="en-US" sz="2200" dirty="0">
                <a:latin typeface="Sylfaen" panose="010A0502050306030303" pitchFamily="18" charset="0"/>
                <a:sym typeface="Wingdings" panose="05000000000000000000" pitchFamily="2" charset="2"/>
              </a:rPr>
              <a:t>good, it is </a:t>
            </a:r>
            <a:r>
              <a:rPr lang="en-US" sz="2200" b="1" i="1" dirty="0">
                <a:latin typeface="Sylfaen" panose="010A0502050306030303" pitchFamily="18" charset="0"/>
                <a:sym typeface="Wingdings" panose="05000000000000000000" pitchFamily="2" charset="2"/>
              </a:rPr>
              <a:t>my</a:t>
            </a:r>
            <a:r>
              <a:rPr lang="en-US" sz="2200" dirty="0">
                <a:latin typeface="Sylfaen" panose="010A0502050306030303" pitchFamily="18" charset="0"/>
                <a:sym typeface="Wingdings" panose="05000000000000000000" pitchFamily="2" charset="2"/>
              </a:rPr>
              <a:t> </a:t>
            </a:r>
            <a:r>
              <a:rPr lang="en-US" sz="2200" b="1" i="1" dirty="0">
                <a:latin typeface="Sylfaen" panose="010A0502050306030303" pitchFamily="18" charset="0"/>
                <a:sym typeface="Wingdings" panose="05000000000000000000" pitchFamily="2" charset="2"/>
              </a:rPr>
              <a:t>view</a:t>
            </a:r>
            <a:r>
              <a:rPr lang="en-US" sz="2200" dirty="0">
                <a:latin typeface="Sylfaen" panose="010A0502050306030303" pitchFamily="18" charset="0"/>
                <a:sym typeface="Wingdings" panose="05000000000000000000" pitchFamily="2" charset="2"/>
              </a:rPr>
              <a:t> </a:t>
            </a:r>
            <a:r>
              <a:rPr lang="en-US" sz="600" dirty="0">
                <a:latin typeface="Sylfaen" panose="010A0502050306030303" pitchFamily="18" charset="0"/>
                <a:sym typeface="Wingdings" panose="05000000000000000000" pitchFamily="2" charset="2"/>
              </a:rPr>
              <a:t> </a:t>
            </a:r>
            <a:r>
              <a:rPr lang="en-US" sz="2200" dirty="0">
                <a:latin typeface="Sylfaen" panose="010A0502050306030303" pitchFamily="18" charset="0"/>
                <a:sym typeface="Wingdings" panose="05000000000000000000" pitchFamily="2" charset="2"/>
              </a:rPr>
              <a:t>that must change</a:t>
            </a:r>
            <a:endParaRPr lang="en-US" sz="2200" dirty="0">
              <a:latin typeface="Sylfaen" panose="010A0502050306030303" pitchFamily="18" charset="0"/>
            </a:endParaRPr>
          </a:p>
        </p:txBody>
      </p:sp>
      <p:cxnSp>
        <p:nvCxnSpPr>
          <p:cNvPr id="22" name="Straight Connector 21">
            <a:extLst>
              <a:ext uri="{FF2B5EF4-FFF2-40B4-BE49-F238E27FC236}">
                <a16:creationId xmlns:a16="http://schemas.microsoft.com/office/drawing/2014/main" id="{431EE602-7FCB-4915-8F70-CBB627EFC5B9}"/>
              </a:ext>
            </a:extLst>
          </p:cNvPr>
          <p:cNvCxnSpPr/>
          <p:nvPr/>
        </p:nvCxnSpPr>
        <p:spPr>
          <a:xfrm flipH="1">
            <a:off x="393192" y="6069974"/>
            <a:ext cx="11356848" cy="0"/>
          </a:xfrm>
          <a:prstGeom prst="line">
            <a:avLst/>
          </a:prstGeom>
          <a:ln w="25400">
            <a:solidFill>
              <a:schemeClr val="tx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DA2257F5-8DE9-4184-877A-2D285D1473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Tree>
    <p:extLst>
      <p:ext uri="{BB962C8B-B14F-4D97-AF65-F5344CB8AC3E}">
        <p14:creationId xmlns:p14="http://schemas.microsoft.com/office/powerpoint/2010/main" val="232845360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up)">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up)">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1000"/>
                                        <p:tgtEl>
                                          <p:spTgt spid="25"/>
                                        </p:tgtEl>
                                      </p:cBhvr>
                                    </p:animEffect>
                                    <p:anim calcmode="lin" valueType="num">
                                      <p:cBhvr>
                                        <p:cTn id="28" dur="1000" fill="hold"/>
                                        <p:tgtEl>
                                          <p:spTgt spid="25"/>
                                        </p:tgtEl>
                                        <p:attrNameLst>
                                          <p:attrName>ppt_x</p:attrName>
                                        </p:attrNameLst>
                                      </p:cBhvr>
                                      <p:tavLst>
                                        <p:tav tm="0">
                                          <p:val>
                                            <p:strVal val="#ppt_x"/>
                                          </p:val>
                                        </p:tav>
                                        <p:tav tm="100000">
                                          <p:val>
                                            <p:strVal val="#ppt_x"/>
                                          </p:val>
                                        </p:tav>
                                      </p:tavLst>
                                    </p:anim>
                                    <p:anim calcmode="lin" valueType="num">
                                      <p:cBhvr>
                                        <p:cTn id="2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fade">
                                      <p:cBhvr>
                                        <p:cTn id="34" dur="1000"/>
                                        <p:tgtEl>
                                          <p:spTgt spid="27"/>
                                        </p:tgtEl>
                                      </p:cBhvr>
                                    </p:animEffect>
                                    <p:anim calcmode="lin" valueType="num">
                                      <p:cBhvr>
                                        <p:cTn id="35" dur="1000" fill="hold"/>
                                        <p:tgtEl>
                                          <p:spTgt spid="27"/>
                                        </p:tgtEl>
                                        <p:attrNameLst>
                                          <p:attrName>ppt_x</p:attrName>
                                        </p:attrNameLst>
                                      </p:cBhvr>
                                      <p:tavLst>
                                        <p:tav tm="0">
                                          <p:val>
                                            <p:strVal val="#ppt_x"/>
                                          </p:val>
                                        </p:tav>
                                        <p:tav tm="100000">
                                          <p:val>
                                            <p:strVal val="#ppt_x"/>
                                          </p:val>
                                        </p:tav>
                                      </p:tavLst>
                                    </p:anim>
                                    <p:anim calcmode="lin" valueType="num">
                                      <p:cBhvr>
                                        <p:cTn id="3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1000"/>
                                        <p:tgtEl>
                                          <p:spTgt spid="28"/>
                                        </p:tgtEl>
                                      </p:cBhvr>
                                    </p:animEffect>
                                    <p:anim calcmode="lin" valueType="num">
                                      <p:cBhvr>
                                        <p:cTn id="42" dur="1000" fill="hold"/>
                                        <p:tgtEl>
                                          <p:spTgt spid="28"/>
                                        </p:tgtEl>
                                        <p:attrNameLst>
                                          <p:attrName>ppt_x</p:attrName>
                                        </p:attrNameLst>
                                      </p:cBhvr>
                                      <p:tavLst>
                                        <p:tav tm="0">
                                          <p:val>
                                            <p:strVal val="#ppt_x"/>
                                          </p:val>
                                        </p:tav>
                                        <p:tav tm="100000">
                                          <p:val>
                                            <p:strVal val="#ppt_x"/>
                                          </p:val>
                                        </p:tav>
                                      </p:tavLst>
                                    </p:anim>
                                    <p:anim calcmode="lin" valueType="num">
                                      <p:cBhvr>
                                        <p:cTn id="4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wipe(up)">
                                      <p:cBhvr>
                                        <p:cTn id="4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4" grpId="0"/>
      <p:bldP spid="32" grpId="0"/>
      <p:bldP spid="16" grpId="0"/>
      <p:bldP spid="17" grpId="0"/>
      <p:bldP spid="25" grpId="0"/>
      <p:bldP spid="27" grpId="0"/>
      <p:bldP spid="26"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431EE602-7FCB-4915-8F70-CBB627EFC5B9}"/>
              </a:ext>
            </a:extLst>
          </p:cNvPr>
          <p:cNvCxnSpPr/>
          <p:nvPr/>
        </p:nvCxnSpPr>
        <p:spPr>
          <a:xfrm flipH="1">
            <a:off x="393192" y="6069974"/>
            <a:ext cx="11356848" cy="0"/>
          </a:xfrm>
          <a:prstGeom prst="line">
            <a:avLst/>
          </a:prstGeom>
          <a:ln w="25400">
            <a:solidFill>
              <a:schemeClr val="tx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B270AD0-C457-4D88-A029-68851147F447}"/>
              </a:ext>
            </a:extLst>
          </p:cNvPr>
          <p:cNvSpPr txBox="1"/>
          <p:nvPr/>
        </p:nvSpPr>
        <p:spPr>
          <a:xfrm>
            <a:off x="-1" y="86140"/>
            <a:ext cx="12191979" cy="1015663"/>
          </a:xfrm>
          <a:prstGeom prst="rect">
            <a:avLst/>
          </a:prstGeom>
          <a:noFill/>
        </p:spPr>
        <p:txBody>
          <a:bodyPr wrap="square" rtlCol="0">
            <a:spAutoFit/>
          </a:bodyPr>
          <a:lstStyle/>
          <a:p>
            <a:pPr algn="ctr"/>
            <a:r>
              <a:rPr lang="en-US" sz="6000" b="1" dirty="0">
                <a:latin typeface="Segoe Print" panose="02000600000000000000" pitchFamily="2" charset="0"/>
              </a:rPr>
              <a:t>The Nature of God</a:t>
            </a:r>
            <a:endParaRPr lang="en-US" sz="6000" dirty="0">
              <a:latin typeface="Segoe Print" panose="02000600000000000000" pitchFamily="2" charset="0"/>
            </a:endParaRPr>
          </a:p>
        </p:txBody>
      </p:sp>
      <p:sp>
        <p:nvSpPr>
          <p:cNvPr id="20" name="TextBox 19">
            <a:extLst>
              <a:ext uri="{FF2B5EF4-FFF2-40B4-BE49-F238E27FC236}">
                <a16:creationId xmlns:a16="http://schemas.microsoft.com/office/drawing/2014/main" id="{FC47D5F6-833C-4DE8-A9D6-716012171136}"/>
              </a:ext>
            </a:extLst>
          </p:cNvPr>
          <p:cNvSpPr txBox="1"/>
          <p:nvPr/>
        </p:nvSpPr>
        <p:spPr>
          <a:xfrm>
            <a:off x="-6625" y="6096818"/>
            <a:ext cx="12191979" cy="707886"/>
          </a:xfrm>
          <a:prstGeom prst="rect">
            <a:avLst/>
          </a:prstGeom>
          <a:noFill/>
        </p:spPr>
        <p:txBody>
          <a:bodyPr wrap="square" rtlCol="0">
            <a:spAutoFit/>
          </a:bodyPr>
          <a:lstStyle/>
          <a:p>
            <a:pPr algn="ctr"/>
            <a:r>
              <a:rPr lang="en-US" sz="4000" b="1" dirty="0">
                <a:latin typeface="Segoe Print" panose="02000600000000000000" pitchFamily="2" charset="0"/>
              </a:rPr>
              <a:t>Genesis 1</a:t>
            </a:r>
            <a:endParaRPr lang="en-US" sz="4000" dirty="0">
              <a:latin typeface="Segoe Print" panose="02000600000000000000" pitchFamily="2" charset="0"/>
            </a:endParaRPr>
          </a:p>
        </p:txBody>
      </p:sp>
      <p:cxnSp>
        <p:nvCxnSpPr>
          <p:cNvPr id="4" name="Straight Connector 3">
            <a:extLst>
              <a:ext uri="{FF2B5EF4-FFF2-40B4-BE49-F238E27FC236}">
                <a16:creationId xmlns:a16="http://schemas.microsoft.com/office/drawing/2014/main" id="{6F08FFF6-C1F4-4B28-8D0C-A2131F39BAB4}"/>
              </a:ext>
            </a:extLst>
          </p:cNvPr>
          <p:cNvCxnSpPr/>
          <p:nvPr/>
        </p:nvCxnSpPr>
        <p:spPr>
          <a:xfrm flipH="1">
            <a:off x="393287" y="556591"/>
            <a:ext cx="1855304" cy="0"/>
          </a:xfrm>
          <a:prstGeom prst="line">
            <a:avLst/>
          </a:prstGeom>
          <a:ln w="44450">
            <a:solidFill>
              <a:schemeClr val="tx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8084F11-42F5-4312-9DE3-25BE31EF1D53}"/>
              </a:ext>
            </a:extLst>
          </p:cNvPr>
          <p:cNvCxnSpPr/>
          <p:nvPr/>
        </p:nvCxnSpPr>
        <p:spPr>
          <a:xfrm flipH="1">
            <a:off x="9914777" y="557784"/>
            <a:ext cx="1855304" cy="0"/>
          </a:xfrm>
          <a:prstGeom prst="line">
            <a:avLst/>
          </a:prstGeom>
          <a:ln w="44450">
            <a:solidFill>
              <a:schemeClr val="tx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709DECC-EB73-4B40-9BA9-B0523A0BBBEA}"/>
              </a:ext>
            </a:extLst>
          </p:cNvPr>
          <p:cNvSpPr txBox="1"/>
          <p:nvPr/>
        </p:nvSpPr>
        <p:spPr>
          <a:xfrm>
            <a:off x="212035" y="886472"/>
            <a:ext cx="11370365" cy="646331"/>
          </a:xfrm>
          <a:prstGeom prst="rect">
            <a:avLst/>
          </a:prstGeom>
          <a:noFill/>
        </p:spPr>
        <p:txBody>
          <a:bodyPr wrap="square" rtlCol="0">
            <a:spAutoFit/>
          </a:bodyPr>
          <a:lstStyle/>
          <a:p>
            <a:r>
              <a:rPr lang="en-US" sz="3600" b="1" u="sng" dirty="0">
                <a:latin typeface="Sylfaen" panose="010A0502050306030303" pitchFamily="18" charset="0"/>
              </a:rPr>
              <a:t>Genesis 1:1-5</a:t>
            </a:r>
          </a:p>
        </p:txBody>
      </p:sp>
      <p:sp>
        <p:nvSpPr>
          <p:cNvPr id="34" name="TextBox 33">
            <a:extLst>
              <a:ext uri="{FF2B5EF4-FFF2-40B4-BE49-F238E27FC236}">
                <a16:creationId xmlns:a16="http://schemas.microsoft.com/office/drawing/2014/main" id="{19A9B3F3-B35B-4020-B306-AA7176EB3330}"/>
              </a:ext>
            </a:extLst>
          </p:cNvPr>
          <p:cNvSpPr txBox="1"/>
          <p:nvPr/>
        </p:nvSpPr>
        <p:spPr>
          <a:xfrm>
            <a:off x="212039" y="1403308"/>
            <a:ext cx="11370365" cy="584775"/>
          </a:xfrm>
          <a:prstGeom prst="rect">
            <a:avLst/>
          </a:prstGeom>
          <a:noFill/>
        </p:spPr>
        <p:txBody>
          <a:bodyPr wrap="square" rtlCol="0">
            <a:spAutoFit/>
          </a:bodyPr>
          <a:lstStyle/>
          <a:p>
            <a:r>
              <a:rPr lang="en-US" sz="3200" dirty="0">
                <a:latin typeface="Sylfaen" panose="010A0502050306030303" pitchFamily="18" charset="0"/>
              </a:rPr>
              <a:t>“In the beginning God created the heavens and the earth” [v1]</a:t>
            </a:r>
          </a:p>
        </p:txBody>
      </p:sp>
      <p:sp>
        <p:nvSpPr>
          <p:cNvPr id="14" name="TextBox 13">
            <a:extLst>
              <a:ext uri="{FF2B5EF4-FFF2-40B4-BE49-F238E27FC236}">
                <a16:creationId xmlns:a16="http://schemas.microsoft.com/office/drawing/2014/main" id="{F1B3DF68-3550-4183-96DE-782B418C6318}"/>
              </a:ext>
            </a:extLst>
          </p:cNvPr>
          <p:cNvSpPr txBox="1"/>
          <p:nvPr/>
        </p:nvSpPr>
        <p:spPr>
          <a:xfrm>
            <a:off x="210312" y="1887014"/>
            <a:ext cx="11370365" cy="584775"/>
          </a:xfrm>
          <a:prstGeom prst="rect">
            <a:avLst/>
          </a:prstGeom>
          <a:noFill/>
        </p:spPr>
        <p:txBody>
          <a:bodyPr wrap="square" rtlCol="0">
            <a:spAutoFit/>
          </a:bodyPr>
          <a:lstStyle/>
          <a:p>
            <a:r>
              <a:rPr lang="en-US" sz="3200" dirty="0">
                <a:latin typeface="Sylfaen" panose="010A0502050306030303" pitchFamily="18" charset="0"/>
              </a:rPr>
              <a:t>“The earth was…” [v2]</a:t>
            </a:r>
          </a:p>
        </p:txBody>
      </p:sp>
      <p:pic>
        <p:nvPicPr>
          <p:cNvPr id="18" name="Picture 17">
            <a:extLst>
              <a:ext uri="{FF2B5EF4-FFF2-40B4-BE49-F238E27FC236}">
                <a16:creationId xmlns:a16="http://schemas.microsoft.com/office/drawing/2014/main" id="{DA2257F5-8DE9-4184-877A-2D285D1473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
        <p:nvSpPr>
          <p:cNvPr id="19" name="TextBox 18">
            <a:extLst>
              <a:ext uri="{FF2B5EF4-FFF2-40B4-BE49-F238E27FC236}">
                <a16:creationId xmlns:a16="http://schemas.microsoft.com/office/drawing/2014/main" id="{3BFD1C4A-C6AE-44CC-8ECC-6FFF23C5D4A3}"/>
              </a:ext>
            </a:extLst>
          </p:cNvPr>
          <p:cNvSpPr txBox="1"/>
          <p:nvPr/>
        </p:nvSpPr>
        <p:spPr>
          <a:xfrm>
            <a:off x="4333461" y="1893635"/>
            <a:ext cx="7253844" cy="584775"/>
          </a:xfrm>
          <a:prstGeom prst="rect">
            <a:avLst/>
          </a:prstGeom>
          <a:noFill/>
        </p:spPr>
        <p:txBody>
          <a:bodyPr wrap="square" rtlCol="0">
            <a:spAutoFit/>
          </a:bodyPr>
          <a:lstStyle/>
          <a:p>
            <a:r>
              <a:rPr lang="en-US" sz="3200" dirty="0">
                <a:latin typeface="Sylfaen" panose="010A0502050306030303" pitchFamily="18" charset="0"/>
              </a:rPr>
              <a:t>“And the Spirit of God…” [v2]</a:t>
            </a:r>
          </a:p>
        </p:txBody>
      </p:sp>
      <p:sp>
        <p:nvSpPr>
          <p:cNvPr id="24" name="TextBox 23">
            <a:extLst>
              <a:ext uri="{FF2B5EF4-FFF2-40B4-BE49-F238E27FC236}">
                <a16:creationId xmlns:a16="http://schemas.microsoft.com/office/drawing/2014/main" id="{5B55F9F3-EA9F-4A8D-A630-911293CE0A3D}"/>
              </a:ext>
            </a:extLst>
          </p:cNvPr>
          <p:cNvSpPr txBox="1"/>
          <p:nvPr/>
        </p:nvSpPr>
        <p:spPr>
          <a:xfrm>
            <a:off x="224688" y="3316488"/>
            <a:ext cx="11959086" cy="523220"/>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“dividing” or “separating”</a:t>
            </a:r>
            <a:r>
              <a:rPr lang="en-US" sz="1200" dirty="0">
                <a:latin typeface="Sylfaen" panose="010A0502050306030303" pitchFamily="18" charset="0"/>
                <a:sym typeface="Wingdings" panose="05000000000000000000" pitchFamily="2" charset="2"/>
              </a:rPr>
              <a:t> </a:t>
            </a:r>
            <a:r>
              <a:rPr lang="en-US" sz="2000" dirty="0">
                <a:latin typeface="Sylfaen" panose="010A0502050306030303" pitchFamily="18" charset="0"/>
                <a:sym typeface="Wingdings" panose="05000000000000000000" pitchFamily="2" charset="2"/>
              </a:rPr>
              <a:t>[NASB] </a:t>
            </a:r>
            <a:r>
              <a:rPr lang="en-US" sz="2800" dirty="0">
                <a:latin typeface="Sylfaen" panose="010A0502050306030303" pitchFamily="18" charset="0"/>
                <a:sym typeface="Wingdings" panose="05000000000000000000" pitchFamily="2" charset="2"/>
              </a:rPr>
              <a:t>is the base concept behind </a:t>
            </a:r>
            <a:r>
              <a:rPr lang="en-US" sz="2800" b="1" i="1" dirty="0">
                <a:latin typeface="Sylfaen" panose="010A0502050306030303" pitchFamily="18" charset="0"/>
                <a:sym typeface="Wingdings" panose="05000000000000000000" pitchFamily="2" charset="2"/>
              </a:rPr>
              <a:t>holiness</a:t>
            </a:r>
            <a:r>
              <a:rPr lang="en-US" sz="2800" dirty="0">
                <a:latin typeface="Sylfaen" panose="010A0502050306030303" pitchFamily="18" charset="0"/>
                <a:sym typeface="Wingdings" panose="05000000000000000000" pitchFamily="2" charset="2"/>
              </a:rPr>
              <a:t> </a:t>
            </a:r>
            <a:endParaRPr lang="en-US" sz="2350" dirty="0">
              <a:latin typeface="Sylfaen" panose="010A0502050306030303" pitchFamily="18" charset="0"/>
            </a:endParaRPr>
          </a:p>
        </p:txBody>
      </p:sp>
      <p:sp>
        <p:nvSpPr>
          <p:cNvPr id="31" name="TextBox 30">
            <a:extLst>
              <a:ext uri="{FF2B5EF4-FFF2-40B4-BE49-F238E27FC236}">
                <a16:creationId xmlns:a16="http://schemas.microsoft.com/office/drawing/2014/main" id="{A73AF33E-7D92-4891-BAC4-C59503C1D474}"/>
              </a:ext>
            </a:extLst>
          </p:cNvPr>
          <p:cNvSpPr txBox="1"/>
          <p:nvPr/>
        </p:nvSpPr>
        <p:spPr>
          <a:xfrm>
            <a:off x="210316" y="2377334"/>
            <a:ext cx="11370365" cy="584775"/>
          </a:xfrm>
          <a:prstGeom prst="rect">
            <a:avLst/>
          </a:prstGeom>
          <a:noFill/>
        </p:spPr>
        <p:txBody>
          <a:bodyPr wrap="square" rtlCol="0">
            <a:spAutoFit/>
          </a:bodyPr>
          <a:lstStyle/>
          <a:p>
            <a:r>
              <a:rPr lang="en-US" sz="3200" dirty="0">
                <a:latin typeface="Sylfaen" panose="010A0502050306030303" pitchFamily="18" charset="0"/>
              </a:rPr>
              <a:t>“Then God </a:t>
            </a:r>
            <a:r>
              <a:rPr lang="en-US" sz="3200" b="1" i="1" dirty="0">
                <a:latin typeface="Sylfaen" panose="010A0502050306030303" pitchFamily="18" charset="0"/>
              </a:rPr>
              <a:t>said</a:t>
            </a:r>
            <a:r>
              <a:rPr lang="en-US" sz="3200" dirty="0">
                <a:latin typeface="Sylfaen" panose="010A0502050306030303" pitchFamily="18" charset="0"/>
              </a:rPr>
              <a:t>…” [v3]</a:t>
            </a:r>
          </a:p>
        </p:txBody>
      </p:sp>
      <p:sp>
        <p:nvSpPr>
          <p:cNvPr id="32" name="TextBox 31">
            <a:extLst>
              <a:ext uri="{FF2B5EF4-FFF2-40B4-BE49-F238E27FC236}">
                <a16:creationId xmlns:a16="http://schemas.microsoft.com/office/drawing/2014/main" id="{800D41A9-856F-4A1E-B814-4B1A15B76A92}"/>
              </a:ext>
            </a:extLst>
          </p:cNvPr>
          <p:cNvSpPr txBox="1"/>
          <p:nvPr/>
        </p:nvSpPr>
        <p:spPr>
          <a:xfrm>
            <a:off x="503583" y="3738684"/>
            <a:ext cx="11680189" cy="461665"/>
          </a:xfrm>
          <a:prstGeom prst="rect">
            <a:avLst/>
          </a:prstGeom>
          <a:noFill/>
        </p:spPr>
        <p:txBody>
          <a:bodyPr wrap="square" rtlCol="0">
            <a:spAutoFit/>
          </a:bodyPr>
          <a:lstStyle/>
          <a:p>
            <a:r>
              <a:rPr lang="en-US" sz="2400" b="1" dirty="0">
                <a:latin typeface="Sylfaen" panose="010A050205030603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a:t>
            </a:r>
            <a:r>
              <a:rPr lang="en-US" sz="2400" dirty="0" err="1">
                <a:latin typeface="Sylfaen" panose="010A0502050306030303" pitchFamily="18" charset="0"/>
                <a:sym typeface="Wingdings" panose="05000000000000000000" pitchFamily="2" charset="2"/>
              </a:rPr>
              <a:t>cp</a:t>
            </a:r>
            <a:r>
              <a:rPr lang="en-US" sz="2400" dirty="0">
                <a:latin typeface="Sylfaen" panose="010A0502050306030303" pitchFamily="18" charset="0"/>
                <a:sym typeface="Wingdings" panose="05000000000000000000" pitchFamily="2" charset="2"/>
              </a:rPr>
              <a:t> the work of the priests [</a:t>
            </a:r>
            <a:r>
              <a:rPr lang="en-US" sz="2400" dirty="0" err="1">
                <a:latin typeface="Sylfaen" panose="010A0502050306030303" pitchFamily="18" charset="0"/>
                <a:sym typeface="Wingdings" panose="05000000000000000000" pitchFamily="2" charset="2"/>
              </a:rPr>
              <a:t>Lv</a:t>
            </a:r>
            <a:r>
              <a:rPr lang="en-US" sz="2400" dirty="0">
                <a:latin typeface="Sylfaen" panose="010A0502050306030303" pitchFamily="18" charset="0"/>
                <a:sym typeface="Wingdings" panose="05000000000000000000" pitchFamily="2" charset="2"/>
              </a:rPr>
              <a:t> 10:10; “distinguish” is “divide” here; </a:t>
            </a:r>
            <a:r>
              <a:rPr lang="en-US" sz="2400" dirty="0" err="1">
                <a:latin typeface="Sylfaen" panose="010A0502050306030303" pitchFamily="18" charset="0"/>
                <a:sym typeface="Wingdings" panose="05000000000000000000" pitchFamily="2" charset="2"/>
              </a:rPr>
              <a:t>cp</a:t>
            </a:r>
            <a:r>
              <a:rPr lang="en-US" sz="2400" dirty="0">
                <a:latin typeface="Sylfaen" panose="010A0502050306030303" pitchFamily="18" charset="0"/>
                <a:sym typeface="Wingdings" panose="05000000000000000000" pitchFamily="2" charset="2"/>
              </a:rPr>
              <a:t> also </a:t>
            </a:r>
            <a:r>
              <a:rPr lang="en-US" sz="2400" dirty="0" err="1">
                <a:latin typeface="Sylfaen" panose="010A0502050306030303" pitchFamily="18" charset="0"/>
                <a:sym typeface="Wingdings" panose="05000000000000000000" pitchFamily="2" charset="2"/>
              </a:rPr>
              <a:t>Lv</a:t>
            </a:r>
            <a:r>
              <a:rPr lang="en-US" sz="2400" dirty="0">
                <a:latin typeface="Sylfaen" panose="010A0502050306030303" pitchFamily="18" charset="0"/>
                <a:sym typeface="Wingdings" panose="05000000000000000000" pitchFamily="2" charset="2"/>
              </a:rPr>
              <a:t> 11:44-47]</a:t>
            </a:r>
            <a:endParaRPr lang="en-US" sz="2400" i="1" dirty="0">
              <a:latin typeface="Sylfaen" panose="010A0502050306030303" pitchFamily="18" charset="0"/>
            </a:endParaRPr>
          </a:p>
        </p:txBody>
      </p:sp>
      <p:sp>
        <p:nvSpPr>
          <p:cNvPr id="16" name="TextBox 15">
            <a:extLst>
              <a:ext uri="{FF2B5EF4-FFF2-40B4-BE49-F238E27FC236}">
                <a16:creationId xmlns:a16="http://schemas.microsoft.com/office/drawing/2014/main" id="{9EEF0C81-C03F-4663-BBC3-88DD81B43D51}"/>
              </a:ext>
            </a:extLst>
          </p:cNvPr>
          <p:cNvSpPr txBox="1"/>
          <p:nvPr/>
        </p:nvSpPr>
        <p:spPr>
          <a:xfrm>
            <a:off x="203693" y="2847785"/>
            <a:ext cx="5228116" cy="584775"/>
          </a:xfrm>
          <a:prstGeom prst="rect">
            <a:avLst/>
          </a:prstGeom>
          <a:noFill/>
        </p:spPr>
        <p:txBody>
          <a:bodyPr wrap="square" rtlCol="0">
            <a:spAutoFit/>
          </a:bodyPr>
          <a:lstStyle/>
          <a:p>
            <a:r>
              <a:rPr lang="en-US" sz="3200" dirty="0">
                <a:latin typeface="Sylfaen" panose="010A0502050306030303" pitchFamily="18" charset="0"/>
              </a:rPr>
              <a:t>“God saw...it was </a:t>
            </a:r>
            <a:r>
              <a:rPr lang="en-US" sz="3200" b="1" i="1" dirty="0">
                <a:latin typeface="Sylfaen" panose="010A0502050306030303" pitchFamily="18" charset="0"/>
              </a:rPr>
              <a:t>good</a:t>
            </a:r>
            <a:r>
              <a:rPr lang="en-US" b="1" i="1" dirty="0">
                <a:latin typeface="Sylfaen" panose="010A0502050306030303" pitchFamily="18" charset="0"/>
              </a:rPr>
              <a:t> </a:t>
            </a:r>
            <a:r>
              <a:rPr lang="en-US" sz="3200" dirty="0">
                <a:latin typeface="Sylfaen" panose="010A0502050306030303" pitchFamily="18" charset="0"/>
              </a:rPr>
              <a:t>” [v4]</a:t>
            </a:r>
          </a:p>
        </p:txBody>
      </p:sp>
      <p:sp>
        <p:nvSpPr>
          <p:cNvPr id="26" name="TextBox 25">
            <a:extLst>
              <a:ext uri="{FF2B5EF4-FFF2-40B4-BE49-F238E27FC236}">
                <a16:creationId xmlns:a16="http://schemas.microsoft.com/office/drawing/2014/main" id="{582ABC69-BAF6-4E62-9D83-89EB4C79D010}"/>
              </a:ext>
            </a:extLst>
          </p:cNvPr>
          <p:cNvSpPr txBox="1"/>
          <p:nvPr/>
        </p:nvSpPr>
        <p:spPr>
          <a:xfrm>
            <a:off x="5232902" y="2841161"/>
            <a:ext cx="6805097" cy="584775"/>
          </a:xfrm>
          <a:prstGeom prst="rect">
            <a:avLst/>
          </a:prstGeom>
          <a:noFill/>
        </p:spPr>
        <p:txBody>
          <a:bodyPr wrap="square" rtlCol="0">
            <a:spAutoFit/>
          </a:bodyPr>
          <a:lstStyle/>
          <a:p>
            <a:r>
              <a:rPr lang="en-US" sz="3200" dirty="0">
                <a:latin typeface="Sylfaen" panose="010A0502050306030303" pitchFamily="18" charset="0"/>
              </a:rPr>
              <a:t>“…and God </a:t>
            </a:r>
            <a:r>
              <a:rPr lang="en-US" sz="3200" b="1" i="1" dirty="0">
                <a:latin typeface="Sylfaen" panose="010A0502050306030303" pitchFamily="18" charset="0"/>
              </a:rPr>
              <a:t>divided</a:t>
            </a:r>
            <a:r>
              <a:rPr lang="en-US" sz="3200" dirty="0">
                <a:latin typeface="Sylfaen" panose="010A0502050306030303" pitchFamily="18" charset="0"/>
              </a:rPr>
              <a:t>…” [v4]</a:t>
            </a:r>
          </a:p>
        </p:txBody>
      </p:sp>
    </p:spTree>
    <p:extLst>
      <p:ext uri="{BB962C8B-B14F-4D97-AF65-F5344CB8AC3E}">
        <p14:creationId xmlns:p14="http://schemas.microsoft.com/office/powerpoint/2010/main" val="232039164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up)">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ipe(left)">
                                      <p:cBhvr>
                                        <p:cTn id="1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2" grpId="0"/>
      <p:bldP spid="26"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431EE602-7FCB-4915-8F70-CBB627EFC5B9}"/>
              </a:ext>
            </a:extLst>
          </p:cNvPr>
          <p:cNvCxnSpPr/>
          <p:nvPr/>
        </p:nvCxnSpPr>
        <p:spPr>
          <a:xfrm flipH="1">
            <a:off x="393192" y="6069974"/>
            <a:ext cx="11356848" cy="0"/>
          </a:xfrm>
          <a:prstGeom prst="line">
            <a:avLst/>
          </a:prstGeom>
          <a:ln w="25400">
            <a:solidFill>
              <a:schemeClr val="tx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B270AD0-C457-4D88-A029-68851147F447}"/>
              </a:ext>
            </a:extLst>
          </p:cNvPr>
          <p:cNvSpPr txBox="1"/>
          <p:nvPr/>
        </p:nvSpPr>
        <p:spPr>
          <a:xfrm>
            <a:off x="-1" y="86140"/>
            <a:ext cx="12191979" cy="1015663"/>
          </a:xfrm>
          <a:prstGeom prst="rect">
            <a:avLst/>
          </a:prstGeom>
          <a:noFill/>
        </p:spPr>
        <p:txBody>
          <a:bodyPr wrap="square" rtlCol="0">
            <a:spAutoFit/>
          </a:bodyPr>
          <a:lstStyle/>
          <a:p>
            <a:pPr algn="ctr"/>
            <a:r>
              <a:rPr lang="en-US" sz="6000" b="1" dirty="0">
                <a:latin typeface="Segoe Print" panose="02000600000000000000" pitchFamily="2" charset="0"/>
              </a:rPr>
              <a:t>The Nature of God</a:t>
            </a:r>
            <a:endParaRPr lang="en-US" sz="6000" dirty="0">
              <a:latin typeface="Segoe Print" panose="02000600000000000000" pitchFamily="2" charset="0"/>
            </a:endParaRPr>
          </a:p>
        </p:txBody>
      </p:sp>
      <p:sp>
        <p:nvSpPr>
          <p:cNvPr id="20" name="TextBox 19">
            <a:extLst>
              <a:ext uri="{FF2B5EF4-FFF2-40B4-BE49-F238E27FC236}">
                <a16:creationId xmlns:a16="http://schemas.microsoft.com/office/drawing/2014/main" id="{FC47D5F6-833C-4DE8-A9D6-716012171136}"/>
              </a:ext>
            </a:extLst>
          </p:cNvPr>
          <p:cNvSpPr txBox="1"/>
          <p:nvPr/>
        </p:nvSpPr>
        <p:spPr>
          <a:xfrm>
            <a:off x="-6625" y="6096818"/>
            <a:ext cx="12191979" cy="707886"/>
          </a:xfrm>
          <a:prstGeom prst="rect">
            <a:avLst/>
          </a:prstGeom>
          <a:noFill/>
        </p:spPr>
        <p:txBody>
          <a:bodyPr wrap="square" rtlCol="0">
            <a:spAutoFit/>
          </a:bodyPr>
          <a:lstStyle/>
          <a:p>
            <a:pPr algn="ctr"/>
            <a:r>
              <a:rPr lang="en-US" sz="4000" b="1" dirty="0">
                <a:latin typeface="Segoe Print" panose="02000600000000000000" pitchFamily="2" charset="0"/>
              </a:rPr>
              <a:t>Genesis 1</a:t>
            </a:r>
            <a:endParaRPr lang="en-US" sz="4000" dirty="0">
              <a:latin typeface="Segoe Print" panose="02000600000000000000" pitchFamily="2" charset="0"/>
            </a:endParaRPr>
          </a:p>
        </p:txBody>
      </p:sp>
      <p:cxnSp>
        <p:nvCxnSpPr>
          <p:cNvPr id="4" name="Straight Connector 3">
            <a:extLst>
              <a:ext uri="{FF2B5EF4-FFF2-40B4-BE49-F238E27FC236}">
                <a16:creationId xmlns:a16="http://schemas.microsoft.com/office/drawing/2014/main" id="{6F08FFF6-C1F4-4B28-8D0C-A2131F39BAB4}"/>
              </a:ext>
            </a:extLst>
          </p:cNvPr>
          <p:cNvCxnSpPr/>
          <p:nvPr/>
        </p:nvCxnSpPr>
        <p:spPr>
          <a:xfrm flipH="1">
            <a:off x="393287" y="556591"/>
            <a:ext cx="1855304" cy="0"/>
          </a:xfrm>
          <a:prstGeom prst="line">
            <a:avLst/>
          </a:prstGeom>
          <a:ln w="44450">
            <a:solidFill>
              <a:schemeClr val="tx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8084F11-42F5-4312-9DE3-25BE31EF1D53}"/>
              </a:ext>
            </a:extLst>
          </p:cNvPr>
          <p:cNvCxnSpPr/>
          <p:nvPr/>
        </p:nvCxnSpPr>
        <p:spPr>
          <a:xfrm flipH="1">
            <a:off x="9914777" y="557784"/>
            <a:ext cx="1855304" cy="0"/>
          </a:xfrm>
          <a:prstGeom prst="line">
            <a:avLst/>
          </a:prstGeom>
          <a:ln w="44450">
            <a:solidFill>
              <a:schemeClr val="tx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709DECC-EB73-4B40-9BA9-B0523A0BBBEA}"/>
              </a:ext>
            </a:extLst>
          </p:cNvPr>
          <p:cNvSpPr txBox="1"/>
          <p:nvPr/>
        </p:nvSpPr>
        <p:spPr>
          <a:xfrm>
            <a:off x="212035" y="886472"/>
            <a:ext cx="11370365" cy="646331"/>
          </a:xfrm>
          <a:prstGeom prst="rect">
            <a:avLst/>
          </a:prstGeom>
          <a:noFill/>
        </p:spPr>
        <p:txBody>
          <a:bodyPr wrap="square" rtlCol="0">
            <a:spAutoFit/>
          </a:bodyPr>
          <a:lstStyle/>
          <a:p>
            <a:r>
              <a:rPr lang="en-US" sz="3600" b="1" u="sng" dirty="0">
                <a:latin typeface="Sylfaen" panose="010A0502050306030303" pitchFamily="18" charset="0"/>
              </a:rPr>
              <a:t>Genesis 1:1-5</a:t>
            </a:r>
          </a:p>
        </p:txBody>
      </p:sp>
      <p:sp>
        <p:nvSpPr>
          <p:cNvPr id="34" name="TextBox 33">
            <a:extLst>
              <a:ext uri="{FF2B5EF4-FFF2-40B4-BE49-F238E27FC236}">
                <a16:creationId xmlns:a16="http://schemas.microsoft.com/office/drawing/2014/main" id="{19A9B3F3-B35B-4020-B306-AA7176EB3330}"/>
              </a:ext>
            </a:extLst>
          </p:cNvPr>
          <p:cNvSpPr txBox="1"/>
          <p:nvPr/>
        </p:nvSpPr>
        <p:spPr>
          <a:xfrm>
            <a:off x="212039" y="1403308"/>
            <a:ext cx="11370365" cy="584775"/>
          </a:xfrm>
          <a:prstGeom prst="rect">
            <a:avLst/>
          </a:prstGeom>
          <a:noFill/>
        </p:spPr>
        <p:txBody>
          <a:bodyPr wrap="square" rtlCol="0">
            <a:spAutoFit/>
          </a:bodyPr>
          <a:lstStyle/>
          <a:p>
            <a:r>
              <a:rPr lang="en-US" sz="3200" dirty="0">
                <a:latin typeface="Sylfaen" panose="010A0502050306030303" pitchFamily="18" charset="0"/>
              </a:rPr>
              <a:t>“In the beginning God created the heavens and the earth” [v1]</a:t>
            </a:r>
          </a:p>
        </p:txBody>
      </p:sp>
      <p:sp>
        <p:nvSpPr>
          <p:cNvPr id="14" name="TextBox 13">
            <a:extLst>
              <a:ext uri="{FF2B5EF4-FFF2-40B4-BE49-F238E27FC236}">
                <a16:creationId xmlns:a16="http://schemas.microsoft.com/office/drawing/2014/main" id="{F1B3DF68-3550-4183-96DE-782B418C6318}"/>
              </a:ext>
            </a:extLst>
          </p:cNvPr>
          <p:cNvSpPr txBox="1"/>
          <p:nvPr/>
        </p:nvSpPr>
        <p:spPr>
          <a:xfrm>
            <a:off x="210312" y="1887014"/>
            <a:ext cx="11370365" cy="584775"/>
          </a:xfrm>
          <a:prstGeom prst="rect">
            <a:avLst/>
          </a:prstGeom>
          <a:noFill/>
        </p:spPr>
        <p:txBody>
          <a:bodyPr wrap="square" rtlCol="0">
            <a:spAutoFit/>
          </a:bodyPr>
          <a:lstStyle/>
          <a:p>
            <a:r>
              <a:rPr lang="en-US" sz="3200" dirty="0">
                <a:latin typeface="Sylfaen" panose="010A0502050306030303" pitchFamily="18" charset="0"/>
              </a:rPr>
              <a:t>“The earth was…” [v2]</a:t>
            </a:r>
          </a:p>
        </p:txBody>
      </p:sp>
      <p:pic>
        <p:nvPicPr>
          <p:cNvPr id="18" name="Picture 17">
            <a:extLst>
              <a:ext uri="{FF2B5EF4-FFF2-40B4-BE49-F238E27FC236}">
                <a16:creationId xmlns:a16="http://schemas.microsoft.com/office/drawing/2014/main" id="{DA2257F5-8DE9-4184-877A-2D285D1473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
        <p:nvSpPr>
          <p:cNvPr id="19" name="TextBox 18">
            <a:extLst>
              <a:ext uri="{FF2B5EF4-FFF2-40B4-BE49-F238E27FC236}">
                <a16:creationId xmlns:a16="http://schemas.microsoft.com/office/drawing/2014/main" id="{3BFD1C4A-C6AE-44CC-8ECC-6FFF23C5D4A3}"/>
              </a:ext>
            </a:extLst>
          </p:cNvPr>
          <p:cNvSpPr txBox="1"/>
          <p:nvPr/>
        </p:nvSpPr>
        <p:spPr>
          <a:xfrm>
            <a:off x="4333461" y="1893635"/>
            <a:ext cx="7253844" cy="584775"/>
          </a:xfrm>
          <a:prstGeom prst="rect">
            <a:avLst/>
          </a:prstGeom>
          <a:noFill/>
        </p:spPr>
        <p:txBody>
          <a:bodyPr wrap="square" rtlCol="0">
            <a:spAutoFit/>
          </a:bodyPr>
          <a:lstStyle/>
          <a:p>
            <a:r>
              <a:rPr lang="en-US" sz="3200" dirty="0">
                <a:latin typeface="Sylfaen" panose="010A0502050306030303" pitchFamily="18" charset="0"/>
              </a:rPr>
              <a:t>“And the Spirit of God…” [v2]</a:t>
            </a:r>
          </a:p>
        </p:txBody>
      </p:sp>
      <p:sp>
        <p:nvSpPr>
          <p:cNvPr id="24" name="TextBox 23">
            <a:extLst>
              <a:ext uri="{FF2B5EF4-FFF2-40B4-BE49-F238E27FC236}">
                <a16:creationId xmlns:a16="http://schemas.microsoft.com/office/drawing/2014/main" id="{5B55F9F3-EA9F-4A8D-A630-911293CE0A3D}"/>
              </a:ext>
            </a:extLst>
          </p:cNvPr>
          <p:cNvSpPr txBox="1"/>
          <p:nvPr/>
        </p:nvSpPr>
        <p:spPr>
          <a:xfrm>
            <a:off x="224688" y="3316488"/>
            <a:ext cx="11959086" cy="523220"/>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“dividing” or “separating”</a:t>
            </a:r>
            <a:r>
              <a:rPr lang="en-US" sz="1200" dirty="0">
                <a:latin typeface="Sylfaen" panose="010A0502050306030303" pitchFamily="18" charset="0"/>
                <a:sym typeface="Wingdings" panose="05000000000000000000" pitchFamily="2" charset="2"/>
              </a:rPr>
              <a:t> </a:t>
            </a:r>
            <a:r>
              <a:rPr lang="en-US" sz="2000" dirty="0">
                <a:latin typeface="Sylfaen" panose="010A0502050306030303" pitchFamily="18" charset="0"/>
                <a:sym typeface="Wingdings" panose="05000000000000000000" pitchFamily="2" charset="2"/>
              </a:rPr>
              <a:t>[NASB] </a:t>
            </a:r>
            <a:r>
              <a:rPr lang="en-US" sz="2800" dirty="0">
                <a:latin typeface="Sylfaen" panose="010A0502050306030303" pitchFamily="18" charset="0"/>
                <a:sym typeface="Wingdings" panose="05000000000000000000" pitchFamily="2" charset="2"/>
              </a:rPr>
              <a:t>is the base concept behind </a:t>
            </a:r>
            <a:r>
              <a:rPr lang="en-US" sz="2800" b="1" i="1" dirty="0">
                <a:latin typeface="Sylfaen" panose="010A0502050306030303" pitchFamily="18" charset="0"/>
                <a:sym typeface="Wingdings" panose="05000000000000000000" pitchFamily="2" charset="2"/>
              </a:rPr>
              <a:t>holiness</a:t>
            </a:r>
            <a:r>
              <a:rPr lang="en-US" sz="2800" dirty="0">
                <a:latin typeface="Sylfaen" panose="010A0502050306030303" pitchFamily="18" charset="0"/>
                <a:sym typeface="Wingdings" panose="05000000000000000000" pitchFamily="2" charset="2"/>
              </a:rPr>
              <a:t> </a:t>
            </a:r>
            <a:endParaRPr lang="en-US" sz="2350" dirty="0">
              <a:latin typeface="Sylfaen" panose="010A0502050306030303" pitchFamily="18" charset="0"/>
            </a:endParaRPr>
          </a:p>
        </p:txBody>
      </p:sp>
      <p:sp>
        <p:nvSpPr>
          <p:cNvPr id="31" name="TextBox 30">
            <a:extLst>
              <a:ext uri="{FF2B5EF4-FFF2-40B4-BE49-F238E27FC236}">
                <a16:creationId xmlns:a16="http://schemas.microsoft.com/office/drawing/2014/main" id="{A73AF33E-7D92-4891-BAC4-C59503C1D474}"/>
              </a:ext>
            </a:extLst>
          </p:cNvPr>
          <p:cNvSpPr txBox="1"/>
          <p:nvPr/>
        </p:nvSpPr>
        <p:spPr>
          <a:xfrm>
            <a:off x="210316" y="2377334"/>
            <a:ext cx="11370365" cy="584775"/>
          </a:xfrm>
          <a:prstGeom prst="rect">
            <a:avLst/>
          </a:prstGeom>
          <a:noFill/>
        </p:spPr>
        <p:txBody>
          <a:bodyPr wrap="square" rtlCol="0">
            <a:spAutoFit/>
          </a:bodyPr>
          <a:lstStyle/>
          <a:p>
            <a:r>
              <a:rPr lang="en-US" sz="3200" dirty="0">
                <a:latin typeface="Sylfaen" panose="010A0502050306030303" pitchFamily="18" charset="0"/>
              </a:rPr>
              <a:t>“Then God </a:t>
            </a:r>
            <a:r>
              <a:rPr lang="en-US" sz="3200" b="1" i="1" dirty="0">
                <a:latin typeface="Sylfaen" panose="010A0502050306030303" pitchFamily="18" charset="0"/>
              </a:rPr>
              <a:t>said</a:t>
            </a:r>
            <a:r>
              <a:rPr lang="en-US" sz="3200" dirty="0">
                <a:latin typeface="Sylfaen" panose="010A0502050306030303" pitchFamily="18" charset="0"/>
              </a:rPr>
              <a:t>…” [v3]</a:t>
            </a:r>
          </a:p>
        </p:txBody>
      </p:sp>
      <p:sp>
        <p:nvSpPr>
          <p:cNvPr id="16" name="TextBox 15">
            <a:extLst>
              <a:ext uri="{FF2B5EF4-FFF2-40B4-BE49-F238E27FC236}">
                <a16:creationId xmlns:a16="http://schemas.microsoft.com/office/drawing/2014/main" id="{9EEF0C81-C03F-4663-BBC3-88DD81B43D51}"/>
              </a:ext>
            </a:extLst>
          </p:cNvPr>
          <p:cNvSpPr txBox="1"/>
          <p:nvPr/>
        </p:nvSpPr>
        <p:spPr>
          <a:xfrm>
            <a:off x="203693" y="2847785"/>
            <a:ext cx="5228116" cy="584775"/>
          </a:xfrm>
          <a:prstGeom prst="rect">
            <a:avLst/>
          </a:prstGeom>
          <a:noFill/>
        </p:spPr>
        <p:txBody>
          <a:bodyPr wrap="square" rtlCol="0">
            <a:spAutoFit/>
          </a:bodyPr>
          <a:lstStyle/>
          <a:p>
            <a:r>
              <a:rPr lang="en-US" sz="3200" dirty="0">
                <a:latin typeface="Sylfaen" panose="010A0502050306030303" pitchFamily="18" charset="0"/>
              </a:rPr>
              <a:t>“God saw...it was </a:t>
            </a:r>
            <a:r>
              <a:rPr lang="en-US" sz="3200" b="1" i="1" dirty="0">
                <a:latin typeface="Sylfaen" panose="010A0502050306030303" pitchFamily="18" charset="0"/>
              </a:rPr>
              <a:t>good</a:t>
            </a:r>
            <a:r>
              <a:rPr lang="en-US" b="1" i="1" dirty="0">
                <a:latin typeface="Sylfaen" panose="010A0502050306030303" pitchFamily="18" charset="0"/>
              </a:rPr>
              <a:t> </a:t>
            </a:r>
            <a:r>
              <a:rPr lang="en-US" sz="3200" dirty="0">
                <a:latin typeface="Sylfaen" panose="010A0502050306030303" pitchFamily="18" charset="0"/>
              </a:rPr>
              <a:t>” [v4]</a:t>
            </a:r>
          </a:p>
        </p:txBody>
      </p:sp>
      <p:sp>
        <p:nvSpPr>
          <p:cNvPr id="17" name="TextBox 16">
            <a:extLst>
              <a:ext uri="{FF2B5EF4-FFF2-40B4-BE49-F238E27FC236}">
                <a16:creationId xmlns:a16="http://schemas.microsoft.com/office/drawing/2014/main" id="{E1634579-4DBA-4761-90EC-692782975318}"/>
              </a:ext>
            </a:extLst>
          </p:cNvPr>
          <p:cNvSpPr txBox="1"/>
          <p:nvPr/>
        </p:nvSpPr>
        <p:spPr>
          <a:xfrm>
            <a:off x="231315" y="3720676"/>
            <a:ext cx="11959086" cy="523220"/>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God “divides” </a:t>
            </a:r>
            <a:r>
              <a:rPr lang="en-US" sz="2800" b="1" dirty="0">
                <a:latin typeface="Sylfaen" panose="010A0502050306030303" pitchFamily="18" charset="0"/>
                <a:sym typeface="Wingdings" panose="05000000000000000000" pitchFamily="2" charset="2"/>
              </a:rPr>
              <a:t>7 times </a:t>
            </a:r>
            <a:r>
              <a:rPr lang="en-US" sz="2800" dirty="0">
                <a:latin typeface="Sylfaen" panose="010A0502050306030303" pitchFamily="18" charset="0"/>
                <a:sym typeface="Wingdings" panose="05000000000000000000" pitchFamily="2" charset="2"/>
              </a:rPr>
              <a:t>during creation [</a:t>
            </a:r>
            <a:r>
              <a:rPr lang="en-US" sz="2800" dirty="0" err="1">
                <a:latin typeface="Sylfaen" panose="010A0502050306030303" pitchFamily="18" charset="0"/>
                <a:sym typeface="Wingdings" panose="05000000000000000000" pitchFamily="2" charset="2"/>
              </a:rPr>
              <a:t>Gn</a:t>
            </a:r>
            <a:r>
              <a:rPr lang="en-US" sz="2800" dirty="0">
                <a:latin typeface="Sylfaen" panose="010A0502050306030303" pitchFamily="18" charset="0"/>
                <a:sym typeface="Wingdings" panose="05000000000000000000" pitchFamily="2" charset="2"/>
              </a:rPr>
              <a:t> 1:4, 6, 9, 11, 14, 21(24); 2:3]  </a:t>
            </a:r>
            <a:endParaRPr lang="en-US" sz="2350" dirty="0">
              <a:latin typeface="Sylfaen" panose="010A0502050306030303" pitchFamily="18" charset="0"/>
            </a:endParaRPr>
          </a:p>
        </p:txBody>
      </p:sp>
      <p:sp>
        <p:nvSpPr>
          <p:cNvPr id="25" name="TextBox 24">
            <a:extLst>
              <a:ext uri="{FF2B5EF4-FFF2-40B4-BE49-F238E27FC236}">
                <a16:creationId xmlns:a16="http://schemas.microsoft.com/office/drawing/2014/main" id="{6085AB02-E66A-4547-B1E3-4A615075D402}"/>
              </a:ext>
            </a:extLst>
          </p:cNvPr>
          <p:cNvSpPr txBox="1"/>
          <p:nvPr/>
        </p:nvSpPr>
        <p:spPr>
          <a:xfrm>
            <a:off x="2663689" y="4136248"/>
            <a:ext cx="9400815" cy="830997"/>
          </a:xfrm>
          <a:prstGeom prst="rect">
            <a:avLst/>
          </a:prstGeom>
          <a:noFill/>
        </p:spPr>
        <p:txBody>
          <a:bodyPr wrap="square" rtlCol="0">
            <a:spAutoFit/>
          </a:bodyPr>
          <a:lstStyle/>
          <a:p>
            <a:r>
              <a:rPr lang="en-US" sz="2400" b="1" dirty="0">
                <a:latin typeface="Sylfaen" panose="010A050205030603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It is God’s nature to make things holy, to “sanctify” [</a:t>
            </a:r>
            <a:r>
              <a:rPr lang="en-US" sz="2400" dirty="0" err="1">
                <a:latin typeface="Sylfaen" panose="010A0502050306030303" pitchFamily="18" charset="0"/>
                <a:sym typeface="Wingdings" panose="05000000000000000000" pitchFamily="2" charset="2"/>
              </a:rPr>
              <a:t>cp</a:t>
            </a:r>
            <a:r>
              <a:rPr lang="en-US" sz="2400" dirty="0">
                <a:latin typeface="Sylfaen" panose="010A0502050306030303" pitchFamily="18" charset="0"/>
                <a:sym typeface="Wingdings" panose="05000000000000000000" pitchFamily="2" charset="2"/>
              </a:rPr>
              <a:t> John 17:17-19;</a:t>
            </a:r>
          </a:p>
          <a:p>
            <a:r>
              <a:rPr lang="en-US" sz="2400" dirty="0">
                <a:latin typeface="Sylfaen" panose="010A0502050306030303" pitchFamily="18" charset="0"/>
                <a:sym typeface="Wingdings" panose="05000000000000000000" pitchFamily="2" charset="2"/>
              </a:rPr>
              <a:t>   Ephesians 1:3-4; 1 Peter 1:15-16 (quoting Leviticus 19:2); </a:t>
            </a:r>
            <a:r>
              <a:rPr lang="en-US" sz="2400" dirty="0" err="1">
                <a:latin typeface="Sylfaen" panose="010A0502050306030303" pitchFamily="18" charset="0"/>
                <a:sym typeface="Wingdings" panose="05000000000000000000" pitchFamily="2" charset="2"/>
              </a:rPr>
              <a:t>etc</a:t>
            </a:r>
            <a:r>
              <a:rPr lang="en-US" sz="2400" dirty="0">
                <a:latin typeface="Sylfaen" panose="010A0502050306030303" pitchFamily="18" charset="0"/>
                <a:sym typeface="Wingdings" panose="05000000000000000000" pitchFamily="2" charset="2"/>
              </a:rPr>
              <a:t>]</a:t>
            </a:r>
            <a:endParaRPr lang="en-US" sz="2400" i="1" dirty="0">
              <a:latin typeface="Sylfaen" panose="010A0502050306030303" pitchFamily="18" charset="0"/>
            </a:endParaRPr>
          </a:p>
        </p:txBody>
      </p:sp>
      <p:sp>
        <p:nvSpPr>
          <p:cNvPr id="27" name="TextBox 26">
            <a:extLst>
              <a:ext uri="{FF2B5EF4-FFF2-40B4-BE49-F238E27FC236}">
                <a16:creationId xmlns:a16="http://schemas.microsoft.com/office/drawing/2014/main" id="{3AF12560-A36B-4AB3-83C5-20A581CF40D1}"/>
              </a:ext>
            </a:extLst>
          </p:cNvPr>
          <p:cNvSpPr txBox="1"/>
          <p:nvPr/>
        </p:nvSpPr>
        <p:spPr>
          <a:xfrm>
            <a:off x="5232902" y="2841161"/>
            <a:ext cx="6805097" cy="584775"/>
          </a:xfrm>
          <a:prstGeom prst="rect">
            <a:avLst/>
          </a:prstGeom>
          <a:noFill/>
        </p:spPr>
        <p:txBody>
          <a:bodyPr wrap="square" rtlCol="0">
            <a:spAutoFit/>
          </a:bodyPr>
          <a:lstStyle/>
          <a:p>
            <a:r>
              <a:rPr lang="en-US" sz="3200" dirty="0">
                <a:latin typeface="Sylfaen" panose="010A0502050306030303" pitchFamily="18" charset="0"/>
              </a:rPr>
              <a:t>“…and God </a:t>
            </a:r>
            <a:r>
              <a:rPr lang="en-US" sz="3200" b="1" i="1" dirty="0">
                <a:latin typeface="Sylfaen" panose="010A0502050306030303" pitchFamily="18" charset="0"/>
              </a:rPr>
              <a:t>divided</a:t>
            </a:r>
            <a:r>
              <a:rPr lang="en-US" sz="3200" dirty="0">
                <a:latin typeface="Sylfaen" panose="010A0502050306030303" pitchFamily="18" charset="0"/>
              </a:rPr>
              <a:t>…” [v4]</a:t>
            </a:r>
          </a:p>
        </p:txBody>
      </p:sp>
    </p:spTree>
    <p:extLst>
      <p:ext uri="{BB962C8B-B14F-4D97-AF65-F5344CB8AC3E}">
        <p14:creationId xmlns:p14="http://schemas.microsoft.com/office/powerpoint/2010/main" val="371389382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5"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431EE602-7FCB-4915-8F70-CBB627EFC5B9}"/>
              </a:ext>
            </a:extLst>
          </p:cNvPr>
          <p:cNvCxnSpPr/>
          <p:nvPr/>
        </p:nvCxnSpPr>
        <p:spPr>
          <a:xfrm flipH="1">
            <a:off x="393192" y="6069974"/>
            <a:ext cx="11356848" cy="0"/>
          </a:xfrm>
          <a:prstGeom prst="line">
            <a:avLst/>
          </a:prstGeom>
          <a:ln w="25400">
            <a:solidFill>
              <a:schemeClr val="tx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B270AD0-C457-4D88-A029-68851147F447}"/>
              </a:ext>
            </a:extLst>
          </p:cNvPr>
          <p:cNvSpPr txBox="1"/>
          <p:nvPr/>
        </p:nvSpPr>
        <p:spPr>
          <a:xfrm>
            <a:off x="-1" y="86140"/>
            <a:ext cx="12191979" cy="1015663"/>
          </a:xfrm>
          <a:prstGeom prst="rect">
            <a:avLst/>
          </a:prstGeom>
          <a:noFill/>
        </p:spPr>
        <p:txBody>
          <a:bodyPr wrap="square" rtlCol="0">
            <a:spAutoFit/>
          </a:bodyPr>
          <a:lstStyle/>
          <a:p>
            <a:pPr algn="ctr"/>
            <a:r>
              <a:rPr lang="en-US" sz="6000" b="1" dirty="0">
                <a:latin typeface="Segoe Print" panose="02000600000000000000" pitchFamily="2" charset="0"/>
              </a:rPr>
              <a:t>The Nature of God</a:t>
            </a:r>
            <a:endParaRPr lang="en-US" sz="6000" dirty="0">
              <a:latin typeface="Segoe Print" panose="02000600000000000000" pitchFamily="2" charset="0"/>
            </a:endParaRPr>
          </a:p>
        </p:txBody>
      </p:sp>
      <p:sp>
        <p:nvSpPr>
          <p:cNvPr id="20" name="TextBox 19">
            <a:extLst>
              <a:ext uri="{FF2B5EF4-FFF2-40B4-BE49-F238E27FC236}">
                <a16:creationId xmlns:a16="http://schemas.microsoft.com/office/drawing/2014/main" id="{FC47D5F6-833C-4DE8-A9D6-716012171136}"/>
              </a:ext>
            </a:extLst>
          </p:cNvPr>
          <p:cNvSpPr txBox="1"/>
          <p:nvPr/>
        </p:nvSpPr>
        <p:spPr>
          <a:xfrm>
            <a:off x="-6625" y="6096818"/>
            <a:ext cx="12191979" cy="707886"/>
          </a:xfrm>
          <a:prstGeom prst="rect">
            <a:avLst/>
          </a:prstGeom>
          <a:noFill/>
        </p:spPr>
        <p:txBody>
          <a:bodyPr wrap="square" rtlCol="0">
            <a:spAutoFit/>
          </a:bodyPr>
          <a:lstStyle/>
          <a:p>
            <a:pPr algn="ctr"/>
            <a:r>
              <a:rPr lang="en-US" sz="4000" b="1" dirty="0">
                <a:latin typeface="Segoe Print" panose="02000600000000000000" pitchFamily="2" charset="0"/>
              </a:rPr>
              <a:t>Genesis 1</a:t>
            </a:r>
            <a:endParaRPr lang="en-US" sz="4000" dirty="0">
              <a:latin typeface="Segoe Print" panose="02000600000000000000" pitchFamily="2" charset="0"/>
            </a:endParaRPr>
          </a:p>
        </p:txBody>
      </p:sp>
      <p:cxnSp>
        <p:nvCxnSpPr>
          <p:cNvPr id="4" name="Straight Connector 3">
            <a:extLst>
              <a:ext uri="{FF2B5EF4-FFF2-40B4-BE49-F238E27FC236}">
                <a16:creationId xmlns:a16="http://schemas.microsoft.com/office/drawing/2014/main" id="{6F08FFF6-C1F4-4B28-8D0C-A2131F39BAB4}"/>
              </a:ext>
            </a:extLst>
          </p:cNvPr>
          <p:cNvCxnSpPr/>
          <p:nvPr/>
        </p:nvCxnSpPr>
        <p:spPr>
          <a:xfrm flipH="1">
            <a:off x="393287" y="556591"/>
            <a:ext cx="1855304" cy="0"/>
          </a:xfrm>
          <a:prstGeom prst="line">
            <a:avLst/>
          </a:prstGeom>
          <a:ln w="44450">
            <a:solidFill>
              <a:schemeClr val="tx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8084F11-42F5-4312-9DE3-25BE31EF1D53}"/>
              </a:ext>
            </a:extLst>
          </p:cNvPr>
          <p:cNvCxnSpPr/>
          <p:nvPr/>
        </p:nvCxnSpPr>
        <p:spPr>
          <a:xfrm flipH="1">
            <a:off x="9914777" y="557784"/>
            <a:ext cx="1855304" cy="0"/>
          </a:xfrm>
          <a:prstGeom prst="line">
            <a:avLst/>
          </a:prstGeom>
          <a:ln w="44450">
            <a:solidFill>
              <a:schemeClr val="tx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709DECC-EB73-4B40-9BA9-B0523A0BBBEA}"/>
              </a:ext>
            </a:extLst>
          </p:cNvPr>
          <p:cNvSpPr txBox="1"/>
          <p:nvPr/>
        </p:nvSpPr>
        <p:spPr>
          <a:xfrm>
            <a:off x="212035" y="886472"/>
            <a:ext cx="11370365" cy="646331"/>
          </a:xfrm>
          <a:prstGeom prst="rect">
            <a:avLst/>
          </a:prstGeom>
          <a:noFill/>
        </p:spPr>
        <p:txBody>
          <a:bodyPr wrap="square" rtlCol="0">
            <a:spAutoFit/>
          </a:bodyPr>
          <a:lstStyle/>
          <a:p>
            <a:r>
              <a:rPr lang="en-US" sz="3600" b="1" u="sng" dirty="0">
                <a:latin typeface="Sylfaen" panose="010A0502050306030303" pitchFamily="18" charset="0"/>
              </a:rPr>
              <a:t>Genesis 1:1-5</a:t>
            </a:r>
          </a:p>
        </p:txBody>
      </p:sp>
      <p:sp>
        <p:nvSpPr>
          <p:cNvPr id="34" name="TextBox 33">
            <a:extLst>
              <a:ext uri="{FF2B5EF4-FFF2-40B4-BE49-F238E27FC236}">
                <a16:creationId xmlns:a16="http://schemas.microsoft.com/office/drawing/2014/main" id="{19A9B3F3-B35B-4020-B306-AA7176EB3330}"/>
              </a:ext>
            </a:extLst>
          </p:cNvPr>
          <p:cNvSpPr txBox="1"/>
          <p:nvPr/>
        </p:nvSpPr>
        <p:spPr>
          <a:xfrm>
            <a:off x="212039" y="1403308"/>
            <a:ext cx="11370365" cy="584775"/>
          </a:xfrm>
          <a:prstGeom prst="rect">
            <a:avLst/>
          </a:prstGeom>
          <a:noFill/>
        </p:spPr>
        <p:txBody>
          <a:bodyPr wrap="square" rtlCol="0">
            <a:spAutoFit/>
          </a:bodyPr>
          <a:lstStyle/>
          <a:p>
            <a:r>
              <a:rPr lang="en-US" sz="3200" dirty="0">
                <a:latin typeface="Sylfaen" panose="010A0502050306030303" pitchFamily="18" charset="0"/>
              </a:rPr>
              <a:t>“In the beginning God created the heavens and the earth” [v1]</a:t>
            </a:r>
          </a:p>
        </p:txBody>
      </p:sp>
      <p:sp>
        <p:nvSpPr>
          <p:cNvPr id="14" name="TextBox 13">
            <a:extLst>
              <a:ext uri="{FF2B5EF4-FFF2-40B4-BE49-F238E27FC236}">
                <a16:creationId xmlns:a16="http://schemas.microsoft.com/office/drawing/2014/main" id="{F1B3DF68-3550-4183-96DE-782B418C6318}"/>
              </a:ext>
            </a:extLst>
          </p:cNvPr>
          <p:cNvSpPr txBox="1"/>
          <p:nvPr/>
        </p:nvSpPr>
        <p:spPr>
          <a:xfrm>
            <a:off x="210312" y="1887014"/>
            <a:ext cx="11370365" cy="584775"/>
          </a:xfrm>
          <a:prstGeom prst="rect">
            <a:avLst/>
          </a:prstGeom>
          <a:noFill/>
        </p:spPr>
        <p:txBody>
          <a:bodyPr wrap="square" rtlCol="0">
            <a:spAutoFit/>
          </a:bodyPr>
          <a:lstStyle/>
          <a:p>
            <a:r>
              <a:rPr lang="en-US" sz="3200" dirty="0">
                <a:latin typeface="Sylfaen" panose="010A0502050306030303" pitchFamily="18" charset="0"/>
              </a:rPr>
              <a:t>“The earth was…” [v2]</a:t>
            </a:r>
          </a:p>
        </p:txBody>
      </p:sp>
      <p:pic>
        <p:nvPicPr>
          <p:cNvPr id="18" name="Picture 17">
            <a:extLst>
              <a:ext uri="{FF2B5EF4-FFF2-40B4-BE49-F238E27FC236}">
                <a16:creationId xmlns:a16="http://schemas.microsoft.com/office/drawing/2014/main" id="{DA2257F5-8DE9-4184-877A-2D285D1473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
        <p:nvSpPr>
          <p:cNvPr id="19" name="TextBox 18">
            <a:extLst>
              <a:ext uri="{FF2B5EF4-FFF2-40B4-BE49-F238E27FC236}">
                <a16:creationId xmlns:a16="http://schemas.microsoft.com/office/drawing/2014/main" id="{3BFD1C4A-C6AE-44CC-8ECC-6FFF23C5D4A3}"/>
              </a:ext>
            </a:extLst>
          </p:cNvPr>
          <p:cNvSpPr txBox="1"/>
          <p:nvPr/>
        </p:nvSpPr>
        <p:spPr>
          <a:xfrm>
            <a:off x="4333461" y="1893635"/>
            <a:ext cx="7253844" cy="584775"/>
          </a:xfrm>
          <a:prstGeom prst="rect">
            <a:avLst/>
          </a:prstGeom>
          <a:noFill/>
        </p:spPr>
        <p:txBody>
          <a:bodyPr wrap="square" rtlCol="0">
            <a:spAutoFit/>
          </a:bodyPr>
          <a:lstStyle/>
          <a:p>
            <a:r>
              <a:rPr lang="en-US" sz="3200" dirty="0">
                <a:latin typeface="Sylfaen" panose="010A0502050306030303" pitchFamily="18" charset="0"/>
              </a:rPr>
              <a:t>“And the Spirit of God…” [v2]</a:t>
            </a:r>
          </a:p>
        </p:txBody>
      </p:sp>
      <p:sp>
        <p:nvSpPr>
          <p:cNvPr id="31" name="TextBox 30">
            <a:extLst>
              <a:ext uri="{FF2B5EF4-FFF2-40B4-BE49-F238E27FC236}">
                <a16:creationId xmlns:a16="http://schemas.microsoft.com/office/drawing/2014/main" id="{A73AF33E-7D92-4891-BAC4-C59503C1D474}"/>
              </a:ext>
            </a:extLst>
          </p:cNvPr>
          <p:cNvSpPr txBox="1"/>
          <p:nvPr/>
        </p:nvSpPr>
        <p:spPr>
          <a:xfrm>
            <a:off x="210316" y="2377334"/>
            <a:ext cx="11370365" cy="584775"/>
          </a:xfrm>
          <a:prstGeom prst="rect">
            <a:avLst/>
          </a:prstGeom>
          <a:noFill/>
        </p:spPr>
        <p:txBody>
          <a:bodyPr wrap="square" rtlCol="0">
            <a:spAutoFit/>
          </a:bodyPr>
          <a:lstStyle/>
          <a:p>
            <a:r>
              <a:rPr lang="en-US" sz="3200" dirty="0">
                <a:latin typeface="Sylfaen" panose="010A0502050306030303" pitchFamily="18" charset="0"/>
              </a:rPr>
              <a:t>“Then God </a:t>
            </a:r>
            <a:r>
              <a:rPr lang="en-US" sz="3200" b="1" i="1" dirty="0">
                <a:latin typeface="Sylfaen" panose="010A0502050306030303" pitchFamily="18" charset="0"/>
              </a:rPr>
              <a:t>said</a:t>
            </a:r>
            <a:r>
              <a:rPr lang="en-US" sz="3200" dirty="0">
                <a:latin typeface="Sylfaen" panose="010A0502050306030303" pitchFamily="18" charset="0"/>
              </a:rPr>
              <a:t>…” [v3]</a:t>
            </a:r>
          </a:p>
        </p:txBody>
      </p:sp>
      <p:sp>
        <p:nvSpPr>
          <p:cNvPr id="16" name="TextBox 15">
            <a:extLst>
              <a:ext uri="{FF2B5EF4-FFF2-40B4-BE49-F238E27FC236}">
                <a16:creationId xmlns:a16="http://schemas.microsoft.com/office/drawing/2014/main" id="{9EEF0C81-C03F-4663-BBC3-88DD81B43D51}"/>
              </a:ext>
            </a:extLst>
          </p:cNvPr>
          <p:cNvSpPr txBox="1"/>
          <p:nvPr/>
        </p:nvSpPr>
        <p:spPr>
          <a:xfrm>
            <a:off x="203693" y="2847785"/>
            <a:ext cx="5228116" cy="584775"/>
          </a:xfrm>
          <a:prstGeom prst="rect">
            <a:avLst/>
          </a:prstGeom>
          <a:noFill/>
        </p:spPr>
        <p:txBody>
          <a:bodyPr wrap="square" rtlCol="0">
            <a:spAutoFit/>
          </a:bodyPr>
          <a:lstStyle/>
          <a:p>
            <a:r>
              <a:rPr lang="en-US" sz="3200" dirty="0">
                <a:latin typeface="Sylfaen" panose="010A0502050306030303" pitchFamily="18" charset="0"/>
              </a:rPr>
              <a:t>“God saw...it was </a:t>
            </a:r>
            <a:r>
              <a:rPr lang="en-US" sz="3200" b="1" i="1" dirty="0">
                <a:latin typeface="Sylfaen" panose="010A0502050306030303" pitchFamily="18" charset="0"/>
              </a:rPr>
              <a:t>good</a:t>
            </a:r>
            <a:r>
              <a:rPr lang="en-US" b="1" i="1" dirty="0">
                <a:latin typeface="Sylfaen" panose="010A0502050306030303" pitchFamily="18" charset="0"/>
              </a:rPr>
              <a:t> </a:t>
            </a:r>
            <a:r>
              <a:rPr lang="en-US" sz="3200" dirty="0">
                <a:latin typeface="Sylfaen" panose="010A0502050306030303" pitchFamily="18" charset="0"/>
              </a:rPr>
              <a:t>” [v4]</a:t>
            </a:r>
          </a:p>
        </p:txBody>
      </p:sp>
      <p:sp>
        <p:nvSpPr>
          <p:cNvPr id="17" name="TextBox 16">
            <a:extLst>
              <a:ext uri="{FF2B5EF4-FFF2-40B4-BE49-F238E27FC236}">
                <a16:creationId xmlns:a16="http://schemas.microsoft.com/office/drawing/2014/main" id="{E1634579-4DBA-4761-90EC-692782975318}"/>
              </a:ext>
            </a:extLst>
          </p:cNvPr>
          <p:cNvSpPr txBox="1"/>
          <p:nvPr/>
        </p:nvSpPr>
        <p:spPr>
          <a:xfrm>
            <a:off x="231315" y="3773684"/>
            <a:ext cx="11959086" cy="523220"/>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God “names” things, determines roles and purposes </a:t>
            </a:r>
            <a:r>
              <a:rPr lang="en-US" sz="2400" dirty="0">
                <a:latin typeface="Sylfaen" panose="010A0502050306030303" pitchFamily="18" charset="0"/>
                <a:sym typeface="Wingdings" panose="05000000000000000000" pitchFamily="2" charset="2"/>
              </a:rPr>
              <a:t>[</a:t>
            </a:r>
            <a:r>
              <a:rPr lang="en-US" sz="2400" dirty="0" err="1">
                <a:latin typeface="Sylfaen" panose="010A0502050306030303" pitchFamily="18" charset="0"/>
                <a:sym typeface="Wingdings" panose="05000000000000000000" pitchFamily="2" charset="2"/>
              </a:rPr>
              <a:t>cp</a:t>
            </a:r>
            <a:r>
              <a:rPr lang="en-US" sz="2400" dirty="0">
                <a:latin typeface="Sylfaen" panose="010A0502050306030303" pitchFamily="18" charset="0"/>
                <a:sym typeface="Wingdings" panose="05000000000000000000" pitchFamily="2" charset="2"/>
              </a:rPr>
              <a:t> </a:t>
            </a:r>
            <a:r>
              <a:rPr lang="en-US" sz="2400" dirty="0" err="1">
                <a:latin typeface="Sylfaen" panose="010A0502050306030303" pitchFamily="18" charset="0"/>
                <a:sym typeface="Wingdings" panose="05000000000000000000" pitchFamily="2" charset="2"/>
              </a:rPr>
              <a:t>Eph</a:t>
            </a:r>
            <a:r>
              <a:rPr lang="en-US" sz="2400" dirty="0">
                <a:latin typeface="Sylfaen" panose="010A0502050306030303" pitchFamily="18" charset="0"/>
                <a:sym typeface="Wingdings" panose="05000000000000000000" pitchFamily="2" charset="2"/>
              </a:rPr>
              <a:t> 3:14-15; </a:t>
            </a:r>
            <a:r>
              <a:rPr lang="en-US" sz="2400" dirty="0" err="1">
                <a:latin typeface="Sylfaen" panose="010A0502050306030303" pitchFamily="18" charset="0"/>
                <a:sym typeface="Wingdings" panose="05000000000000000000" pitchFamily="2" charset="2"/>
              </a:rPr>
              <a:t>Php</a:t>
            </a:r>
            <a:r>
              <a:rPr lang="en-US" sz="2400" dirty="0">
                <a:latin typeface="Sylfaen" panose="010A0502050306030303" pitchFamily="18" charset="0"/>
                <a:sym typeface="Wingdings" panose="05000000000000000000" pitchFamily="2" charset="2"/>
              </a:rPr>
              <a:t> 2:8-11]  </a:t>
            </a:r>
            <a:endParaRPr lang="en-US" sz="2400" dirty="0">
              <a:latin typeface="Sylfaen" panose="010A0502050306030303" pitchFamily="18" charset="0"/>
            </a:endParaRPr>
          </a:p>
        </p:txBody>
      </p:sp>
      <p:sp>
        <p:nvSpPr>
          <p:cNvPr id="25" name="TextBox 24">
            <a:extLst>
              <a:ext uri="{FF2B5EF4-FFF2-40B4-BE49-F238E27FC236}">
                <a16:creationId xmlns:a16="http://schemas.microsoft.com/office/drawing/2014/main" id="{6085AB02-E66A-4547-B1E3-4A615075D402}"/>
              </a:ext>
            </a:extLst>
          </p:cNvPr>
          <p:cNvSpPr txBox="1"/>
          <p:nvPr/>
        </p:nvSpPr>
        <p:spPr>
          <a:xfrm>
            <a:off x="2782957" y="4189256"/>
            <a:ext cx="9400815" cy="830997"/>
          </a:xfrm>
          <a:prstGeom prst="rect">
            <a:avLst/>
          </a:prstGeom>
          <a:noFill/>
        </p:spPr>
        <p:txBody>
          <a:bodyPr wrap="square" rtlCol="0">
            <a:spAutoFit/>
          </a:bodyPr>
          <a:lstStyle/>
          <a:p>
            <a:r>
              <a:rPr lang="en-US" sz="2400" b="1" dirty="0">
                <a:latin typeface="Sylfaen" panose="010A050205030603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God “names” </a:t>
            </a:r>
            <a:r>
              <a:rPr lang="en-US" sz="2400" b="1" dirty="0">
                <a:latin typeface="Sylfaen" panose="010A0502050306030303" pitchFamily="18" charset="0"/>
                <a:sym typeface="Wingdings" panose="05000000000000000000" pitchFamily="2" charset="2"/>
              </a:rPr>
              <a:t>7 things </a:t>
            </a:r>
            <a:r>
              <a:rPr lang="en-US" sz="2400" dirty="0">
                <a:latin typeface="Sylfaen" panose="010A0502050306030303" pitchFamily="18" charset="0"/>
                <a:sym typeface="Wingdings" panose="05000000000000000000" pitchFamily="2" charset="2"/>
              </a:rPr>
              <a:t>in creation [“Day”/“Night” (v5), “Heaven” (v8),</a:t>
            </a:r>
          </a:p>
          <a:p>
            <a:r>
              <a:rPr lang="en-US" sz="2400" dirty="0">
                <a:latin typeface="Sylfaen" panose="010A0502050306030303" pitchFamily="18" charset="0"/>
                <a:sym typeface="Wingdings" panose="05000000000000000000" pitchFamily="2" charset="2"/>
              </a:rPr>
              <a:t>   “Earth”/“Seas” (v10), “male”/“female” (v27)]</a:t>
            </a:r>
            <a:endParaRPr lang="en-US" sz="2400" i="1" dirty="0">
              <a:latin typeface="Sylfaen" panose="010A0502050306030303" pitchFamily="18" charset="0"/>
            </a:endParaRPr>
          </a:p>
        </p:txBody>
      </p:sp>
      <p:sp>
        <p:nvSpPr>
          <p:cNvPr id="27" name="TextBox 26">
            <a:extLst>
              <a:ext uri="{FF2B5EF4-FFF2-40B4-BE49-F238E27FC236}">
                <a16:creationId xmlns:a16="http://schemas.microsoft.com/office/drawing/2014/main" id="{3AF12560-A36B-4AB3-83C5-20A581CF40D1}"/>
              </a:ext>
            </a:extLst>
          </p:cNvPr>
          <p:cNvSpPr txBox="1"/>
          <p:nvPr/>
        </p:nvSpPr>
        <p:spPr>
          <a:xfrm>
            <a:off x="5232902" y="2841161"/>
            <a:ext cx="6805097" cy="584775"/>
          </a:xfrm>
          <a:prstGeom prst="rect">
            <a:avLst/>
          </a:prstGeom>
          <a:noFill/>
        </p:spPr>
        <p:txBody>
          <a:bodyPr wrap="square" rtlCol="0">
            <a:spAutoFit/>
          </a:bodyPr>
          <a:lstStyle/>
          <a:p>
            <a:r>
              <a:rPr lang="en-US" sz="3200" dirty="0">
                <a:latin typeface="Sylfaen" panose="010A0502050306030303" pitchFamily="18" charset="0"/>
              </a:rPr>
              <a:t>“…and God </a:t>
            </a:r>
            <a:r>
              <a:rPr lang="en-US" sz="3200" b="1" i="1" dirty="0">
                <a:latin typeface="Sylfaen" panose="010A0502050306030303" pitchFamily="18" charset="0"/>
              </a:rPr>
              <a:t>divided</a:t>
            </a:r>
            <a:r>
              <a:rPr lang="en-US" sz="3200" dirty="0">
                <a:latin typeface="Sylfaen" panose="010A0502050306030303" pitchFamily="18" charset="0"/>
              </a:rPr>
              <a:t>…” [v4]</a:t>
            </a:r>
          </a:p>
        </p:txBody>
      </p:sp>
      <p:sp>
        <p:nvSpPr>
          <p:cNvPr id="26" name="TextBox 25">
            <a:extLst>
              <a:ext uri="{FF2B5EF4-FFF2-40B4-BE49-F238E27FC236}">
                <a16:creationId xmlns:a16="http://schemas.microsoft.com/office/drawing/2014/main" id="{F29B450A-D190-48DC-944A-DC8979E7FFBC}"/>
              </a:ext>
            </a:extLst>
          </p:cNvPr>
          <p:cNvSpPr txBox="1"/>
          <p:nvPr/>
        </p:nvSpPr>
        <p:spPr>
          <a:xfrm>
            <a:off x="210321" y="3304981"/>
            <a:ext cx="11777986" cy="584775"/>
          </a:xfrm>
          <a:prstGeom prst="rect">
            <a:avLst/>
          </a:prstGeom>
          <a:noFill/>
        </p:spPr>
        <p:txBody>
          <a:bodyPr wrap="square" rtlCol="0">
            <a:spAutoFit/>
          </a:bodyPr>
          <a:lstStyle/>
          <a:p>
            <a:r>
              <a:rPr lang="en-US" sz="3200" dirty="0">
                <a:latin typeface="Sylfaen" panose="010A0502050306030303" pitchFamily="18" charset="0"/>
              </a:rPr>
              <a:t>“God </a:t>
            </a:r>
            <a:r>
              <a:rPr lang="en-US" sz="3200" b="1" i="1" dirty="0">
                <a:latin typeface="Sylfaen" panose="010A0502050306030303" pitchFamily="18" charset="0"/>
              </a:rPr>
              <a:t>called</a:t>
            </a:r>
            <a:r>
              <a:rPr lang="en-US" sz="3200" dirty="0">
                <a:latin typeface="Sylfaen" panose="010A0502050306030303" pitchFamily="18" charset="0"/>
              </a:rPr>
              <a:t> </a:t>
            </a:r>
            <a:r>
              <a:rPr lang="en-US" sz="1200" dirty="0">
                <a:latin typeface="Sylfaen" panose="010A0502050306030303" pitchFamily="18" charset="0"/>
              </a:rPr>
              <a:t> </a:t>
            </a:r>
            <a:r>
              <a:rPr lang="en-US" sz="3200" dirty="0">
                <a:latin typeface="Sylfaen" panose="010A0502050306030303" pitchFamily="18" charset="0"/>
              </a:rPr>
              <a:t>the light Day, and the darkness He called Night” [v5]</a:t>
            </a:r>
          </a:p>
        </p:txBody>
      </p:sp>
    </p:spTree>
    <p:extLst>
      <p:ext uri="{BB962C8B-B14F-4D97-AF65-F5344CB8AC3E}">
        <p14:creationId xmlns:p14="http://schemas.microsoft.com/office/powerpoint/2010/main" val="198201998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up)">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left)">
                                      <p:cBhvr>
                                        <p:cTn id="1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5" grpId="0"/>
      <p:bldP spid="26"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431EE602-7FCB-4915-8F70-CBB627EFC5B9}"/>
              </a:ext>
            </a:extLst>
          </p:cNvPr>
          <p:cNvCxnSpPr/>
          <p:nvPr/>
        </p:nvCxnSpPr>
        <p:spPr>
          <a:xfrm flipH="1">
            <a:off x="393192" y="6069974"/>
            <a:ext cx="11356848" cy="0"/>
          </a:xfrm>
          <a:prstGeom prst="line">
            <a:avLst/>
          </a:prstGeom>
          <a:ln w="25400">
            <a:solidFill>
              <a:schemeClr val="tx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B270AD0-C457-4D88-A029-68851147F447}"/>
              </a:ext>
            </a:extLst>
          </p:cNvPr>
          <p:cNvSpPr txBox="1"/>
          <p:nvPr/>
        </p:nvSpPr>
        <p:spPr>
          <a:xfrm>
            <a:off x="-1" y="86140"/>
            <a:ext cx="12191979" cy="1015663"/>
          </a:xfrm>
          <a:prstGeom prst="rect">
            <a:avLst/>
          </a:prstGeom>
          <a:noFill/>
        </p:spPr>
        <p:txBody>
          <a:bodyPr wrap="square" rtlCol="0">
            <a:spAutoFit/>
          </a:bodyPr>
          <a:lstStyle/>
          <a:p>
            <a:pPr algn="ctr"/>
            <a:r>
              <a:rPr lang="en-US" sz="6000" b="1" dirty="0">
                <a:latin typeface="Segoe Print" panose="02000600000000000000" pitchFamily="2" charset="0"/>
              </a:rPr>
              <a:t>The Nature of God</a:t>
            </a:r>
            <a:endParaRPr lang="en-US" sz="6000" dirty="0">
              <a:latin typeface="Segoe Print" panose="02000600000000000000" pitchFamily="2" charset="0"/>
            </a:endParaRPr>
          </a:p>
        </p:txBody>
      </p:sp>
      <p:sp>
        <p:nvSpPr>
          <p:cNvPr id="20" name="TextBox 19">
            <a:extLst>
              <a:ext uri="{FF2B5EF4-FFF2-40B4-BE49-F238E27FC236}">
                <a16:creationId xmlns:a16="http://schemas.microsoft.com/office/drawing/2014/main" id="{FC47D5F6-833C-4DE8-A9D6-716012171136}"/>
              </a:ext>
            </a:extLst>
          </p:cNvPr>
          <p:cNvSpPr txBox="1"/>
          <p:nvPr/>
        </p:nvSpPr>
        <p:spPr>
          <a:xfrm>
            <a:off x="-6625" y="6096818"/>
            <a:ext cx="12191979" cy="707886"/>
          </a:xfrm>
          <a:prstGeom prst="rect">
            <a:avLst/>
          </a:prstGeom>
          <a:noFill/>
        </p:spPr>
        <p:txBody>
          <a:bodyPr wrap="square" rtlCol="0">
            <a:spAutoFit/>
          </a:bodyPr>
          <a:lstStyle/>
          <a:p>
            <a:pPr algn="ctr"/>
            <a:r>
              <a:rPr lang="en-US" sz="4000" b="1" dirty="0">
                <a:latin typeface="Segoe Print" panose="02000600000000000000" pitchFamily="2" charset="0"/>
              </a:rPr>
              <a:t>Genesis 1</a:t>
            </a:r>
            <a:endParaRPr lang="en-US" sz="4000" dirty="0">
              <a:latin typeface="Segoe Print" panose="02000600000000000000" pitchFamily="2" charset="0"/>
            </a:endParaRPr>
          </a:p>
        </p:txBody>
      </p:sp>
      <p:cxnSp>
        <p:nvCxnSpPr>
          <p:cNvPr id="4" name="Straight Connector 3">
            <a:extLst>
              <a:ext uri="{FF2B5EF4-FFF2-40B4-BE49-F238E27FC236}">
                <a16:creationId xmlns:a16="http://schemas.microsoft.com/office/drawing/2014/main" id="{6F08FFF6-C1F4-4B28-8D0C-A2131F39BAB4}"/>
              </a:ext>
            </a:extLst>
          </p:cNvPr>
          <p:cNvCxnSpPr/>
          <p:nvPr/>
        </p:nvCxnSpPr>
        <p:spPr>
          <a:xfrm flipH="1">
            <a:off x="393287" y="556591"/>
            <a:ext cx="1855304" cy="0"/>
          </a:xfrm>
          <a:prstGeom prst="line">
            <a:avLst/>
          </a:prstGeom>
          <a:ln w="44450">
            <a:solidFill>
              <a:schemeClr val="tx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8084F11-42F5-4312-9DE3-25BE31EF1D53}"/>
              </a:ext>
            </a:extLst>
          </p:cNvPr>
          <p:cNvCxnSpPr/>
          <p:nvPr/>
        </p:nvCxnSpPr>
        <p:spPr>
          <a:xfrm flipH="1">
            <a:off x="9914777" y="557784"/>
            <a:ext cx="1855304" cy="0"/>
          </a:xfrm>
          <a:prstGeom prst="line">
            <a:avLst/>
          </a:prstGeom>
          <a:ln w="44450">
            <a:solidFill>
              <a:schemeClr val="tx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709DECC-EB73-4B40-9BA9-B0523A0BBBEA}"/>
              </a:ext>
            </a:extLst>
          </p:cNvPr>
          <p:cNvSpPr txBox="1"/>
          <p:nvPr/>
        </p:nvSpPr>
        <p:spPr>
          <a:xfrm>
            <a:off x="212035" y="886472"/>
            <a:ext cx="11370365" cy="646331"/>
          </a:xfrm>
          <a:prstGeom prst="rect">
            <a:avLst/>
          </a:prstGeom>
          <a:noFill/>
        </p:spPr>
        <p:txBody>
          <a:bodyPr wrap="square" rtlCol="0">
            <a:spAutoFit/>
          </a:bodyPr>
          <a:lstStyle/>
          <a:p>
            <a:r>
              <a:rPr lang="en-US" sz="3600" b="1" u="sng" dirty="0">
                <a:latin typeface="Sylfaen" panose="010A0502050306030303" pitchFamily="18" charset="0"/>
              </a:rPr>
              <a:t>Genesis 1:1-5</a:t>
            </a:r>
          </a:p>
        </p:txBody>
      </p:sp>
      <p:sp>
        <p:nvSpPr>
          <p:cNvPr id="34" name="TextBox 33">
            <a:extLst>
              <a:ext uri="{FF2B5EF4-FFF2-40B4-BE49-F238E27FC236}">
                <a16:creationId xmlns:a16="http://schemas.microsoft.com/office/drawing/2014/main" id="{19A9B3F3-B35B-4020-B306-AA7176EB3330}"/>
              </a:ext>
            </a:extLst>
          </p:cNvPr>
          <p:cNvSpPr txBox="1"/>
          <p:nvPr/>
        </p:nvSpPr>
        <p:spPr>
          <a:xfrm>
            <a:off x="212039" y="1403308"/>
            <a:ext cx="11370365" cy="584775"/>
          </a:xfrm>
          <a:prstGeom prst="rect">
            <a:avLst/>
          </a:prstGeom>
          <a:noFill/>
        </p:spPr>
        <p:txBody>
          <a:bodyPr wrap="square" rtlCol="0">
            <a:spAutoFit/>
          </a:bodyPr>
          <a:lstStyle/>
          <a:p>
            <a:r>
              <a:rPr lang="en-US" sz="3200" dirty="0">
                <a:latin typeface="Sylfaen" panose="010A0502050306030303" pitchFamily="18" charset="0"/>
              </a:rPr>
              <a:t>“In the beginning God created the heavens and the earth” [v1]</a:t>
            </a:r>
          </a:p>
        </p:txBody>
      </p:sp>
      <p:sp>
        <p:nvSpPr>
          <p:cNvPr id="14" name="TextBox 13">
            <a:extLst>
              <a:ext uri="{FF2B5EF4-FFF2-40B4-BE49-F238E27FC236}">
                <a16:creationId xmlns:a16="http://schemas.microsoft.com/office/drawing/2014/main" id="{F1B3DF68-3550-4183-96DE-782B418C6318}"/>
              </a:ext>
            </a:extLst>
          </p:cNvPr>
          <p:cNvSpPr txBox="1"/>
          <p:nvPr/>
        </p:nvSpPr>
        <p:spPr>
          <a:xfrm>
            <a:off x="210312" y="1887014"/>
            <a:ext cx="11370365" cy="584775"/>
          </a:xfrm>
          <a:prstGeom prst="rect">
            <a:avLst/>
          </a:prstGeom>
          <a:noFill/>
        </p:spPr>
        <p:txBody>
          <a:bodyPr wrap="square" rtlCol="0">
            <a:spAutoFit/>
          </a:bodyPr>
          <a:lstStyle/>
          <a:p>
            <a:r>
              <a:rPr lang="en-US" sz="3200" dirty="0">
                <a:latin typeface="Sylfaen" panose="010A0502050306030303" pitchFamily="18" charset="0"/>
              </a:rPr>
              <a:t>“The earth was…” [v2]</a:t>
            </a:r>
          </a:p>
        </p:txBody>
      </p:sp>
      <p:pic>
        <p:nvPicPr>
          <p:cNvPr id="18" name="Picture 17">
            <a:extLst>
              <a:ext uri="{FF2B5EF4-FFF2-40B4-BE49-F238E27FC236}">
                <a16:creationId xmlns:a16="http://schemas.microsoft.com/office/drawing/2014/main" id="{DA2257F5-8DE9-4184-877A-2D285D1473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
        <p:nvSpPr>
          <p:cNvPr id="19" name="TextBox 18">
            <a:extLst>
              <a:ext uri="{FF2B5EF4-FFF2-40B4-BE49-F238E27FC236}">
                <a16:creationId xmlns:a16="http://schemas.microsoft.com/office/drawing/2014/main" id="{3BFD1C4A-C6AE-44CC-8ECC-6FFF23C5D4A3}"/>
              </a:ext>
            </a:extLst>
          </p:cNvPr>
          <p:cNvSpPr txBox="1"/>
          <p:nvPr/>
        </p:nvSpPr>
        <p:spPr>
          <a:xfrm>
            <a:off x="4333461" y="1893635"/>
            <a:ext cx="7253844" cy="584775"/>
          </a:xfrm>
          <a:prstGeom prst="rect">
            <a:avLst/>
          </a:prstGeom>
          <a:noFill/>
        </p:spPr>
        <p:txBody>
          <a:bodyPr wrap="square" rtlCol="0">
            <a:spAutoFit/>
          </a:bodyPr>
          <a:lstStyle/>
          <a:p>
            <a:r>
              <a:rPr lang="en-US" sz="3200" dirty="0">
                <a:latin typeface="Sylfaen" panose="010A0502050306030303" pitchFamily="18" charset="0"/>
              </a:rPr>
              <a:t>“And the Spirit of God…” [v2]</a:t>
            </a:r>
          </a:p>
        </p:txBody>
      </p:sp>
      <p:sp>
        <p:nvSpPr>
          <p:cNvPr id="31" name="TextBox 30">
            <a:extLst>
              <a:ext uri="{FF2B5EF4-FFF2-40B4-BE49-F238E27FC236}">
                <a16:creationId xmlns:a16="http://schemas.microsoft.com/office/drawing/2014/main" id="{A73AF33E-7D92-4891-BAC4-C59503C1D474}"/>
              </a:ext>
            </a:extLst>
          </p:cNvPr>
          <p:cNvSpPr txBox="1"/>
          <p:nvPr/>
        </p:nvSpPr>
        <p:spPr>
          <a:xfrm>
            <a:off x="210316" y="2377334"/>
            <a:ext cx="11370365" cy="584775"/>
          </a:xfrm>
          <a:prstGeom prst="rect">
            <a:avLst/>
          </a:prstGeom>
          <a:noFill/>
        </p:spPr>
        <p:txBody>
          <a:bodyPr wrap="square" rtlCol="0">
            <a:spAutoFit/>
          </a:bodyPr>
          <a:lstStyle/>
          <a:p>
            <a:r>
              <a:rPr lang="en-US" sz="3200" dirty="0">
                <a:latin typeface="Sylfaen" panose="010A0502050306030303" pitchFamily="18" charset="0"/>
              </a:rPr>
              <a:t>“Then God </a:t>
            </a:r>
            <a:r>
              <a:rPr lang="en-US" sz="3200" b="1" i="1" dirty="0">
                <a:latin typeface="Sylfaen" panose="010A0502050306030303" pitchFamily="18" charset="0"/>
              </a:rPr>
              <a:t>said</a:t>
            </a:r>
            <a:r>
              <a:rPr lang="en-US" sz="3200" dirty="0">
                <a:latin typeface="Sylfaen" panose="010A0502050306030303" pitchFamily="18" charset="0"/>
              </a:rPr>
              <a:t>…” [v3]</a:t>
            </a:r>
          </a:p>
        </p:txBody>
      </p:sp>
      <p:sp>
        <p:nvSpPr>
          <p:cNvPr id="16" name="TextBox 15">
            <a:extLst>
              <a:ext uri="{FF2B5EF4-FFF2-40B4-BE49-F238E27FC236}">
                <a16:creationId xmlns:a16="http://schemas.microsoft.com/office/drawing/2014/main" id="{9EEF0C81-C03F-4663-BBC3-88DD81B43D51}"/>
              </a:ext>
            </a:extLst>
          </p:cNvPr>
          <p:cNvSpPr txBox="1"/>
          <p:nvPr/>
        </p:nvSpPr>
        <p:spPr>
          <a:xfrm>
            <a:off x="203693" y="2847785"/>
            <a:ext cx="5228116" cy="584775"/>
          </a:xfrm>
          <a:prstGeom prst="rect">
            <a:avLst/>
          </a:prstGeom>
          <a:noFill/>
        </p:spPr>
        <p:txBody>
          <a:bodyPr wrap="square" rtlCol="0">
            <a:spAutoFit/>
          </a:bodyPr>
          <a:lstStyle/>
          <a:p>
            <a:r>
              <a:rPr lang="en-US" sz="3200" dirty="0">
                <a:latin typeface="Sylfaen" panose="010A0502050306030303" pitchFamily="18" charset="0"/>
              </a:rPr>
              <a:t>“God saw...it was </a:t>
            </a:r>
            <a:r>
              <a:rPr lang="en-US" sz="3200" b="1" i="1" dirty="0">
                <a:latin typeface="Sylfaen" panose="010A0502050306030303" pitchFamily="18" charset="0"/>
              </a:rPr>
              <a:t>good</a:t>
            </a:r>
            <a:r>
              <a:rPr lang="en-US" b="1" i="1" dirty="0">
                <a:latin typeface="Sylfaen" panose="010A0502050306030303" pitchFamily="18" charset="0"/>
              </a:rPr>
              <a:t> </a:t>
            </a:r>
            <a:r>
              <a:rPr lang="en-US" sz="3200" dirty="0">
                <a:latin typeface="Sylfaen" panose="010A0502050306030303" pitchFamily="18" charset="0"/>
              </a:rPr>
              <a:t>” [v4]</a:t>
            </a:r>
          </a:p>
        </p:txBody>
      </p:sp>
      <p:sp>
        <p:nvSpPr>
          <p:cNvPr id="17" name="TextBox 16">
            <a:extLst>
              <a:ext uri="{FF2B5EF4-FFF2-40B4-BE49-F238E27FC236}">
                <a16:creationId xmlns:a16="http://schemas.microsoft.com/office/drawing/2014/main" id="{E1634579-4DBA-4761-90EC-692782975318}"/>
              </a:ext>
            </a:extLst>
          </p:cNvPr>
          <p:cNvSpPr txBox="1"/>
          <p:nvPr/>
        </p:nvSpPr>
        <p:spPr>
          <a:xfrm>
            <a:off x="2830530" y="4210417"/>
            <a:ext cx="9207470" cy="523220"/>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The language used here is not mythic, but as </a:t>
            </a:r>
            <a:r>
              <a:rPr lang="en-US" sz="2800" b="1" i="1" dirty="0">
                <a:latin typeface="Sylfaen" panose="010A0502050306030303" pitchFamily="18" charset="0"/>
                <a:sym typeface="Wingdings" panose="05000000000000000000" pitchFamily="2" charset="2"/>
              </a:rPr>
              <a:t>historical</a:t>
            </a:r>
            <a:r>
              <a:rPr lang="en-US" sz="2800" dirty="0">
                <a:latin typeface="Sylfaen" panose="010A0502050306030303" pitchFamily="18" charset="0"/>
                <a:sym typeface="Wingdings" panose="05000000000000000000" pitchFamily="2" charset="2"/>
              </a:rPr>
              <a:t> </a:t>
            </a:r>
            <a:r>
              <a:rPr lang="en-US" sz="1200" dirty="0">
                <a:latin typeface="Sylfaen" panose="010A0502050306030303" pitchFamily="18" charset="0"/>
                <a:sym typeface="Wingdings" panose="05000000000000000000" pitchFamily="2" charset="2"/>
              </a:rPr>
              <a:t> </a:t>
            </a:r>
            <a:r>
              <a:rPr lang="en-US" sz="2800" dirty="0">
                <a:latin typeface="Sylfaen" panose="010A0502050306030303" pitchFamily="18" charset="0"/>
                <a:sym typeface="Wingdings" panose="05000000000000000000" pitchFamily="2" charset="2"/>
              </a:rPr>
              <a:t>fact</a:t>
            </a:r>
            <a:endParaRPr lang="en-US" sz="2400" dirty="0">
              <a:latin typeface="Sylfaen" panose="010A0502050306030303" pitchFamily="18" charset="0"/>
              <a:sym typeface="Wingdings" panose="05000000000000000000" pitchFamily="2" charset="2"/>
            </a:endParaRPr>
          </a:p>
        </p:txBody>
      </p:sp>
      <p:sp>
        <p:nvSpPr>
          <p:cNvPr id="25" name="TextBox 24">
            <a:extLst>
              <a:ext uri="{FF2B5EF4-FFF2-40B4-BE49-F238E27FC236}">
                <a16:creationId xmlns:a16="http://schemas.microsoft.com/office/drawing/2014/main" id="{6085AB02-E66A-4547-B1E3-4A615075D402}"/>
              </a:ext>
            </a:extLst>
          </p:cNvPr>
          <p:cNvSpPr txBox="1"/>
          <p:nvPr/>
        </p:nvSpPr>
        <p:spPr>
          <a:xfrm>
            <a:off x="3139183" y="4598688"/>
            <a:ext cx="9046171" cy="830997"/>
          </a:xfrm>
          <a:prstGeom prst="rect">
            <a:avLst/>
          </a:prstGeom>
          <a:noFill/>
        </p:spPr>
        <p:txBody>
          <a:bodyPr wrap="square" rtlCol="0">
            <a:spAutoFit/>
          </a:bodyPr>
          <a:lstStyle/>
          <a:p>
            <a:r>
              <a:rPr lang="en-US" sz="2400" b="1" dirty="0">
                <a:latin typeface="Sylfaen" panose="010A050205030603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a:t>
            </a:r>
            <a:r>
              <a:rPr lang="en-US" sz="2400" dirty="0" err="1">
                <a:latin typeface="Sylfaen" panose="010A0502050306030303" pitchFamily="18" charset="0"/>
                <a:sym typeface="Wingdings" panose="05000000000000000000" pitchFamily="2" charset="2"/>
              </a:rPr>
              <a:t>cp</a:t>
            </a:r>
            <a:r>
              <a:rPr lang="en-US" sz="2400" dirty="0">
                <a:latin typeface="Sylfaen" panose="010A0502050306030303" pitchFamily="18" charset="0"/>
                <a:sym typeface="Wingdings" panose="05000000000000000000" pitchFamily="2" charset="2"/>
              </a:rPr>
              <a:t> “Creation myths” (epic poems) of other religions; Hindu, Native       </a:t>
            </a:r>
          </a:p>
          <a:p>
            <a:r>
              <a:rPr lang="en-US" sz="2400" dirty="0">
                <a:latin typeface="Sylfaen" panose="010A0502050306030303" pitchFamily="18" charset="0"/>
                <a:sym typeface="Wingdings" panose="05000000000000000000" pitchFamily="2" charset="2"/>
              </a:rPr>
              <a:t>  American, Chinese, </a:t>
            </a:r>
            <a:r>
              <a:rPr lang="en-US" sz="2400" dirty="0" err="1">
                <a:latin typeface="Sylfaen" panose="010A0502050306030303" pitchFamily="18" charset="0"/>
                <a:sym typeface="Wingdings" panose="05000000000000000000" pitchFamily="2" charset="2"/>
              </a:rPr>
              <a:t>etc</a:t>
            </a:r>
            <a:r>
              <a:rPr lang="en-US" sz="2400" dirty="0">
                <a:latin typeface="Sylfaen" panose="010A0502050306030303" pitchFamily="18" charset="0"/>
                <a:sym typeface="Wingdings" panose="05000000000000000000" pitchFamily="2" charset="2"/>
              </a:rPr>
              <a:t> are often taught in mythical/epic formats</a:t>
            </a:r>
          </a:p>
        </p:txBody>
      </p:sp>
      <p:sp>
        <p:nvSpPr>
          <p:cNvPr id="27" name="TextBox 26">
            <a:extLst>
              <a:ext uri="{FF2B5EF4-FFF2-40B4-BE49-F238E27FC236}">
                <a16:creationId xmlns:a16="http://schemas.microsoft.com/office/drawing/2014/main" id="{3AF12560-A36B-4AB3-83C5-20A581CF40D1}"/>
              </a:ext>
            </a:extLst>
          </p:cNvPr>
          <p:cNvSpPr txBox="1"/>
          <p:nvPr/>
        </p:nvSpPr>
        <p:spPr>
          <a:xfrm>
            <a:off x="5232902" y="2841161"/>
            <a:ext cx="6805097" cy="584775"/>
          </a:xfrm>
          <a:prstGeom prst="rect">
            <a:avLst/>
          </a:prstGeom>
          <a:noFill/>
        </p:spPr>
        <p:txBody>
          <a:bodyPr wrap="square" rtlCol="0">
            <a:spAutoFit/>
          </a:bodyPr>
          <a:lstStyle/>
          <a:p>
            <a:r>
              <a:rPr lang="en-US" sz="3200" dirty="0">
                <a:latin typeface="Sylfaen" panose="010A0502050306030303" pitchFamily="18" charset="0"/>
              </a:rPr>
              <a:t>“…and God </a:t>
            </a:r>
            <a:r>
              <a:rPr lang="en-US" sz="3200" b="1" i="1" dirty="0">
                <a:latin typeface="Sylfaen" panose="010A0502050306030303" pitchFamily="18" charset="0"/>
              </a:rPr>
              <a:t>divided</a:t>
            </a:r>
            <a:r>
              <a:rPr lang="en-US" sz="3200" dirty="0">
                <a:latin typeface="Sylfaen" panose="010A0502050306030303" pitchFamily="18" charset="0"/>
              </a:rPr>
              <a:t>…” [v4]</a:t>
            </a:r>
          </a:p>
        </p:txBody>
      </p:sp>
      <p:sp>
        <p:nvSpPr>
          <p:cNvPr id="26" name="TextBox 25">
            <a:extLst>
              <a:ext uri="{FF2B5EF4-FFF2-40B4-BE49-F238E27FC236}">
                <a16:creationId xmlns:a16="http://schemas.microsoft.com/office/drawing/2014/main" id="{F29B450A-D190-48DC-944A-DC8979E7FFBC}"/>
              </a:ext>
            </a:extLst>
          </p:cNvPr>
          <p:cNvSpPr txBox="1"/>
          <p:nvPr/>
        </p:nvSpPr>
        <p:spPr>
          <a:xfrm>
            <a:off x="210321" y="3304981"/>
            <a:ext cx="11777986" cy="584775"/>
          </a:xfrm>
          <a:prstGeom prst="rect">
            <a:avLst/>
          </a:prstGeom>
          <a:noFill/>
        </p:spPr>
        <p:txBody>
          <a:bodyPr wrap="square" rtlCol="0">
            <a:spAutoFit/>
          </a:bodyPr>
          <a:lstStyle/>
          <a:p>
            <a:r>
              <a:rPr lang="en-US" sz="3200" dirty="0">
                <a:latin typeface="Sylfaen" panose="010A0502050306030303" pitchFamily="18" charset="0"/>
              </a:rPr>
              <a:t>“God </a:t>
            </a:r>
            <a:r>
              <a:rPr lang="en-US" sz="3200" b="1" i="1" dirty="0">
                <a:latin typeface="Sylfaen" panose="010A0502050306030303" pitchFamily="18" charset="0"/>
              </a:rPr>
              <a:t>called</a:t>
            </a:r>
            <a:r>
              <a:rPr lang="en-US" sz="3200" dirty="0">
                <a:latin typeface="Sylfaen" panose="010A0502050306030303" pitchFamily="18" charset="0"/>
              </a:rPr>
              <a:t> </a:t>
            </a:r>
            <a:r>
              <a:rPr lang="en-US" sz="1200" dirty="0">
                <a:latin typeface="Sylfaen" panose="010A0502050306030303" pitchFamily="18" charset="0"/>
              </a:rPr>
              <a:t> </a:t>
            </a:r>
            <a:r>
              <a:rPr lang="en-US" sz="3200" dirty="0">
                <a:latin typeface="Sylfaen" panose="010A0502050306030303" pitchFamily="18" charset="0"/>
              </a:rPr>
              <a:t>the light Day, and the darkness He called Night” [v5]</a:t>
            </a:r>
          </a:p>
        </p:txBody>
      </p:sp>
      <p:sp>
        <p:nvSpPr>
          <p:cNvPr id="24" name="TextBox 23">
            <a:extLst>
              <a:ext uri="{FF2B5EF4-FFF2-40B4-BE49-F238E27FC236}">
                <a16:creationId xmlns:a16="http://schemas.microsoft.com/office/drawing/2014/main" id="{4DC15A6C-50CE-4B52-9ECC-51182791F012}"/>
              </a:ext>
            </a:extLst>
          </p:cNvPr>
          <p:cNvSpPr txBox="1"/>
          <p:nvPr/>
        </p:nvSpPr>
        <p:spPr>
          <a:xfrm>
            <a:off x="212593" y="3771281"/>
            <a:ext cx="11777986" cy="584775"/>
          </a:xfrm>
          <a:prstGeom prst="rect">
            <a:avLst/>
          </a:prstGeom>
          <a:noFill/>
        </p:spPr>
        <p:txBody>
          <a:bodyPr wrap="square" rtlCol="0">
            <a:spAutoFit/>
          </a:bodyPr>
          <a:lstStyle/>
          <a:p>
            <a:r>
              <a:rPr lang="en-US" sz="3200" dirty="0">
                <a:latin typeface="Sylfaen" panose="010A0502050306030303" pitchFamily="18" charset="0"/>
              </a:rPr>
              <a:t>“So the </a:t>
            </a:r>
            <a:r>
              <a:rPr lang="en-US" sz="3200" b="1" i="1" dirty="0">
                <a:latin typeface="Sylfaen" panose="010A0502050306030303" pitchFamily="18" charset="0"/>
              </a:rPr>
              <a:t>evening</a:t>
            </a:r>
            <a:r>
              <a:rPr lang="en-US" sz="3200" dirty="0">
                <a:latin typeface="Sylfaen" panose="010A0502050306030303" pitchFamily="18" charset="0"/>
              </a:rPr>
              <a:t> </a:t>
            </a:r>
            <a:r>
              <a:rPr lang="en-US" sz="1200" dirty="0">
                <a:latin typeface="Sylfaen" panose="010A0502050306030303" pitchFamily="18" charset="0"/>
              </a:rPr>
              <a:t> </a:t>
            </a:r>
            <a:r>
              <a:rPr lang="en-US" sz="3200" dirty="0">
                <a:latin typeface="Sylfaen" panose="010A0502050306030303" pitchFamily="18" charset="0"/>
              </a:rPr>
              <a:t>and the </a:t>
            </a:r>
            <a:r>
              <a:rPr lang="en-US" sz="3200" b="1" i="1" dirty="0">
                <a:latin typeface="Sylfaen" panose="010A0502050306030303" pitchFamily="18" charset="0"/>
              </a:rPr>
              <a:t>morning</a:t>
            </a:r>
            <a:r>
              <a:rPr lang="en-US" sz="3200" dirty="0">
                <a:latin typeface="Sylfaen" panose="010A0502050306030303" pitchFamily="18" charset="0"/>
              </a:rPr>
              <a:t> </a:t>
            </a:r>
            <a:r>
              <a:rPr lang="en-US" sz="1200" dirty="0">
                <a:latin typeface="Sylfaen" panose="010A0502050306030303" pitchFamily="18" charset="0"/>
              </a:rPr>
              <a:t> </a:t>
            </a:r>
            <a:r>
              <a:rPr lang="en-US" sz="3200" dirty="0">
                <a:latin typeface="Sylfaen" panose="010A0502050306030303" pitchFamily="18" charset="0"/>
              </a:rPr>
              <a:t>were the first day” [v5]</a:t>
            </a:r>
          </a:p>
        </p:txBody>
      </p:sp>
      <p:sp>
        <p:nvSpPr>
          <p:cNvPr id="28" name="TextBox 27">
            <a:extLst>
              <a:ext uri="{FF2B5EF4-FFF2-40B4-BE49-F238E27FC236}">
                <a16:creationId xmlns:a16="http://schemas.microsoft.com/office/drawing/2014/main" id="{D6E97A78-3DE5-4356-A79D-76179836A98B}"/>
              </a:ext>
            </a:extLst>
          </p:cNvPr>
          <p:cNvSpPr txBox="1"/>
          <p:nvPr/>
        </p:nvSpPr>
        <p:spPr>
          <a:xfrm>
            <a:off x="3141456" y="5283352"/>
            <a:ext cx="8896544" cy="830997"/>
          </a:xfrm>
          <a:prstGeom prst="rect">
            <a:avLst/>
          </a:prstGeom>
          <a:noFill/>
        </p:spPr>
        <p:txBody>
          <a:bodyPr wrap="square" rtlCol="0">
            <a:spAutoFit/>
          </a:bodyPr>
          <a:lstStyle/>
          <a:p>
            <a:r>
              <a:rPr lang="en-US" sz="2400" b="1" dirty="0">
                <a:latin typeface="Sylfaen" panose="010A050205030603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no reason from context to see the language as symbolic;  in fact,       </a:t>
            </a:r>
          </a:p>
          <a:p>
            <a:r>
              <a:rPr lang="en-US" sz="2400" dirty="0">
                <a:latin typeface="Sylfaen" panose="010A0502050306030303" pitchFamily="18" charset="0"/>
                <a:sym typeface="Wingdings" panose="05000000000000000000" pitchFamily="2" charset="2"/>
              </a:rPr>
              <a:t>   it is written with an emphasis that indicates it is meant literally</a:t>
            </a:r>
          </a:p>
        </p:txBody>
      </p:sp>
    </p:spTree>
    <p:extLst>
      <p:ext uri="{BB962C8B-B14F-4D97-AF65-F5344CB8AC3E}">
        <p14:creationId xmlns:p14="http://schemas.microsoft.com/office/powerpoint/2010/main" val="101681785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up)">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left)">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left)">
                                      <p:cBhvr>
                                        <p:cTn id="2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5" grpId="0"/>
      <p:bldP spid="24" grpId="0"/>
      <p:bldP spid="28"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431EE602-7FCB-4915-8F70-CBB627EFC5B9}"/>
              </a:ext>
            </a:extLst>
          </p:cNvPr>
          <p:cNvCxnSpPr/>
          <p:nvPr/>
        </p:nvCxnSpPr>
        <p:spPr>
          <a:xfrm flipH="1">
            <a:off x="393192" y="6069974"/>
            <a:ext cx="11356848" cy="0"/>
          </a:xfrm>
          <a:prstGeom prst="line">
            <a:avLst/>
          </a:prstGeom>
          <a:ln w="25400">
            <a:solidFill>
              <a:schemeClr val="tx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B270AD0-C457-4D88-A029-68851147F447}"/>
              </a:ext>
            </a:extLst>
          </p:cNvPr>
          <p:cNvSpPr txBox="1"/>
          <p:nvPr/>
        </p:nvSpPr>
        <p:spPr>
          <a:xfrm>
            <a:off x="-1" y="86140"/>
            <a:ext cx="12191979" cy="1015663"/>
          </a:xfrm>
          <a:prstGeom prst="rect">
            <a:avLst/>
          </a:prstGeom>
          <a:noFill/>
        </p:spPr>
        <p:txBody>
          <a:bodyPr wrap="square" rtlCol="0">
            <a:spAutoFit/>
          </a:bodyPr>
          <a:lstStyle/>
          <a:p>
            <a:pPr algn="ctr"/>
            <a:r>
              <a:rPr lang="en-US" sz="6000" b="1" dirty="0">
                <a:latin typeface="Segoe Print" panose="02000600000000000000" pitchFamily="2" charset="0"/>
              </a:rPr>
              <a:t>The Nature of God</a:t>
            </a:r>
            <a:endParaRPr lang="en-US" sz="6000" dirty="0">
              <a:latin typeface="Segoe Print" panose="02000600000000000000" pitchFamily="2" charset="0"/>
            </a:endParaRPr>
          </a:p>
        </p:txBody>
      </p:sp>
      <p:sp>
        <p:nvSpPr>
          <p:cNvPr id="20" name="TextBox 19">
            <a:extLst>
              <a:ext uri="{FF2B5EF4-FFF2-40B4-BE49-F238E27FC236}">
                <a16:creationId xmlns:a16="http://schemas.microsoft.com/office/drawing/2014/main" id="{FC47D5F6-833C-4DE8-A9D6-716012171136}"/>
              </a:ext>
            </a:extLst>
          </p:cNvPr>
          <p:cNvSpPr txBox="1"/>
          <p:nvPr/>
        </p:nvSpPr>
        <p:spPr>
          <a:xfrm>
            <a:off x="-6625" y="6096818"/>
            <a:ext cx="12191979" cy="707886"/>
          </a:xfrm>
          <a:prstGeom prst="rect">
            <a:avLst/>
          </a:prstGeom>
          <a:noFill/>
        </p:spPr>
        <p:txBody>
          <a:bodyPr wrap="square" rtlCol="0">
            <a:spAutoFit/>
          </a:bodyPr>
          <a:lstStyle/>
          <a:p>
            <a:pPr algn="ctr"/>
            <a:r>
              <a:rPr lang="en-US" sz="4000" b="1" dirty="0">
                <a:latin typeface="Segoe Print" panose="02000600000000000000" pitchFamily="2" charset="0"/>
              </a:rPr>
              <a:t>Genesis 1</a:t>
            </a:r>
            <a:endParaRPr lang="en-US" sz="4000" dirty="0">
              <a:latin typeface="Segoe Print" panose="02000600000000000000" pitchFamily="2" charset="0"/>
            </a:endParaRPr>
          </a:p>
        </p:txBody>
      </p:sp>
      <p:cxnSp>
        <p:nvCxnSpPr>
          <p:cNvPr id="4" name="Straight Connector 3">
            <a:extLst>
              <a:ext uri="{FF2B5EF4-FFF2-40B4-BE49-F238E27FC236}">
                <a16:creationId xmlns:a16="http://schemas.microsoft.com/office/drawing/2014/main" id="{6F08FFF6-C1F4-4B28-8D0C-A2131F39BAB4}"/>
              </a:ext>
            </a:extLst>
          </p:cNvPr>
          <p:cNvCxnSpPr/>
          <p:nvPr/>
        </p:nvCxnSpPr>
        <p:spPr>
          <a:xfrm flipH="1">
            <a:off x="393287" y="556591"/>
            <a:ext cx="1855304" cy="0"/>
          </a:xfrm>
          <a:prstGeom prst="line">
            <a:avLst/>
          </a:prstGeom>
          <a:ln w="44450">
            <a:solidFill>
              <a:schemeClr val="tx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8084F11-42F5-4312-9DE3-25BE31EF1D53}"/>
              </a:ext>
            </a:extLst>
          </p:cNvPr>
          <p:cNvCxnSpPr/>
          <p:nvPr/>
        </p:nvCxnSpPr>
        <p:spPr>
          <a:xfrm flipH="1">
            <a:off x="9914777" y="557784"/>
            <a:ext cx="1855304" cy="0"/>
          </a:xfrm>
          <a:prstGeom prst="line">
            <a:avLst/>
          </a:prstGeom>
          <a:ln w="44450">
            <a:solidFill>
              <a:schemeClr val="tx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709DECC-EB73-4B40-9BA9-B0523A0BBBEA}"/>
              </a:ext>
            </a:extLst>
          </p:cNvPr>
          <p:cNvSpPr txBox="1"/>
          <p:nvPr/>
        </p:nvSpPr>
        <p:spPr>
          <a:xfrm>
            <a:off x="212035" y="886472"/>
            <a:ext cx="11370365" cy="646331"/>
          </a:xfrm>
          <a:prstGeom prst="rect">
            <a:avLst/>
          </a:prstGeom>
          <a:noFill/>
        </p:spPr>
        <p:txBody>
          <a:bodyPr wrap="square" rtlCol="0">
            <a:spAutoFit/>
          </a:bodyPr>
          <a:lstStyle/>
          <a:p>
            <a:r>
              <a:rPr lang="en-US" sz="3600" b="1" u="sng" dirty="0">
                <a:latin typeface="Sylfaen" panose="010A0502050306030303" pitchFamily="18" charset="0"/>
              </a:rPr>
              <a:t>Genesis 1:1-5</a:t>
            </a:r>
          </a:p>
        </p:txBody>
      </p:sp>
      <p:sp>
        <p:nvSpPr>
          <p:cNvPr id="34" name="TextBox 33">
            <a:extLst>
              <a:ext uri="{FF2B5EF4-FFF2-40B4-BE49-F238E27FC236}">
                <a16:creationId xmlns:a16="http://schemas.microsoft.com/office/drawing/2014/main" id="{19A9B3F3-B35B-4020-B306-AA7176EB3330}"/>
              </a:ext>
            </a:extLst>
          </p:cNvPr>
          <p:cNvSpPr txBox="1"/>
          <p:nvPr/>
        </p:nvSpPr>
        <p:spPr>
          <a:xfrm>
            <a:off x="212039" y="1403308"/>
            <a:ext cx="11370365" cy="584775"/>
          </a:xfrm>
          <a:prstGeom prst="rect">
            <a:avLst/>
          </a:prstGeom>
          <a:noFill/>
        </p:spPr>
        <p:txBody>
          <a:bodyPr wrap="square" rtlCol="0">
            <a:spAutoFit/>
          </a:bodyPr>
          <a:lstStyle/>
          <a:p>
            <a:r>
              <a:rPr lang="en-US" sz="3200" dirty="0">
                <a:latin typeface="Sylfaen" panose="010A0502050306030303" pitchFamily="18" charset="0"/>
              </a:rPr>
              <a:t>“In the beginning God created the heavens and the earth” [v1]</a:t>
            </a:r>
          </a:p>
        </p:txBody>
      </p:sp>
      <p:sp>
        <p:nvSpPr>
          <p:cNvPr id="14" name="TextBox 13">
            <a:extLst>
              <a:ext uri="{FF2B5EF4-FFF2-40B4-BE49-F238E27FC236}">
                <a16:creationId xmlns:a16="http://schemas.microsoft.com/office/drawing/2014/main" id="{F1B3DF68-3550-4183-96DE-782B418C6318}"/>
              </a:ext>
            </a:extLst>
          </p:cNvPr>
          <p:cNvSpPr txBox="1"/>
          <p:nvPr/>
        </p:nvSpPr>
        <p:spPr>
          <a:xfrm>
            <a:off x="210312" y="1887014"/>
            <a:ext cx="11370365" cy="584775"/>
          </a:xfrm>
          <a:prstGeom prst="rect">
            <a:avLst/>
          </a:prstGeom>
          <a:noFill/>
        </p:spPr>
        <p:txBody>
          <a:bodyPr wrap="square" rtlCol="0">
            <a:spAutoFit/>
          </a:bodyPr>
          <a:lstStyle/>
          <a:p>
            <a:r>
              <a:rPr lang="en-US" sz="3200" dirty="0">
                <a:latin typeface="Sylfaen" panose="010A0502050306030303" pitchFamily="18" charset="0"/>
              </a:rPr>
              <a:t>“The earth was…” [v2]</a:t>
            </a:r>
          </a:p>
        </p:txBody>
      </p:sp>
      <p:pic>
        <p:nvPicPr>
          <p:cNvPr id="18" name="Picture 17">
            <a:extLst>
              <a:ext uri="{FF2B5EF4-FFF2-40B4-BE49-F238E27FC236}">
                <a16:creationId xmlns:a16="http://schemas.microsoft.com/office/drawing/2014/main" id="{DA2257F5-8DE9-4184-877A-2D285D1473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
        <p:nvSpPr>
          <p:cNvPr id="19" name="TextBox 18">
            <a:extLst>
              <a:ext uri="{FF2B5EF4-FFF2-40B4-BE49-F238E27FC236}">
                <a16:creationId xmlns:a16="http://schemas.microsoft.com/office/drawing/2014/main" id="{3BFD1C4A-C6AE-44CC-8ECC-6FFF23C5D4A3}"/>
              </a:ext>
            </a:extLst>
          </p:cNvPr>
          <p:cNvSpPr txBox="1"/>
          <p:nvPr/>
        </p:nvSpPr>
        <p:spPr>
          <a:xfrm>
            <a:off x="4333461" y="1893635"/>
            <a:ext cx="7253844" cy="584775"/>
          </a:xfrm>
          <a:prstGeom prst="rect">
            <a:avLst/>
          </a:prstGeom>
          <a:noFill/>
        </p:spPr>
        <p:txBody>
          <a:bodyPr wrap="square" rtlCol="0">
            <a:spAutoFit/>
          </a:bodyPr>
          <a:lstStyle/>
          <a:p>
            <a:r>
              <a:rPr lang="en-US" sz="3200" dirty="0">
                <a:latin typeface="Sylfaen" panose="010A0502050306030303" pitchFamily="18" charset="0"/>
              </a:rPr>
              <a:t>“And the Spirit of God…” [v2]</a:t>
            </a:r>
          </a:p>
        </p:txBody>
      </p:sp>
      <p:sp>
        <p:nvSpPr>
          <p:cNvPr id="31" name="TextBox 30">
            <a:extLst>
              <a:ext uri="{FF2B5EF4-FFF2-40B4-BE49-F238E27FC236}">
                <a16:creationId xmlns:a16="http://schemas.microsoft.com/office/drawing/2014/main" id="{A73AF33E-7D92-4891-BAC4-C59503C1D474}"/>
              </a:ext>
            </a:extLst>
          </p:cNvPr>
          <p:cNvSpPr txBox="1"/>
          <p:nvPr/>
        </p:nvSpPr>
        <p:spPr>
          <a:xfrm>
            <a:off x="210316" y="2377334"/>
            <a:ext cx="11370365" cy="584775"/>
          </a:xfrm>
          <a:prstGeom prst="rect">
            <a:avLst/>
          </a:prstGeom>
          <a:noFill/>
        </p:spPr>
        <p:txBody>
          <a:bodyPr wrap="square" rtlCol="0">
            <a:spAutoFit/>
          </a:bodyPr>
          <a:lstStyle/>
          <a:p>
            <a:r>
              <a:rPr lang="en-US" sz="3200" dirty="0">
                <a:latin typeface="Sylfaen" panose="010A0502050306030303" pitchFamily="18" charset="0"/>
              </a:rPr>
              <a:t>“Then God </a:t>
            </a:r>
            <a:r>
              <a:rPr lang="en-US" sz="3200" b="1" i="1" dirty="0">
                <a:latin typeface="Sylfaen" panose="010A0502050306030303" pitchFamily="18" charset="0"/>
              </a:rPr>
              <a:t>said</a:t>
            </a:r>
            <a:r>
              <a:rPr lang="en-US" sz="3200" dirty="0">
                <a:latin typeface="Sylfaen" panose="010A0502050306030303" pitchFamily="18" charset="0"/>
              </a:rPr>
              <a:t>…” [v3]</a:t>
            </a:r>
          </a:p>
        </p:txBody>
      </p:sp>
      <p:sp>
        <p:nvSpPr>
          <p:cNvPr id="16" name="TextBox 15">
            <a:extLst>
              <a:ext uri="{FF2B5EF4-FFF2-40B4-BE49-F238E27FC236}">
                <a16:creationId xmlns:a16="http://schemas.microsoft.com/office/drawing/2014/main" id="{9EEF0C81-C03F-4663-BBC3-88DD81B43D51}"/>
              </a:ext>
            </a:extLst>
          </p:cNvPr>
          <p:cNvSpPr txBox="1"/>
          <p:nvPr/>
        </p:nvSpPr>
        <p:spPr>
          <a:xfrm>
            <a:off x="203693" y="2847785"/>
            <a:ext cx="5228116" cy="584775"/>
          </a:xfrm>
          <a:prstGeom prst="rect">
            <a:avLst/>
          </a:prstGeom>
          <a:noFill/>
        </p:spPr>
        <p:txBody>
          <a:bodyPr wrap="square" rtlCol="0">
            <a:spAutoFit/>
          </a:bodyPr>
          <a:lstStyle/>
          <a:p>
            <a:r>
              <a:rPr lang="en-US" sz="3200" dirty="0">
                <a:latin typeface="Sylfaen" panose="010A0502050306030303" pitchFamily="18" charset="0"/>
              </a:rPr>
              <a:t>“God saw...it was </a:t>
            </a:r>
            <a:r>
              <a:rPr lang="en-US" sz="3200" b="1" i="1" dirty="0">
                <a:latin typeface="Sylfaen" panose="010A0502050306030303" pitchFamily="18" charset="0"/>
              </a:rPr>
              <a:t>good</a:t>
            </a:r>
            <a:r>
              <a:rPr lang="en-US" b="1" i="1" dirty="0">
                <a:latin typeface="Sylfaen" panose="010A0502050306030303" pitchFamily="18" charset="0"/>
              </a:rPr>
              <a:t> </a:t>
            </a:r>
            <a:r>
              <a:rPr lang="en-US" sz="3200" dirty="0">
                <a:latin typeface="Sylfaen" panose="010A0502050306030303" pitchFamily="18" charset="0"/>
              </a:rPr>
              <a:t>” [v4]</a:t>
            </a:r>
          </a:p>
        </p:txBody>
      </p:sp>
      <p:sp>
        <p:nvSpPr>
          <p:cNvPr id="17" name="TextBox 16">
            <a:extLst>
              <a:ext uri="{FF2B5EF4-FFF2-40B4-BE49-F238E27FC236}">
                <a16:creationId xmlns:a16="http://schemas.microsoft.com/office/drawing/2014/main" id="{E1634579-4DBA-4761-90EC-692782975318}"/>
              </a:ext>
            </a:extLst>
          </p:cNvPr>
          <p:cNvSpPr txBox="1"/>
          <p:nvPr/>
        </p:nvSpPr>
        <p:spPr>
          <a:xfrm>
            <a:off x="2830530" y="4210417"/>
            <a:ext cx="9207470" cy="523220"/>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The language used here is not mythic, but as </a:t>
            </a:r>
            <a:r>
              <a:rPr lang="en-US" sz="2800" b="1" i="1" dirty="0">
                <a:latin typeface="Sylfaen" panose="010A0502050306030303" pitchFamily="18" charset="0"/>
                <a:sym typeface="Wingdings" panose="05000000000000000000" pitchFamily="2" charset="2"/>
              </a:rPr>
              <a:t>historical</a:t>
            </a:r>
            <a:r>
              <a:rPr lang="en-US" sz="2800" dirty="0">
                <a:latin typeface="Sylfaen" panose="010A0502050306030303" pitchFamily="18" charset="0"/>
                <a:sym typeface="Wingdings" panose="05000000000000000000" pitchFamily="2" charset="2"/>
              </a:rPr>
              <a:t> </a:t>
            </a:r>
            <a:r>
              <a:rPr lang="en-US" sz="1200" dirty="0">
                <a:latin typeface="Sylfaen" panose="010A0502050306030303" pitchFamily="18" charset="0"/>
                <a:sym typeface="Wingdings" panose="05000000000000000000" pitchFamily="2" charset="2"/>
              </a:rPr>
              <a:t> </a:t>
            </a:r>
            <a:r>
              <a:rPr lang="en-US" sz="2800" dirty="0">
                <a:latin typeface="Sylfaen" panose="010A0502050306030303" pitchFamily="18" charset="0"/>
                <a:sym typeface="Wingdings" panose="05000000000000000000" pitchFamily="2" charset="2"/>
              </a:rPr>
              <a:t>fact</a:t>
            </a:r>
            <a:endParaRPr lang="en-US" sz="2400" dirty="0">
              <a:latin typeface="Sylfaen" panose="010A0502050306030303" pitchFamily="18" charset="0"/>
              <a:sym typeface="Wingdings" panose="05000000000000000000" pitchFamily="2" charset="2"/>
            </a:endParaRPr>
          </a:p>
        </p:txBody>
      </p:sp>
      <p:sp>
        <p:nvSpPr>
          <p:cNvPr id="27" name="TextBox 26">
            <a:extLst>
              <a:ext uri="{FF2B5EF4-FFF2-40B4-BE49-F238E27FC236}">
                <a16:creationId xmlns:a16="http://schemas.microsoft.com/office/drawing/2014/main" id="{3AF12560-A36B-4AB3-83C5-20A581CF40D1}"/>
              </a:ext>
            </a:extLst>
          </p:cNvPr>
          <p:cNvSpPr txBox="1"/>
          <p:nvPr/>
        </p:nvSpPr>
        <p:spPr>
          <a:xfrm>
            <a:off x="5232902" y="2841161"/>
            <a:ext cx="6805097" cy="584775"/>
          </a:xfrm>
          <a:prstGeom prst="rect">
            <a:avLst/>
          </a:prstGeom>
          <a:noFill/>
        </p:spPr>
        <p:txBody>
          <a:bodyPr wrap="square" rtlCol="0">
            <a:spAutoFit/>
          </a:bodyPr>
          <a:lstStyle/>
          <a:p>
            <a:r>
              <a:rPr lang="en-US" sz="3200" dirty="0">
                <a:latin typeface="Sylfaen" panose="010A0502050306030303" pitchFamily="18" charset="0"/>
              </a:rPr>
              <a:t>“…and God </a:t>
            </a:r>
            <a:r>
              <a:rPr lang="en-US" sz="3200" b="1" i="1" dirty="0">
                <a:latin typeface="Sylfaen" panose="010A0502050306030303" pitchFamily="18" charset="0"/>
              </a:rPr>
              <a:t>divided</a:t>
            </a:r>
            <a:r>
              <a:rPr lang="en-US" sz="3200" dirty="0">
                <a:latin typeface="Sylfaen" panose="010A0502050306030303" pitchFamily="18" charset="0"/>
              </a:rPr>
              <a:t>…” [v4]</a:t>
            </a:r>
          </a:p>
        </p:txBody>
      </p:sp>
      <p:sp>
        <p:nvSpPr>
          <p:cNvPr id="26" name="TextBox 25">
            <a:extLst>
              <a:ext uri="{FF2B5EF4-FFF2-40B4-BE49-F238E27FC236}">
                <a16:creationId xmlns:a16="http://schemas.microsoft.com/office/drawing/2014/main" id="{F29B450A-D190-48DC-944A-DC8979E7FFBC}"/>
              </a:ext>
            </a:extLst>
          </p:cNvPr>
          <p:cNvSpPr txBox="1"/>
          <p:nvPr/>
        </p:nvSpPr>
        <p:spPr>
          <a:xfrm>
            <a:off x="210321" y="3304981"/>
            <a:ext cx="11777986" cy="584775"/>
          </a:xfrm>
          <a:prstGeom prst="rect">
            <a:avLst/>
          </a:prstGeom>
          <a:noFill/>
        </p:spPr>
        <p:txBody>
          <a:bodyPr wrap="square" rtlCol="0">
            <a:spAutoFit/>
          </a:bodyPr>
          <a:lstStyle/>
          <a:p>
            <a:r>
              <a:rPr lang="en-US" sz="3200" dirty="0">
                <a:latin typeface="Sylfaen" panose="010A0502050306030303" pitchFamily="18" charset="0"/>
              </a:rPr>
              <a:t>“God </a:t>
            </a:r>
            <a:r>
              <a:rPr lang="en-US" sz="3200" b="1" i="1" dirty="0">
                <a:latin typeface="Sylfaen" panose="010A0502050306030303" pitchFamily="18" charset="0"/>
              </a:rPr>
              <a:t>called</a:t>
            </a:r>
            <a:r>
              <a:rPr lang="en-US" sz="3200" dirty="0">
                <a:latin typeface="Sylfaen" panose="010A0502050306030303" pitchFamily="18" charset="0"/>
              </a:rPr>
              <a:t> </a:t>
            </a:r>
            <a:r>
              <a:rPr lang="en-US" sz="1200" dirty="0">
                <a:latin typeface="Sylfaen" panose="010A0502050306030303" pitchFamily="18" charset="0"/>
              </a:rPr>
              <a:t> </a:t>
            </a:r>
            <a:r>
              <a:rPr lang="en-US" sz="3200" dirty="0">
                <a:latin typeface="Sylfaen" panose="010A0502050306030303" pitchFamily="18" charset="0"/>
              </a:rPr>
              <a:t>the light Day, and the darkness He called Night” [v5]</a:t>
            </a:r>
          </a:p>
        </p:txBody>
      </p:sp>
      <p:sp>
        <p:nvSpPr>
          <p:cNvPr id="24" name="TextBox 23">
            <a:extLst>
              <a:ext uri="{FF2B5EF4-FFF2-40B4-BE49-F238E27FC236}">
                <a16:creationId xmlns:a16="http://schemas.microsoft.com/office/drawing/2014/main" id="{4DC15A6C-50CE-4B52-9ECC-51182791F012}"/>
              </a:ext>
            </a:extLst>
          </p:cNvPr>
          <p:cNvSpPr txBox="1"/>
          <p:nvPr/>
        </p:nvSpPr>
        <p:spPr>
          <a:xfrm>
            <a:off x="212593" y="3771281"/>
            <a:ext cx="11777986" cy="584775"/>
          </a:xfrm>
          <a:prstGeom prst="rect">
            <a:avLst/>
          </a:prstGeom>
          <a:noFill/>
        </p:spPr>
        <p:txBody>
          <a:bodyPr wrap="square" rtlCol="0">
            <a:spAutoFit/>
          </a:bodyPr>
          <a:lstStyle/>
          <a:p>
            <a:r>
              <a:rPr lang="en-US" sz="3200" dirty="0">
                <a:latin typeface="Sylfaen" panose="010A0502050306030303" pitchFamily="18" charset="0"/>
              </a:rPr>
              <a:t>“So the </a:t>
            </a:r>
            <a:r>
              <a:rPr lang="en-US" sz="3200" b="1" i="1" dirty="0">
                <a:latin typeface="Sylfaen" panose="010A0502050306030303" pitchFamily="18" charset="0"/>
              </a:rPr>
              <a:t>evening</a:t>
            </a:r>
            <a:r>
              <a:rPr lang="en-US" sz="3200" dirty="0">
                <a:latin typeface="Sylfaen" panose="010A0502050306030303" pitchFamily="18" charset="0"/>
              </a:rPr>
              <a:t> </a:t>
            </a:r>
            <a:r>
              <a:rPr lang="en-US" sz="1200" dirty="0">
                <a:latin typeface="Sylfaen" panose="010A0502050306030303" pitchFamily="18" charset="0"/>
              </a:rPr>
              <a:t> </a:t>
            </a:r>
            <a:r>
              <a:rPr lang="en-US" sz="3200" dirty="0">
                <a:latin typeface="Sylfaen" panose="010A0502050306030303" pitchFamily="18" charset="0"/>
              </a:rPr>
              <a:t>and the </a:t>
            </a:r>
            <a:r>
              <a:rPr lang="en-US" sz="3200" b="1" i="1" dirty="0">
                <a:latin typeface="Sylfaen" panose="010A0502050306030303" pitchFamily="18" charset="0"/>
              </a:rPr>
              <a:t>morning</a:t>
            </a:r>
            <a:r>
              <a:rPr lang="en-US" sz="3200" dirty="0">
                <a:latin typeface="Sylfaen" panose="010A0502050306030303" pitchFamily="18" charset="0"/>
              </a:rPr>
              <a:t> </a:t>
            </a:r>
            <a:r>
              <a:rPr lang="en-US" sz="1200" dirty="0">
                <a:latin typeface="Sylfaen" panose="010A0502050306030303" pitchFamily="18" charset="0"/>
              </a:rPr>
              <a:t> </a:t>
            </a:r>
            <a:r>
              <a:rPr lang="en-US" sz="3200" dirty="0">
                <a:latin typeface="Sylfaen" panose="010A0502050306030303" pitchFamily="18" charset="0"/>
              </a:rPr>
              <a:t>were the first day” [v5]</a:t>
            </a:r>
          </a:p>
        </p:txBody>
      </p:sp>
      <p:sp>
        <p:nvSpPr>
          <p:cNvPr id="29" name="TextBox 28">
            <a:extLst>
              <a:ext uri="{FF2B5EF4-FFF2-40B4-BE49-F238E27FC236}">
                <a16:creationId xmlns:a16="http://schemas.microsoft.com/office/drawing/2014/main" id="{6555B021-8A91-42B4-8885-CD597734E5C3}"/>
              </a:ext>
            </a:extLst>
          </p:cNvPr>
          <p:cNvSpPr txBox="1"/>
          <p:nvPr/>
        </p:nvSpPr>
        <p:spPr>
          <a:xfrm>
            <a:off x="3092114" y="4649420"/>
            <a:ext cx="9093240" cy="954107"/>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The eternal God (</a:t>
            </a:r>
            <a:r>
              <a:rPr lang="en-US" sz="2800" i="1" dirty="0">
                <a:latin typeface="Sylfaen" panose="010A0502050306030303" pitchFamily="18" charset="0"/>
                <a:sym typeface="Wingdings" panose="05000000000000000000" pitchFamily="2" charset="2"/>
              </a:rPr>
              <a:t>outside</a:t>
            </a:r>
            <a:r>
              <a:rPr lang="en-US" sz="2800" dirty="0">
                <a:latin typeface="Sylfaen" panose="010A0502050306030303" pitchFamily="18" charset="0"/>
                <a:sym typeface="Wingdings" panose="05000000000000000000" pitchFamily="2" charset="2"/>
              </a:rPr>
              <a:t> of time) created Day and Night,      </a:t>
            </a:r>
          </a:p>
          <a:p>
            <a:r>
              <a:rPr lang="en-US" sz="2800" dirty="0">
                <a:latin typeface="Sylfaen" panose="010A0502050306030303" pitchFamily="18" charset="0"/>
                <a:sym typeface="Wingdings" panose="05000000000000000000" pitchFamily="2" charset="2"/>
              </a:rPr>
              <a:t>   evening and morning; </a:t>
            </a:r>
            <a:r>
              <a:rPr lang="en-US" sz="2800" b="1" i="1" dirty="0">
                <a:latin typeface="Sylfaen" panose="010A0502050306030303" pitchFamily="18" charset="0"/>
                <a:sym typeface="Wingdings" panose="05000000000000000000" pitchFamily="2" charset="2"/>
              </a:rPr>
              <a:t>time</a:t>
            </a:r>
            <a:r>
              <a:rPr lang="en-US" sz="2800" dirty="0">
                <a:latin typeface="Sylfaen" panose="010A0502050306030303" pitchFamily="18" charset="0"/>
                <a:sym typeface="Wingdings" panose="05000000000000000000" pitchFamily="2" charset="2"/>
              </a:rPr>
              <a:t> </a:t>
            </a:r>
            <a:r>
              <a:rPr lang="en-US" sz="1200" dirty="0">
                <a:latin typeface="Sylfaen" panose="010A0502050306030303" pitchFamily="18" charset="0"/>
                <a:sym typeface="Wingdings" panose="05000000000000000000" pitchFamily="2" charset="2"/>
              </a:rPr>
              <a:t> </a:t>
            </a:r>
            <a:r>
              <a:rPr lang="en-US" sz="2800" dirty="0">
                <a:latin typeface="Sylfaen" panose="010A0502050306030303" pitchFamily="18" charset="0"/>
                <a:sym typeface="Wingdings" panose="05000000000000000000" pitchFamily="2" charset="2"/>
              </a:rPr>
              <a:t>begins here for all creation</a:t>
            </a:r>
            <a:endParaRPr lang="en-US" sz="2400" dirty="0">
              <a:latin typeface="Sylfaen" panose="010A0502050306030303" pitchFamily="18" charset="0"/>
              <a:sym typeface="Wingdings" panose="05000000000000000000" pitchFamily="2" charset="2"/>
            </a:endParaRPr>
          </a:p>
        </p:txBody>
      </p:sp>
    </p:spTree>
    <p:extLst>
      <p:ext uri="{BB962C8B-B14F-4D97-AF65-F5344CB8AC3E}">
        <p14:creationId xmlns:p14="http://schemas.microsoft.com/office/powerpoint/2010/main" val="263650787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up)">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431EE602-7FCB-4915-8F70-CBB627EFC5B9}"/>
              </a:ext>
            </a:extLst>
          </p:cNvPr>
          <p:cNvCxnSpPr/>
          <p:nvPr/>
        </p:nvCxnSpPr>
        <p:spPr>
          <a:xfrm flipH="1">
            <a:off x="393192" y="6069974"/>
            <a:ext cx="11356848" cy="0"/>
          </a:xfrm>
          <a:prstGeom prst="line">
            <a:avLst/>
          </a:prstGeom>
          <a:ln w="25400">
            <a:solidFill>
              <a:schemeClr val="tx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B270AD0-C457-4D88-A029-68851147F447}"/>
              </a:ext>
            </a:extLst>
          </p:cNvPr>
          <p:cNvSpPr txBox="1"/>
          <p:nvPr/>
        </p:nvSpPr>
        <p:spPr>
          <a:xfrm>
            <a:off x="-1" y="86140"/>
            <a:ext cx="12191979" cy="1015663"/>
          </a:xfrm>
          <a:prstGeom prst="rect">
            <a:avLst/>
          </a:prstGeom>
          <a:noFill/>
        </p:spPr>
        <p:txBody>
          <a:bodyPr wrap="square" rtlCol="0">
            <a:spAutoFit/>
          </a:bodyPr>
          <a:lstStyle/>
          <a:p>
            <a:pPr algn="ctr"/>
            <a:r>
              <a:rPr lang="en-US" sz="6000" b="1" dirty="0">
                <a:latin typeface="Segoe Print" panose="02000600000000000000" pitchFamily="2" charset="0"/>
              </a:rPr>
              <a:t>The Nature of God</a:t>
            </a:r>
            <a:endParaRPr lang="en-US" sz="6000" dirty="0">
              <a:latin typeface="Segoe Print" panose="02000600000000000000" pitchFamily="2" charset="0"/>
            </a:endParaRPr>
          </a:p>
        </p:txBody>
      </p:sp>
      <p:sp>
        <p:nvSpPr>
          <p:cNvPr id="20" name="TextBox 19">
            <a:extLst>
              <a:ext uri="{FF2B5EF4-FFF2-40B4-BE49-F238E27FC236}">
                <a16:creationId xmlns:a16="http://schemas.microsoft.com/office/drawing/2014/main" id="{FC47D5F6-833C-4DE8-A9D6-716012171136}"/>
              </a:ext>
            </a:extLst>
          </p:cNvPr>
          <p:cNvSpPr txBox="1"/>
          <p:nvPr/>
        </p:nvSpPr>
        <p:spPr>
          <a:xfrm>
            <a:off x="-6625" y="6096818"/>
            <a:ext cx="12191979" cy="707886"/>
          </a:xfrm>
          <a:prstGeom prst="rect">
            <a:avLst/>
          </a:prstGeom>
          <a:noFill/>
        </p:spPr>
        <p:txBody>
          <a:bodyPr wrap="square" rtlCol="0">
            <a:spAutoFit/>
          </a:bodyPr>
          <a:lstStyle/>
          <a:p>
            <a:pPr algn="ctr"/>
            <a:r>
              <a:rPr lang="en-US" sz="4000" b="1" dirty="0">
                <a:latin typeface="Segoe Print" panose="02000600000000000000" pitchFamily="2" charset="0"/>
              </a:rPr>
              <a:t>Genesis 1</a:t>
            </a:r>
            <a:endParaRPr lang="en-US" sz="4000" dirty="0">
              <a:latin typeface="Segoe Print" panose="02000600000000000000" pitchFamily="2" charset="0"/>
            </a:endParaRPr>
          </a:p>
        </p:txBody>
      </p:sp>
      <p:cxnSp>
        <p:nvCxnSpPr>
          <p:cNvPr id="4" name="Straight Connector 3">
            <a:extLst>
              <a:ext uri="{FF2B5EF4-FFF2-40B4-BE49-F238E27FC236}">
                <a16:creationId xmlns:a16="http://schemas.microsoft.com/office/drawing/2014/main" id="{6F08FFF6-C1F4-4B28-8D0C-A2131F39BAB4}"/>
              </a:ext>
            </a:extLst>
          </p:cNvPr>
          <p:cNvCxnSpPr/>
          <p:nvPr/>
        </p:nvCxnSpPr>
        <p:spPr>
          <a:xfrm flipH="1">
            <a:off x="393287" y="556591"/>
            <a:ext cx="1855304" cy="0"/>
          </a:xfrm>
          <a:prstGeom prst="line">
            <a:avLst/>
          </a:prstGeom>
          <a:ln w="44450">
            <a:solidFill>
              <a:schemeClr val="tx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8084F11-42F5-4312-9DE3-25BE31EF1D53}"/>
              </a:ext>
            </a:extLst>
          </p:cNvPr>
          <p:cNvCxnSpPr/>
          <p:nvPr/>
        </p:nvCxnSpPr>
        <p:spPr>
          <a:xfrm flipH="1">
            <a:off x="9914777" y="557784"/>
            <a:ext cx="1855304" cy="0"/>
          </a:xfrm>
          <a:prstGeom prst="line">
            <a:avLst/>
          </a:prstGeom>
          <a:ln w="44450">
            <a:solidFill>
              <a:schemeClr val="tx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709DECC-EB73-4B40-9BA9-B0523A0BBBEA}"/>
              </a:ext>
            </a:extLst>
          </p:cNvPr>
          <p:cNvSpPr txBox="1"/>
          <p:nvPr/>
        </p:nvSpPr>
        <p:spPr>
          <a:xfrm>
            <a:off x="212035" y="886472"/>
            <a:ext cx="11370365" cy="646331"/>
          </a:xfrm>
          <a:prstGeom prst="rect">
            <a:avLst/>
          </a:prstGeom>
          <a:noFill/>
        </p:spPr>
        <p:txBody>
          <a:bodyPr wrap="square" rtlCol="0">
            <a:spAutoFit/>
          </a:bodyPr>
          <a:lstStyle/>
          <a:p>
            <a:r>
              <a:rPr lang="en-US" sz="3600" b="1" u="sng" dirty="0">
                <a:latin typeface="Sylfaen" panose="010A0502050306030303" pitchFamily="18" charset="0"/>
              </a:rPr>
              <a:t>Genesis 1:1-5</a:t>
            </a:r>
          </a:p>
        </p:txBody>
      </p:sp>
      <p:sp>
        <p:nvSpPr>
          <p:cNvPr id="34" name="TextBox 33">
            <a:extLst>
              <a:ext uri="{FF2B5EF4-FFF2-40B4-BE49-F238E27FC236}">
                <a16:creationId xmlns:a16="http://schemas.microsoft.com/office/drawing/2014/main" id="{19A9B3F3-B35B-4020-B306-AA7176EB3330}"/>
              </a:ext>
            </a:extLst>
          </p:cNvPr>
          <p:cNvSpPr txBox="1"/>
          <p:nvPr/>
        </p:nvSpPr>
        <p:spPr>
          <a:xfrm>
            <a:off x="212039" y="1403308"/>
            <a:ext cx="11370365" cy="584775"/>
          </a:xfrm>
          <a:prstGeom prst="rect">
            <a:avLst/>
          </a:prstGeom>
          <a:noFill/>
        </p:spPr>
        <p:txBody>
          <a:bodyPr wrap="square" rtlCol="0">
            <a:spAutoFit/>
          </a:bodyPr>
          <a:lstStyle/>
          <a:p>
            <a:r>
              <a:rPr lang="en-US" sz="3200" dirty="0">
                <a:latin typeface="Sylfaen" panose="010A0502050306030303" pitchFamily="18" charset="0"/>
              </a:rPr>
              <a:t>“In the beginning God created the heavens and the earth” [v1]</a:t>
            </a:r>
          </a:p>
        </p:txBody>
      </p:sp>
      <p:sp>
        <p:nvSpPr>
          <p:cNvPr id="14" name="TextBox 13">
            <a:extLst>
              <a:ext uri="{FF2B5EF4-FFF2-40B4-BE49-F238E27FC236}">
                <a16:creationId xmlns:a16="http://schemas.microsoft.com/office/drawing/2014/main" id="{F1B3DF68-3550-4183-96DE-782B418C6318}"/>
              </a:ext>
            </a:extLst>
          </p:cNvPr>
          <p:cNvSpPr txBox="1"/>
          <p:nvPr/>
        </p:nvSpPr>
        <p:spPr>
          <a:xfrm>
            <a:off x="210312" y="1887014"/>
            <a:ext cx="11370365" cy="584775"/>
          </a:xfrm>
          <a:prstGeom prst="rect">
            <a:avLst/>
          </a:prstGeom>
          <a:noFill/>
        </p:spPr>
        <p:txBody>
          <a:bodyPr wrap="square" rtlCol="0">
            <a:spAutoFit/>
          </a:bodyPr>
          <a:lstStyle/>
          <a:p>
            <a:r>
              <a:rPr lang="en-US" sz="3200" dirty="0">
                <a:latin typeface="Sylfaen" panose="010A0502050306030303" pitchFamily="18" charset="0"/>
              </a:rPr>
              <a:t>“The earth was…” [v2]</a:t>
            </a:r>
          </a:p>
        </p:txBody>
      </p:sp>
      <p:sp>
        <p:nvSpPr>
          <p:cNvPr id="19" name="TextBox 18">
            <a:extLst>
              <a:ext uri="{FF2B5EF4-FFF2-40B4-BE49-F238E27FC236}">
                <a16:creationId xmlns:a16="http://schemas.microsoft.com/office/drawing/2014/main" id="{3BFD1C4A-C6AE-44CC-8ECC-6FFF23C5D4A3}"/>
              </a:ext>
            </a:extLst>
          </p:cNvPr>
          <p:cNvSpPr txBox="1"/>
          <p:nvPr/>
        </p:nvSpPr>
        <p:spPr>
          <a:xfrm>
            <a:off x="4333461" y="1893635"/>
            <a:ext cx="7253844" cy="584775"/>
          </a:xfrm>
          <a:prstGeom prst="rect">
            <a:avLst/>
          </a:prstGeom>
          <a:noFill/>
        </p:spPr>
        <p:txBody>
          <a:bodyPr wrap="square" rtlCol="0">
            <a:spAutoFit/>
          </a:bodyPr>
          <a:lstStyle/>
          <a:p>
            <a:r>
              <a:rPr lang="en-US" sz="3200" dirty="0">
                <a:latin typeface="Sylfaen" panose="010A0502050306030303" pitchFamily="18" charset="0"/>
              </a:rPr>
              <a:t>“And the Spirit of God…” [v2]</a:t>
            </a:r>
          </a:p>
        </p:txBody>
      </p:sp>
      <p:sp>
        <p:nvSpPr>
          <p:cNvPr id="31" name="TextBox 30">
            <a:extLst>
              <a:ext uri="{FF2B5EF4-FFF2-40B4-BE49-F238E27FC236}">
                <a16:creationId xmlns:a16="http://schemas.microsoft.com/office/drawing/2014/main" id="{A73AF33E-7D92-4891-BAC4-C59503C1D474}"/>
              </a:ext>
            </a:extLst>
          </p:cNvPr>
          <p:cNvSpPr txBox="1"/>
          <p:nvPr/>
        </p:nvSpPr>
        <p:spPr>
          <a:xfrm>
            <a:off x="210316" y="2377334"/>
            <a:ext cx="11370365" cy="584775"/>
          </a:xfrm>
          <a:prstGeom prst="rect">
            <a:avLst/>
          </a:prstGeom>
          <a:noFill/>
        </p:spPr>
        <p:txBody>
          <a:bodyPr wrap="square" rtlCol="0">
            <a:spAutoFit/>
          </a:bodyPr>
          <a:lstStyle/>
          <a:p>
            <a:r>
              <a:rPr lang="en-US" sz="3200" dirty="0">
                <a:latin typeface="Sylfaen" panose="010A0502050306030303" pitchFamily="18" charset="0"/>
              </a:rPr>
              <a:t>“Then God </a:t>
            </a:r>
            <a:r>
              <a:rPr lang="en-US" sz="3200" b="1" i="1" dirty="0">
                <a:latin typeface="Sylfaen" panose="010A0502050306030303" pitchFamily="18" charset="0"/>
              </a:rPr>
              <a:t>said</a:t>
            </a:r>
            <a:r>
              <a:rPr lang="en-US" sz="3200" dirty="0">
                <a:latin typeface="Sylfaen" panose="010A0502050306030303" pitchFamily="18" charset="0"/>
              </a:rPr>
              <a:t>…” [v3]</a:t>
            </a:r>
          </a:p>
        </p:txBody>
      </p:sp>
      <p:sp>
        <p:nvSpPr>
          <p:cNvPr id="16" name="TextBox 15">
            <a:extLst>
              <a:ext uri="{FF2B5EF4-FFF2-40B4-BE49-F238E27FC236}">
                <a16:creationId xmlns:a16="http://schemas.microsoft.com/office/drawing/2014/main" id="{9EEF0C81-C03F-4663-BBC3-88DD81B43D51}"/>
              </a:ext>
            </a:extLst>
          </p:cNvPr>
          <p:cNvSpPr txBox="1"/>
          <p:nvPr/>
        </p:nvSpPr>
        <p:spPr>
          <a:xfrm>
            <a:off x="203693" y="2847785"/>
            <a:ext cx="5228116" cy="584775"/>
          </a:xfrm>
          <a:prstGeom prst="rect">
            <a:avLst/>
          </a:prstGeom>
          <a:noFill/>
        </p:spPr>
        <p:txBody>
          <a:bodyPr wrap="square" rtlCol="0">
            <a:spAutoFit/>
          </a:bodyPr>
          <a:lstStyle/>
          <a:p>
            <a:r>
              <a:rPr lang="en-US" sz="3200" dirty="0">
                <a:latin typeface="Sylfaen" panose="010A0502050306030303" pitchFamily="18" charset="0"/>
              </a:rPr>
              <a:t>“God saw...it was </a:t>
            </a:r>
            <a:r>
              <a:rPr lang="en-US" sz="3200" b="1" i="1" dirty="0">
                <a:latin typeface="Sylfaen" panose="010A0502050306030303" pitchFamily="18" charset="0"/>
              </a:rPr>
              <a:t>good</a:t>
            </a:r>
            <a:r>
              <a:rPr lang="en-US" b="1" i="1" dirty="0">
                <a:latin typeface="Sylfaen" panose="010A0502050306030303" pitchFamily="18" charset="0"/>
              </a:rPr>
              <a:t> </a:t>
            </a:r>
            <a:r>
              <a:rPr lang="en-US" sz="3200" dirty="0">
                <a:latin typeface="Sylfaen" panose="010A0502050306030303" pitchFamily="18" charset="0"/>
              </a:rPr>
              <a:t>” [v4]</a:t>
            </a:r>
          </a:p>
        </p:txBody>
      </p:sp>
      <p:sp>
        <p:nvSpPr>
          <p:cNvPr id="17" name="TextBox 16">
            <a:extLst>
              <a:ext uri="{FF2B5EF4-FFF2-40B4-BE49-F238E27FC236}">
                <a16:creationId xmlns:a16="http://schemas.microsoft.com/office/drawing/2014/main" id="{E1634579-4DBA-4761-90EC-692782975318}"/>
              </a:ext>
            </a:extLst>
          </p:cNvPr>
          <p:cNvSpPr txBox="1"/>
          <p:nvPr/>
        </p:nvSpPr>
        <p:spPr>
          <a:xfrm>
            <a:off x="2830530" y="4210417"/>
            <a:ext cx="9207470" cy="523220"/>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The language used here is not mythic, but as </a:t>
            </a:r>
            <a:r>
              <a:rPr lang="en-US" sz="2800" b="1" i="1" dirty="0">
                <a:latin typeface="Sylfaen" panose="010A0502050306030303" pitchFamily="18" charset="0"/>
                <a:sym typeface="Wingdings" panose="05000000000000000000" pitchFamily="2" charset="2"/>
              </a:rPr>
              <a:t>historical</a:t>
            </a:r>
            <a:r>
              <a:rPr lang="en-US" sz="2800" dirty="0">
                <a:latin typeface="Sylfaen" panose="010A0502050306030303" pitchFamily="18" charset="0"/>
                <a:sym typeface="Wingdings" panose="05000000000000000000" pitchFamily="2" charset="2"/>
              </a:rPr>
              <a:t> </a:t>
            </a:r>
            <a:r>
              <a:rPr lang="en-US" sz="1200" dirty="0">
                <a:latin typeface="Sylfaen" panose="010A0502050306030303" pitchFamily="18" charset="0"/>
                <a:sym typeface="Wingdings" panose="05000000000000000000" pitchFamily="2" charset="2"/>
              </a:rPr>
              <a:t> </a:t>
            </a:r>
            <a:r>
              <a:rPr lang="en-US" sz="2800" dirty="0">
                <a:latin typeface="Sylfaen" panose="010A0502050306030303" pitchFamily="18" charset="0"/>
                <a:sym typeface="Wingdings" panose="05000000000000000000" pitchFamily="2" charset="2"/>
              </a:rPr>
              <a:t>fact</a:t>
            </a:r>
            <a:endParaRPr lang="en-US" sz="2400" dirty="0">
              <a:latin typeface="Sylfaen" panose="010A0502050306030303" pitchFamily="18" charset="0"/>
              <a:sym typeface="Wingdings" panose="05000000000000000000" pitchFamily="2" charset="2"/>
            </a:endParaRPr>
          </a:p>
        </p:txBody>
      </p:sp>
      <p:sp>
        <p:nvSpPr>
          <p:cNvPr id="27" name="TextBox 26">
            <a:extLst>
              <a:ext uri="{FF2B5EF4-FFF2-40B4-BE49-F238E27FC236}">
                <a16:creationId xmlns:a16="http://schemas.microsoft.com/office/drawing/2014/main" id="{3AF12560-A36B-4AB3-83C5-20A581CF40D1}"/>
              </a:ext>
            </a:extLst>
          </p:cNvPr>
          <p:cNvSpPr txBox="1"/>
          <p:nvPr/>
        </p:nvSpPr>
        <p:spPr>
          <a:xfrm>
            <a:off x="5232902" y="2841161"/>
            <a:ext cx="6805097" cy="584775"/>
          </a:xfrm>
          <a:prstGeom prst="rect">
            <a:avLst/>
          </a:prstGeom>
          <a:noFill/>
        </p:spPr>
        <p:txBody>
          <a:bodyPr wrap="square" rtlCol="0">
            <a:spAutoFit/>
          </a:bodyPr>
          <a:lstStyle/>
          <a:p>
            <a:r>
              <a:rPr lang="en-US" sz="3200" dirty="0">
                <a:latin typeface="Sylfaen" panose="010A0502050306030303" pitchFamily="18" charset="0"/>
              </a:rPr>
              <a:t>“…and God </a:t>
            </a:r>
            <a:r>
              <a:rPr lang="en-US" sz="3200" b="1" i="1" dirty="0">
                <a:latin typeface="Sylfaen" panose="010A0502050306030303" pitchFamily="18" charset="0"/>
              </a:rPr>
              <a:t>divided</a:t>
            </a:r>
            <a:r>
              <a:rPr lang="en-US" sz="3200" dirty="0">
                <a:latin typeface="Sylfaen" panose="010A0502050306030303" pitchFamily="18" charset="0"/>
              </a:rPr>
              <a:t>…” [v4]</a:t>
            </a:r>
          </a:p>
        </p:txBody>
      </p:sp>
      <p:sp>
        <p:nvSpPr>
          <p:cNvPr id="26" name="TextBox 25">
            <a:extLst>
              <a:ext uri="{FF2B5EF4-FFF2-40B4-BE49-F238E27FC236}">
                <a16:creationId xmlns:a16="http://schemas.microsoft.com/office/drawing/2014/main" id="{F29B450A-D190-48DC-944A-DC8979E7FFBC}"/>
              </a:ext>
            </a:extLst>
          </p:cNvPr>
          <p:cNvSpPr txBox="1"/>
          <p:nvPr/>
        </p:nvSpPr>
        <p:spPr>
          <a:xfrm>
            <a:off x="210321" y="3304981"/>
            <a:ext cx="11777986" cy="584775"/>
          </a:xfrm>
          <a:prstGeom prst="rect">
            <a:avLst/>
          </a:prstGeom>
          <a:noFill/>
        </p:spPr>
        <p:txBody>
          <a:bodyPr wrap="square" rtlCol="0">
            <a:spAutoFit/>
          </a:bodyPr>
          <a:lstStyle/>
          <a:p>
            <a:r>
              <a:rPr lang="en-US" sz="3200" dirty="0">
                <a:latin typeface="Sylfaen" panose="010A0502050306030303" pitchFamily="18" charset="0"/>
              </a:rPr>
              <a:t>“God </a:t>
            </a:r>
            <a:r>
              <a:rPr lang="en-US" sz="3200" b="1" i="1" dirty="0">
                <a:latin typeface="Sylfaen" panose="010A0502050306030303" pitchFamily="18" charset="0"/>
              </a:rPr>
              <a:t>called</a:t>
            </a:r>
            <a:r>
              <a:rPr lang="en-US" sz="3200" dirty="0">
                <a:latin typeface="Sylfaen" panose="010A0502050306030303" pitchFamily="18" charset="0"/>
              </a:rPr>
              <a:t> </a:t>
            </a:r>
            <a:r>
              <a:rPr lang="en-US" sz="1200" dirty="0">
                <a:latin typeface="Sylfaen" panose="010A0502050306030303" pitchFamily="18" charset="0"/>
              </a:rPr>
              <a:t> </a:t>
            </a:r>
            <a:r>
              <a:rPr lang="en-US" sz="3200" dirty="0">
                <a:latin typeface="Sylfaen" panose="010A0502050306030303" pitchFamily="18" charset="0"/>
              </a:rPr>
              <a:t>the light Day, and the darkness He called Night” [v5]</a:t>
            </a:r>
          </a:p>
        </p:txBody>
      </p:sp>
      <p:sp>
        <p:nvSpPr>
          <p:cNvPr id="24" name="TextBox 23">
            <a:extLst>
              <a:ext uri="{FF2B5EF4-FFF2-40B4-BE49-F238E27FC236}">
                <a16:creationId xmlns:a16="http://schemas.microsoft.com/office/drawing/2014/main" id="{4DC15A6C-50CE-4B52-9ECC-51182791F012}"/>
              </a:ext>
            </a:extLst>
          </p:cNvPr>
          <p:cNvSpPr txBox="1"/>
          <p:nvPr/>
        </p:nvSpPr>
        <p:spPr>
          <a:xfrm>
            <a:off x="212593" y="3771281"/>
            <a:ext cx="11777986" cy="584775"/>
          </a:xfrm>
          <a:prstGeom prst="rect">
            <a:avLst/>
          </a:prstGeom>
          <a:noFill/>
        </p:spPr>
        <p:txBody>
          <a:bodyPr wrap="square" rtlCol="0">
            <a:spAutoFit/>
          </a:bodyPr>
          <a:lstStyle/>
          <a:p>
            <a:r>
              <a:rPr lang="en-US" sz="3200" dirty="0">
                <a:latin typeface="Sylfaen" panose="010A0502050306030303" pitchFamily="18" charset="0"/>
              </a:rPr>
              <a:t>“So the </a:t>
            </a:r>
            <a:r>
              <a:rPr lang="en-US" sz="3200" b="1" i="1" dirty="0">
                <a:latin typeface="Sylfaen" panose="010A0502050306030303" pitchFamily="18" charset="0"/>
              </a:rPr>
              <a:t>evening</a:t>
            </a:r>
            <a:r>
              <a:rPr lang="en-US" sz="3200" dirty="0">
                <a:latin typeface="Sylfaen" panose="010A0502050306030303" pitchFamily="18" charset="0"/>
              </a:rPr>
              <a:t> </a:t>
            </a:r>
            <a:r>
              <a:rPr lang="en-US" sz="1200" dirty="0">
                <a:latin typeface="Sylfaen" panose="010A0502050306030303" pitchFamily="18" charset="0"/>
              </a:rPr>
              <a:t> </a:t>
            </a:r>
            <a:r>
              <a:rPr lang="en-US" sz="3200" dirty="0">
                <a:latin typeface="Sylfaen" panose="010A0502050306030303" pitchFamily="18" charset="0"/>
              </a:rPr>
              <a:t>and the </a:t>
            </a:r>
            <a:r>
              <a:rPr lang="en-US" sz="3200" b="1" i="1" dirty="0">
                <a:latin typeface="Sylfaen" panose="010A0502050306030303" pitchFamily="18" charset="0"/>
              </a:rPr>
              <a:t>morning</a:t>
            </a:r>
            <a:r>
              <a:rPr lang="en-US" sz="3200" dirty="0">
                <a:latin typeface="Sylfaen" panose="010A0502050306030303" pitchFamily="18" charset="0"/>
              </a:rPr>
              <a:t> </a:t>
            </a:r>
            <a:r>
              <a:rPr lang="en-US" sz="1200" dirty="0">
                <a:latin typeface="Sylfaen" panose="010A0502050306030303" pitchFamily="18" charset="0"/>
              </a:rPr>
              <a:t> </a:t>
            </a:r>
            <a:r>
              <a:rPr lang="en-US" sz="3200" dirty="0">
                <a:latin typeface="Sylfaen" panose="010A0502050306030303" pitchFamily="18" charset="0"/>
              </a:rPr>
              <a:t>were the first day” [v5]</a:t>
            </a:r>
          </a:p>
        </p:txBody>
      </p:sp>
      <p:sp>
        <p:nvSpPr>
          <p:cNvPr id="29" name="TextBox 28">
            <a:extLst>
              <a:ext uri="{FF2B5EF4-FFF2-40B4-BE49-F238E27FC236}">
                <a16:creationId xmlns:a16="http://schemas.microsoft.com/office/drawing/2014/main" id="{6555B021-8A91-42B4-8885-CD597734E5C3}"/>
              </a:ext>
            </a:extLst>
          </p:cNvPr>
          <p:cNvSpPr txBox="1"/>
          <p:nvPr/>
        </p:nvSpPr>
        <p:spPr>
          <a:xfrm>
            <a:off x="3092114" y="4649420"/>
            <a:ext cx="9093240" cy="954107"/>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The eternal God (</a:t>
            </a:r>
            <a:r>
              <a:rPr lang="en-US" sz="2800" i="1" dirty="0">
                <a:latin typeface="Sylfaen" panose="010A0502050306030303" pitchFamily="18" charset="0"/>
                <a:sym typeface="Wingdings" panose="05000000000000000000" pitchFamily="2" charset="2"/>
              </a:rPr>
              <a:t>outside</a:t>
            </a:r>
            <a:r>
              <a:rPr lang="en-US" sz="2800" dirty="0">
                <a:latin typeface="Sylfaen" panose="010A0502050306030303" pitchFamily="18" charset="0"/>
                <a:sym typeface="Wingdings" panose="05000000000000000000" pitchFamily="2" charset="2"/>
              </a:rPr>
              <a:t> of time) created Day and Night,      </a:t>
            </a:r>
          </a:p>
          <a:p>
            <a:r>
              <a:rPr lang="en-US" sz="2800" dirty="0">
                <a:latin typeface="Sylfaen" panose="010A0502050306030303" pitchFamily="18" charset="0"/>
                <a:sym typeface="Wingdings" panose="05000000000000000000" pitchFamily="2" charset="2"/>
              </a:rPr>
              <a:t>   evening and morning; </a:t>
            </a:r>
            <a:r>
              <a:rPr lang="en-US" sz="2800" b="1" i="1" dirty="0">
                <a:latin typeface="Sylfaen" panose="010A0502050306030303" pitchFamily="18" charset="0"/>
                <a:sym typeface="Wingdings" panose="05000000000000000000" pitchFamily="2" charset="2"/>
              </a:rPr>
              <a:t>time</a:t>
            </a:r>
            <a:r>
              <a:rPr lang="en-US" sz="2800" dirty="0">
                <a:latin typeface="Sylfaen" panose="010A0502050306030303" pitchFamily="18" charset="0"/>
                <a:sym typeface="Wingdings" panose="05000000000000000000" pitchFamily="2" charset="2"/>
              </a:rPr>
              <a:t> </a:t>
            </a:r>
            <a:r>
              <a:rPr lang="en-US" sz="1200" dirty="0">
                <a:latin typeface="Sylfaen" panose="010A0502050306030303" pitchFamily="18" charset="0"/>
                <a:sym typeface="Wingdings" panose="05000000000000000000" pitchFamily="2" charset="2"/>
              </a:rPr>
              <a:t> </a:t>
            </a:r>
            <a:r>
              <a:rPr lang="en-US" sz="2800" dirty="0">
                <a:latin typeface="Sylfaen" panose="010A0502050306030303" pitchFamily="18" charset="0"/>
                <a:sym typeface="Wingdings" panose="05000000000000000000" pitchFamily="2" charset="2"/>
              </a:rPr>
              <a:t>begins here for all creation</a:t>
            </a:r>
            <a:endParaRPr lang="en-US" sz="2400" dirty="0">
              <a:latin typeface="Sylfaen" panose="010A0502050306030303" pitchFamily="18" charset="0"/>
              <a:sym typeface="Wingdings" panose="05000000000000000000" pitchFamily="2" charset="2"/>
            </a:endParaRPr>
          </a:p>
        </p:txBody>
      </p:sp>
      <p:sp>
        <p:nvSpPr>
          <p:cNvPr id="25" name="Rectangle: Rounded Corners 24">
            <a:extLst>
              <a:ext uri="{FF2B5EF4-FFF2-40B4-BE49-F238E27FC236}">
                <a16:creationId xmlns:a16="http://schemas.microsoft.com/office/drawing/2014/main" id="{B0708E13-FA3E-4457-BE69-D933222F4BB9}"/>
              </a:ext>
            </a:extLst>
          </p:cNvPr>
          <p:cNvSpPr/>
          <p:nvPr/>
        </p:nvSpPr>
        <p:spPr>
          <a:xfrm>
            <a:off x="2830530" y="4320388"/>
            <a:ext cx="9110582" cy="17099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dirty="0">
                <a:latin typeface="Sylfaen" panose="010A0502050306030303" pitchFamily="18" charset="0"/>
              </a:rPr>
              <a:t>- Despite ‘scientific’ allegations,  creation is not the result of random forces         </a:t>
            </a:r>
          </a:p>
          <a:p>
            <a:r>
              <a:rPr lang="en-US" sz="2200" dirty="0">
                <a:latin typeface="Sylfaen" panose="010A0502050306030303" pitchFamily="18" charset="0"/>
              </a:rPr>
              <a:t>  operating mysteriously over billions of years. Rather, it is the result of the     </a:t>
            </a:r>
          </a:p>
          <a:p>
            <a:r>
              <a:rPr lang="en-US" sz="2200" dirty="0">
                <a:latin typeface="Sylfaen" panose="010A0502050306030303" pitchFamily="18" charset="0"/>
              </a:rPr>
              <a:t>  intelligent and creative force of God working during six 24-hour days</a:t>
            </a:r>
          </a:p>
          <a:p>
            <a:r>
              <a:rPr lang="en-US" sz="2200" dirty="0">
                <a:latin typeface="Sylfaen" panose="010A0502050306030303" pitchFamily="18" charset="0"/>
              </a:rPr>
              <a:t>    - all that began on this “first day” is moving toward a “last day” in which     </a:t>
            </a:r>
          </a:p>
          <a:p>
            <a:r>
              <a:rPr lang="en-US" sz="2200" dirty="0">
                <a:latin typeface="Sylfaen" panose="010A0502050306030303" pitchFamily="18" charset="0"/>
              </a:rPr>
              <a:t>      the Lord will “judge the world in righteousness” </a:t>
            </a:r>
            <a:r>
              <a:rPr lang="en-US" sz="2000" dirty="0">
                <a:latin typeface="Sylfaen" panose="010A0502050306030303" pitchFamily="18" charset="0"/>
              </a:rPr>
              <a:t>[John 12:48; Acts 17:31] </a:t>
            </a:r>
          </a:p>
        </p:txBody>
      </p:sp>
      <p:pic>
        <p:nvPicPr>
          <p:cNvPr id="18" name="Picture 17">
            <a:extLst>
              <a:ext uri="{FF2B5EF4-FFF2-40B4-BE49-F238E27FC236}">
                <a16:creationId xmlns:a16="http://schemas.microsoft.com/office/drawing/2014/main" id="{DA2257F5-8DE9-4184-877A-2D285D1473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Tree>
    <p:extLst>
      <p:ext uri="{BB962C8B-B14F-4D97-AF65-F5344CB8AC3E}">
        <p14:creationId xmlns:p14="http://schemas.microsoft.com/office/powerpoint/2010/main" val="81434162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circle(out)">
                                      <p:cBhvr>
                                        <p:cTn id="7"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tângulo de cantos arredondados 8">
            <a:extLst>
              <a:ext uri="{FF2B5EF4-FFF2-40B4-BE49-F238E27FC236}">
                <a16:creationId xmlns:a16="http://schemas.microsoft.com/office/drawing/2014/main" id="{4318E8E5-D3A7-4C21-8402-5F7F222B307C}"/>
              </a:ext>
            </a:extLst>
          </p:cNvPr>
          <p:cNvSpPr/>
          <p:nvPr/>
        </p:nvSpPr>
        <p:spPr>
          <a:xfrm>
            <a:off x="2425149" y="3587393"/>
            <a:ext cx="9342784" cy="2435620"/>
          </a:xfrm>
          <a:prstGeom prst="roundRect">
            <a:avLst/>
          </a:prstGeom>
          <a:solidFill>
            <a:schemeClr val="accent6">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pt-BR" sz="2800" b="1" dirty="0" err="1"/>
              <a:t>God’s</a:t>
            </a:r>
            <a:r>
              <a:rPr lang="pt-BR" sz="2800" b="1" dirty="0"/>
              <a:t> </a:t>
            </a:r>
            <a:r>
              <a:rPr lang="pt-BR" sz="2800" b="1" dirty="0" err="1"/>
              <a:t>first</a:t>
            </a:r>
            <a:r>
              <a:rPr lang="pt-BR" sz="2800" b="1" dirty="0"/>
              <a:t> </a:t>
            </a:r>
            <a:r>
              <a:rPr lang="pt-BR" sz="2800" b="1" dirty="0" err="1"/>
              <a:t>creation</a:t>
            </a:r>
            <a:r>
              <a:rPr lang="pt-BR" sz="2800" b="1" dirty="0"/>
              <a:t> </a:t>
            </a:r>
            <a:r>
              <a:rPr lang="pt-BR" sz="2800" b="1" dirty="0" err="1"/>
              <a:t>was</a:t>
            </a:r>
            <a:r>
              <a:rPr lang="pt-BR" sz="2800" b="1" dirty="0"/>
              <a:t> Light </a:t>
            </a:r>
            <a:r>
              <a:rPr lang="pt-BR" sz="2800" b="1" dirty="0" err="1"/>
              <a:t>to</a:t>
            </a:r>
            <a:r>
              <a:rPr lang="pt-BR" sz="2800" b="1" dirty="0"/>
              <a:t> </a:t>
            </a:r>
            <a:r>
              <a:rPr lang="pt-BR" sz="2800" b="1" dirty="0" err="1"/>
              <a:t>dispel</a:t>
            </a:r>
            <a:r>
              <a:rPr lang="pt-BR" sz="2800" b="1" dirty="0"/>
              <a:t> </a:t>
            </a:r>
            <a:r>
              <a:rPr lang="pt-BR" sz="2800" b="1" dirty="0" err="1"/>
              <a:t>the</a:t>
            </a:r>
            <a:r>
              <a:rPr lang="pt-BR" sz="2800" b="1" dirty="0"/>
              <a:t> </a:t>
            </a:r>
            <a:r>
              <a:rPr lang="pt-BR" sz="2800" b="1" dirty="0" err="1"/>
              <a:t>Darkness</a:t>
            </a:r>
            <a:r>
              <a:rPr lang="pt-BR" sz="2800" b="1" dirty="0"/>
              <a:t>...</a:t>
            </a:r>
          </a:p>
          <a:p>
            <a:pPr algn="ctr"/>
            <a:endParaRPr lang="pt-BR" sz="2800" b="1" dirty="0"/>
          </a:p>
          <a:p>
            <a:pPr algn="ctr"/>
            <a:endParaRPr lang="pt-BR" sz="1400" b="1" dirty="0"/>
          </a:p>
          <a:p>
            <a:pPr algn="ctr"/>
            <a:endParaRPr lang="pt-BR" sz="2800" b="1" dirty="0"/>
          </a:p>
          <a:p>
            <a:pPr algn="ctr"/>
            <a:endParaRPr lang="pt-BR" sz="2800" b="1" dirty="0"/>
          </a:p>
          <a:p>
            <a:pPr algn="ctr"/>
            <a:endParaRPr lang="pt-BR" sz="2800" b="1" dirty="0"/>
          </a:p>
        </p:txBody>
      </p:sp>
      <p:sp>
        <p:nvSpPr>
          <p:cNvPr id="4" name="TextBox 3">
            <a:extLst>
              <a:ext uri="{FF2B5EF4-FFF2-40B4-BE49-F238E27FC236}">
                <a16:creationId xmlns:a16="http://schemas.microsoft.com/office/drawing/2014/main" id="{C5B4E739-E152-4FF8-9888-4C2C587F265D}"/>
              </a:ext>
            </a:extLst>
          </p:cNvPr>
          <p:cNvSpPr txBox="1"/>
          <p:nvPr/>
        </p:nvSpPr>
        <p:spPr>
          <a:xfrm>
            <a:off x="-1" y="86140"/>
            <a:ext cx="12191979" cy="1015663"/>
          </a:xfrm>
          <a:prstGeom prst="rect">
            <a:avLst/>
          </a:prstGeom>
          <a:noFill/>
        </p:spPr>
        <p:txBody>
          <a:bodyPr wrap="square" rtlCol="0">
            <a:spAutoFit/>
          </a:bodyPr>
          <a:lstStyle/>
          <a:p>
            <a:pPr algn="ctr"/>
            <a:r>
              <a:rPr lang="en-US" sz="6000" b="1" dirty="0">
                <a:solidFill>
                  <a:schemeClr val="bg1"/>
                </a:solidFill>
                <a:latin typeface="Segoe Print" panose="02000600000000000000" pitchFamily="2" charset="0"/>
              </a:rPr>
              <a:t>The Nature of God</a:t>
            </a:r>
            <a:endParaRPr lang="en-US" sz="6000" dirty="0">
              <a:solidFill>
                <a:schemeClr val="bg1"/>
              </a:solidFill>
              <a:latin typeface="Segoe Print" panose="02000600000000000000" pitchFamily="2" charset="0"/>
            </a:endParaRPr>
          </a:p>
        </p:txBody>
      </p:sp>
      <p:cxnSp>
        <p:nvCxnSpPr>
          <p:cNvPr id="5" name="Straight Connector 4">
            <a:extLst>
              <a:ext uri="{FF2B5EF4-FFF2-40B4-BE49-F238E27FC236}">
                <a16:creationId xmlns:a16="http://schemas.microsoft.com/office/drawing/2014/main" id="{7043D2A4-19FA-4810-9FE6-4CF2BA6D6E70}"/>
              </a:ext>
            </a:extLst>
          </p:cNvPr>
          <p:cNvCxnSpPr/>
          <p:nvPr/>
        </p:nvCxnSpPr>
        <p:spPr>
          <a:xfrm flipH="1">
            <a:off x="393287" y="556591"/>
            <a:ext cx="1855304" cy="0"/>
          </a:xfrm>
          <a:prstGeom prst="line">
            <a:avLst/>
          </a:prstGeom>
          <a:ln w="44450">
            <a:solidFill>
              <a:schemeClr val="bg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74F4CB2-BAC0-48B5-8B7B-6B40CE0F002B}"/>
              </a:ext>
            </a:extLst>
          </p:cNvPr>
          <p:cNvCxnSpPr/>
          <p:nvPr/>
        </p:nvCxnSpPr>
        <p:spPr>
          <a:xfrm flipH="1">
            <a:off x="9914777" y="557784"/>
            <a:ext cx="1855304" cy="0"/>
          </a:xfrm>
          <a:prstGeom prst="line">
            <a:avLst/>
          </a:prstGeom>
          <a:ln w="44450">
            <a:solidFill>
              <a:schemeClr val="bg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D604A02-1A89-4B74-B7D5-B4FACDAF030F}"/>
              </a:ext>
            </a:extLst>
          </p:cNvPr>
          <p:cNvSpPr txBox="1"/>
          <p:nvPr/>
        </p:nvSpPr>
        <p:spPr>
          <a:xfrm>
            <a:off x="-6625" y="6096818"/>
            <a:ext cx="12191979" cy="707886"/>
          </a:xfrm>
          <a:prstGeom prst="rect">
            <a:avLst/>
          </a:prstGeom>
          <a:solidFill>
            <a:schemeClr val="tx1"/>
          </a:solidFill>
        </p:spPr>
        <p:txBody>
          <a:bodyPr wrap="square" rtlCol="0">
            <a:spAutoFit/>
          </a:bodyPr>
          <a:lstStyle/>
          <a:p>
            <a:pPr algn="ctr"/>
            <a:r>
              <a:rPr lang="en-US" sz="4000" b="1" dirty="0">
                <a:solidFill>
                  <a:schemeClr val="bg1"/>
                </a:solidFill>
                <a:latin typeface="Segoe Print" panose="02000600000000000000" pitchFamily="2" charset="0"/>
              </a:rPr>
              <a:t>Genesis 1</a:t>
            </a:r>
            <a:endParaRPr lang="en-US" sz="4000" dirty="0">
              <a:solidFill>
                <a:schemeClr val="bg1"/>
              </a:solidFill>
              <a:latin typeface="Segoe Print" panose="02000600000000000000" pitchFamily="2" charset="0"/>
            </a:endParaRPr>
          </a:p>
        </p:txBody>
      </p:sp>
      <p:sp>
        <p:nvSpPr>
          <p:cNvPr id="2" name="Rectangle 1">
            <a:extLst>
              <a:ext uri="{FF2B5EF4-FFF2-40B4-BE49-F238E27FC236}">
                <a16:creationId xmlns:a16="http://schemas.microsoft.com/office/drawing/2014/main" id="{AE72B929-9306-4FE1-B7C3-CCE36E8D8779}"/>
              </a:ext>
            </a:extLst>
          </p:cNvPr>
          <p:cNvSpPr/>
          <p:nvPr/>
        </p:nvSpPr>
        <p:spPr>
          <a:xfrm>
            <a:off x="251520" y="1323163"/>
            <a:ext cx="11518561" cy="2210883"/>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Wingdings" panose="05000000000000000000" pitchFamily="2" charset="2"/>
              <a:buChar char="ü"/>
            </a:pPr>
            <a:r>
              <a:rPr lang="en-US" sz="2800" b="1" i="1" dirty="0">
                <a:solidFill>
                  <a:schemeClr val="bg1"/>
                </a:solidFill>
              </a:rPr>
              <a:t>God is ETERNAL (a uniquely Divine trait) [1:1]</a:t>
            </a:r>
          </a:p>
          <a:p>
            <a:pPr marL="342900" indent="-342900" algn="just">
              <a:buFont typeface="Wingdings" panose="05000000000000000000" pitchFamily="2" charset="2"/>
              <a:buChar char="ü"/>
            </a:pPr>
            <a:r>
              <a:rPr lang="en-US" sz="2800" b="1" i="1" dirty="0">
                <a:solidFill>
                  <a:schemeClr val="bg1"/>
                </a:solidFill>
              </a:rPr>
              <a:t>God is SPIRIT (He is not physical, He is not like man) [1:2]</a:t>
            </a:r>
          </a:p>
          <a:p>
            <a:pPr marL="342900" indent="-342900" algn="just">
              <a:buFont typeface="Wingdings" panose="05000000000000000000" pitchFamily="2" charset="2"/>
              <a:buChar char="ü"/>
            </a:pPr>
            <a:r>
              <a:rPr lang="en-US" sz="2800" b="1" i="1" dirty="0">
                <a:solidFill>
                  <a:schemeClr val="bg1"/>
                </a:solidFill>
              </a:rPr>
              <a:t>God’s creative power resides in HIS WORD [1:3]</a:t>
            </a:r>
          </a:p>
          <a:p>
            <a:pPr marL="342900" indent="-342900" algn="just">
              <a:buFont typeface="Wingdings" panose="05000000000000000000" pitchFamily="2" charset="2"/>
              <a:buChar char="ü"/>
            </a:pPr>
            <a:r>
              <a:rPr lang="en-US" sz="2800" b="1" i="1" dirty="0">
                <a:solidFill>
                  <a:schemeClr val="bg1"/>
                </a:solidFill>
              </a:rPr>
              <a:t>God is GOOD (it is impossible for Him to think or to act by evil) [1:4]</a:t>
            </a:r>
          </a:p>
          <a:p>
            <a:pPr marL="342900" indent="-342900" algn="just">
              <a:buFont typeface="Wingdings" panose="05000000000000000000" pitchFamily="2" charset="2"/>
              <a:buChar char="ü"/>
            </a:pPr>
            <a:r>
              <a:rPr lang="en-US" sz="2800" b="1" i="1" dirty="0">
                <a:solidFill>
                  <a:schemeClr val="bg1"/>
                </a:solidFill>
              </a:rPr>
              <a:t>God is HOLY (He is separate from creation; His nature is to sanctify) [1:4]</a:t>
            </a:r>
            <a:endParaRPr lang="en-US" sz="2800" dirty="0">
              <a:solidFill>
                <a:srgbClr val="FFFF00"/>
              </a:solidFill>
            </a:endParaRPr>
          </a:p>
        </p:txBody>
      </p:sp>
      <p:sp>
        <p:nvSpPr>
          <p:cNvPr id="25" name="CaixaDeTexto 5">
            <a:extLst>
              <a:ext uri="{FF2B5EF4-FFF2-40B4-BE49-F238E27FC236}">
                <a16:creationId xmlns:a16="http://schemas.microsoft.com/office/drawing/2014/main" id="{A3162A5F-AF00-4D72-9D34-AA29F2AE4CFF}"/>
              </a:ext>
            </a:extLst>
          </p:cNvPr>
          <p:cNvSpPr txBox="1"/>
          <p:nvPr/>
        </p:nvSpPr>
        <p:spPr>
          <a:xfrm>
            <a:off x="251520" y="898988"/>
            <a:ext cx="11516412" cy="461665"/>
          </a:xfrm>
          <a:prstGeom prst="rect">
            <a:avLst/>
          </a:prstGeom>
          <a:noFill/>
        </p:spPr>
        <p:txBody>
          <a:bodyPr wrap="square" rtlCol="0">
            <a:spAutoFit/>
          </a:bodyPr>
          <a:lstStyle/>
          <a:p>
            <a:r>
              <a:rPr lang="pt-BR" sz="2400" dirty="0" err="1">
                <a:solidFill>
                  <a:srgbClr val="FFFF00"/>
                </a:solidFill>
                <a:latin typeface="Georgia" panose="02040502050405020303" pitchFamily="18" charset="0"/>
              </a:rPr>
              <a:t>Consider</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what</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we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have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learned</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of</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God’s</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nature</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from</a:t>
            </a:r>
            <a:r>
              <a:rPr lang="pt-BR" sz="2400" dirty="0">
                <a:solidFill>
                  <a:srgbClr val="FFFF00"/>
                </a:solidFill>
                <a:latin typeface="Georgia" panose="02040502050405020303" pitchFamily="18" charset="0"/>
              </a:rPr>
              <a:t> </a:t>
            </a:r>
            <a:r>
              <a:rPr lang="pt-BR" sz="2400" b="1" i="1" dirty="0" err="1">
                <a:solidFill>
                  <a:srgbClr val="FFFF00"/>
                </a:solidFill>
                <a:latin typeface="Georgia" panose="02040502050405020303" pitchFamily="18" charset="0"/>
              </a:rPr>
              <a:t>just</a:t>
            </a:r>
            <a:r>
              <a:rPr lang="pt-BR" sz="2400" b="1" i="1" dirty="0">
                <a:solidFill>
                  <a:srgbClr val="FFFF00"/>
                </a:solidFill>
                <a:latin typeface="Georgia" panose="02040502050405020303" pitchFamily="18" charset="0"/>
              </a:rPr>
              <a:t> </a:t>
            </a:r>
            <a:r>
              <a:rPr lang="pt-BR" sz="2400" b="1" i="1" dirty="0" err="1">
                <a:solidFill>
                  <a:srgbClr val="FFFF00"/>
                </a:solidFill>
                <a:latin typeface="Georgia" panose="02040502050405020303" pitchFamily="18" charset="0"/>
              </a:rPr>
              <a:t>one</a:t>
            </a:r>
            <a:r>
              <a:rPr lang="pt-BR" sz="2400" b="1" i="1" dirty="0">
                <a:solidFill>
                  <a:srgbClr val="FFFF00"/>
                </a:solidFill>
                <a:latin typeface="Georgia" panose="02040502050405020303" pitchFamily="18" charset="0"/>
              </a:rPr>
              <a:t> </a:t>
            </a:r>
            <a:r>
              <a:rPr lang="pt-BR" sz="2400" b="1" i="1" dirty="0" err="1">
                <a:solidFill>
                  <a:srgbClr val="FFFF00"/>
                </a:solidFill>
                <a:latin typeface="Georgia" panose="02040502050405020303" pitchFamily="18" charset="0"/>
              </a:rPr>
              <a:t>day</a:t>
            </a:r>
            <a:r>
              <a:rPr lang="pt-BR" sz="2400" b="1" i="1"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of</a:t>
            </a:r>
            <a:r>
              <a:rPr lang="pt-BR" sz="2400" dirty="0">
                <a:solidFill>
                  <a:srgbClr val="FFFF00"/>
                </a:solidFill>
                <a:latin typeface="Georgia" panose="02040502050405020303" pitchFamily="18" charset="0"/>
              </a:rPr>
              <a:t> </a:t>
            </a:r>
            <a:r>
              <a:rPr lang="pt-BR" sz="2400" dirty="0" err="1">
                <a:solidFill>
                  <a:srgbClr val="FFFF00"/>
                </a:solidFill>
                <a:latin typeface="Georgia" panose="02040502050405020303" pitchFamily="18" charset="0"/>
              </a:rPr>
              <a:t>creation</a:t>
            </a:r>
            <a:endParaRPr lang="pt-BR" sz="2400" dirty="0">
              <a:solidFill>
                <a:srgbClr val="FFFF00"/>
              </a:solidFill>
              <a:latin typeface="Georgia" panose="02040502050405020303" pitchFamily="18" charset="0"/>
            </a:endParaRPr>
          </a:p>
        </p:txBody>
      </p:sp>
      <p:cxnSp>
        <p:nvCxnSpPr>
          <p:cNvPr id="7" name="Straight Connector 6">
            <a:extLst>
              <a:ext uri="{FF2B5EF4-FFF2-40B4-BE49-F238E27FC236}">
                <a16:creationId xmlns:a16="http://schemas.microsoft.com/office/drawing/2014/main" id="{44F17AF4-8A92-4356-8D74-C3DCC280B6AF}"/>
              </a:ext>
            </a:extLst>
          </p:cNvPr>
          <p:cNvCxnSpPr/>
          <p:nvPr/>
        </p:nvCxnSpPr>
        <p:spPr>
          <a:xfrm flipH="1">
            <a:off x="393192" y="6069974"/>
            <a:ext cx="11356848" cy="0"/>
          </a:xfrm>
          <a:prstGeom prst="line">
            <a:avLst/>
          </a:prstGeom>
          <a:ln w="25400">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5C3047F-8AD3-42E9-B29B-D6CCF38E452C}"/>
              </a:ext>
            </a:extLst>
          </p:cNvPr>
          <p:cNvSpPr txBox="1"/>
          <p:nvPr/>
        </p:nvSpPr>
        <p:spPr>
          <a:xfrm>
            <a:off x="2610679" y="4055166"/>
            <a:ext cx="8905461" cy="830997"/>
          </a:xfrm>
          <a:prstGeom prst="rect">
            <a:avLst/>
          </a:prstGeom>
          <a:noFill/>
        </p:spPr>
        <p:txBody>
          <a:bodyPr wrap="square" rtlCol="0">
            <a:spAutoFit/>
          </a:bodyPr>
          <a:lstStyle/>
          <a:p>
            <a:r>
              <a:rPr lang="pt-BR" sz="2400" b="1" dirty="0">
                <a:solidFill>
                  <a:schemeClr val="bg1"/>
                </a:solidFill>
              </a:rPr>
              <a:t>The </a:t>
            </a:r>
            <a:r>
              <a:rPr lang="pt-BR" sz="2400" b="1" dirty="0" err="1">
                <a:solidFill>
                  <a:schemeClr val="bg1"/>
                </a:solidFill>
              </a:rPr>
              <a:t>creation</a:t>
            </a:r>
            <a:r>
              <a:rPr lang="pt-BR" sz="2400" b="1" dirty="0">
                <a:solidFill>
                  <a:schemeClr val="bg1"/>
                </a:solidFill>
              </a:rPr>
              <a:t> must </a:t>
            </a:r>
            <a:r>
              <a:rPr lang="pt-BR" sz="2400" b="1" dirty="0" err="1">
                <a:solidFill>
                  <a:schemeClr val="bg1"/>
                </a:solidFill>
              </a:rPr>
              <a:t>have</a:t>
            </a:r>
            <a:r>
              <a:rPr lang="pt-BR" sz="2400" b="1" dirty="0">
                <a:solidFill>
                  <a:schemeClr val="bg1"/>
                </a:solidFill>
              </a:rPr>
              <a:t> </a:t>
            </a:r>
            <a:r>
              <a:rPr lang="pt-BR" sz="2400" b="1" dirty="0" err="1">
                <a:solidFill>
                  <a:schemeClr val="bg1"/>
                </a:solidFill>
              </a:rPr>
              <a:t>physical</a:t>
            </a:r>
            <a:r>
              <a:rPr lang="pt-BR" sz="2400" b="1" dirty="0">
                <a:solidFill>
                  <a:schemeClr val="bg1"/>
                </a:solidFill>
              </a:rPr>
              <a:t> light for </a:t>
            </a:r>
            <a:r>
              <a:rPr lang="pt-BR" sz="2400" b="1" dirty="0" err="1">
                <a:solidFill>
                  <a:schemeClr val="bg1"/>
                </a:solidFill>
              </a:rPr>
              <a:t>life</a:t>
            </a:r>
            <a:r>
              <a:rPr lang="pt-BR" sz="2400" b="1" dirty="0">
                <a:solidFill>
                  <a:schemeClr val="bg1"/>
                </a:solidFill>
              </a:rPr>
              <a:t> </a:t>
            </a:r>
            <a:r>
              <a:rPr lang="pt-BR" sz="2400" b="1" dirty="0" err="1">
                <a:solidFill>
                  <a:schemeClr val="bg1"/>
                </a:solidFill>
              </a:rPr>
              <a:t>and</a:t>
            </a:r>
            <a:r>
              <a:rPr lang="pt-BR" sz="2400" b="1" dirty="0">
                <a:solidFill>
                  <a:schemeClr val="bg1"/>
                </a:solidFill>
              </a:rPr>
              <a:t> </a:t>
            </a:r>
            <a:r>
              <a:rPr lang="pt-BR" sz="2400" b="1" dirty="0" err="1">
                <a:solidFill>
                  <a:schemeClr val="bg1"/>
                </a:solidFill>
              </a:rPr>
              <a:t>vision</a:t>
            </a:r>
            <a:r>
              <a:rPr lang="pt-BR" sz="2400" b="1" dirty="0">
                <a:solidFill>
                  <a:schemeClr val="bg1"/>
                </a:solidFill>
              </a:rPr>
              <a:t>. In </a:t>
            </a:r>
            <a:r>
              <a:rPr lang="pt-BR" sz="2400" b="1" dirty="0" err="1">
                <a:solidFill>
                  <a:schemeClr val="bg1"/>
                </a:solidFill>
              </a:rPr>
              <a:t>Christ</a:t>
            </a:r>
            <a:r>
              <a:rPr lang="pt-BR" sz="2400" b="1" dirty="0">
                <a:solidFill>
                  <a:schemeClr val="bg1"/>
                </a:solidFill>
              </a:rPr>
              <a:t>, </a:t>
            </a:r>
            <a:r>
              <a:rPr lang="pt-BR" sz="2400" b="1" dirty="0" err="1">
                <a:solidFill>
                  <a:schemeClr val="bg1"/>
                </a:solidFill>
              </a:rPr>
              <a:t>the</a:t>
            </a:r>
            <a:r>
              <a:rPr lang="pt-BR" sz="2400" b="1" dirty="0">
                <a:solidFill>
                  <a:schemeClr val="bg1"/>
                </a:solidFill>
              </a:rPr>
              <a:t>     </a:t>
            </a:r>
          </a:p>
          <a:p>
            <a:r>
              <a:rPr lang="pt-BR" sz="2400" b="1" dirty="0">
                <a:solidFill>
                  <a:schemeClr val="bg1"/>
                </a:solidFill>
              </a:rPr>
              <a:t>   new </a:t>
            </a:r>
            <a:r>
              <a:rPr lang="pt-BR" sz="2400" b="1" dirty="0" err="1">
                <a:solidFill>
                  <a:schemeClr val="bg1"/>
                </a:solidFill>
              </a:rPr>
              <a:t>creation</a:t>
            </a:r>
            <a:r>
              <a:rPr lang="pt-BR" sz="2400" b="1" dirty="0">
                <a:solidFill>
                  <a:schemeClr val="bg1"/>
                </a:solidFill>
              </a:rPr>
              <a:t> </a:t>
            </a:r>
            <a:r>
              <a:rPr lang="pt-BR" sz="2400" b="1" dirty="0" err="1">
                <a:solidFill>
                  <a:schemeClr val="bg1"/>
                </a:solidFill>
              </a:rPr>
              <a:t>gains</a:t>
            </a:r>
            <a:r>
              <a:rPr lang="pt-BR" sz="2400" b="1" dirty="0">
                <a:solidFill>
                  <a:schemeClr val="bg1"/>
                </a:solidFill>
              </a:rPr>
              <a:t> </a:t>
            </a:r>
            <a:r>
              <a:rPr lang="pt-BR" sz="2400" b="1" i="1" dirty="0">
                <a:solidFill>
                  <a:schemeClr val="bg1"/>
                </a:solidFill>
              </a:rPr>
              <a:t>spiritual</a:t>
            </a:r>
            <a:r>
              <a:rPr lang="pt-BR" sz="2400" b="1" dirty="0">
                <a:solidFill>
                  <a:schemeClr val="bg1"/>
                </a:solidFill>
              </a:rPr>
              <a:t> </a:t>
            </a:r>
            <a:r>
              <a:rPr lang="pt-BR" sz="2400" b="1" dirty="0" err="1">
                <a:solidFill>
                  <a:schemeClr val="bg1"/>
                </a:solidFill>
              </a:rPr>
              <a:t>life</a:t>
            </a:r>
            <a:r>
              <a:rPr lang="pt-BR" sz="2400" b="1" dirty="0">
                <a:solidFill>
                  <a:schemeClr val="bg1"/>
                </a:solidFill>
              </a:rPr>
              <a:t> </a:t>
            </a:r>
            <a:r>
              <a:rPr lang="pt-BR" sz="2400" b="1" dirty="0" err="1">
                <a:solidFill>
                  <a:schemeClr val="bg1"/>
                </a:solidFill>
              </a:rPr>
              <a:t>and</a:t>
            </a:r>
            <a:r>
              <a:rPr lang="pt-BR" sz="2400" b="1" dirty="0">
                <a:solidFill>
                  <a:schemeClr val="bg1"/>
                </a:solidFill>
              </a:rPr>
              <a:t> </a:t>
            </a:r>
            <a:r>
              <a:rPr lang="pt-BR" sz="2400" b="1" dirty="0" err="1">
                <a:solidFill>
                  <a:schemeClr val="bg1"/>
                </a:solidFill>
              </a:rPr>
              <a:t>vision</a:t>
            </a:r>
            <a:r>
              <a:rPr lang="pt-BR" sz="2400" b="1" dirty="0">
                <a:solidFill>
                  <a:schemeClr val="bg1"/>
                </a:solidFill>
              </a:rPr>
              <a:t> </a:t>
            </a:r>
            <a:r>
              <a:rPr lang="pt-BR" sz="2400" b="1" dirty="0" err="1">
                <a:solidFill>
                  <a:schemeClr val="bg1"/>
                </a:solidFill>
              </a:rPr>
              <a:t>by</a:t>
            </a:r>
            <a:r>
              <a:rPr lang="pt-BR" sz="2400" b="1" dirty="0">
                <a:solidFill>
                  <a:schemeClr val="bg1"/>
                </a:solidFill>
              </a:rPr>
              <a:t> His “light”:</a:t>
            </a:r>
          </a:p>
        </p:txBody>
      </p:sp>
      <p:pic>
        <p:nvPicPr>
          <p:cNvPr id="8" name="Picture 7">
            <a:extLst>
              <a:ext uri="{FF2B5EF4-FFF2-40B4-BE49-F238E27FC236}">
                <a16:creationId xmlns:a16="http://schemas.microsoft.com/office/drawing/2014/main" id="{72675B1B-7227-4DD6-B06C-9D4C6656B0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
        <p:nvSpPr>
          <p:cNvPr id="13" name="CaixaDeTexto 23">
            <a:extLst>
              <a:ext uri="{FF2B5EF4-FFF2-40B4-BE49-F238E27FC236}">
                <a16:creationId xmlns:a16="http://schemas.microsoft.com/office/drawing/2014/main" id="{78A514F9-5373-4F46-9C5B-72000AB57D66}"/>
              </a:ext>
            </a:extLst>
          </p:cNvPr>
          <p:cNvSpPr txBox="1"/>
          <p:nvPr/>
        </p:nvSpPr>
        <p:spPr>
          <a:xfrm>
            <a:off x="3244013" y="4821760"/>
            <a:ext cx="8506027" cy="769441"/>
          </a:xfrm>
          <a:prstGeom prst="rect">
            <a:avLst/>
          </a:prstGeom>
          <a:noFill/>
        </p:spPr>
        <p:txBody>
          <a:bodyPr wrap="square" rtlCol="0">
            <a:spAutoFit/>
          </a:bodyPr>
          <a:lstStyle/>
          <a:p>
            <a:r>
              <a:rPr lang="pt-BR" sz="2200" dirty="0">
                <a:solidFill>
                  <a:schemeClr val="bg1"/>
                </a:solidFill>
                <a:latin typeface="Georgia" panose="02040502050405020303" pitchFamily="18" charset="0"/>
              </a:rPr>
              <a:t>- John 1:4, 9: “In </a:t>
            </a:r>
            <a:r>
              <a:rPr lang="pt-BR" sz="2200" dirty="0" err="1">
                <a:solidFill>
                  <a:schemeClr val="bg1"/>
                </a:solidFill>
                <a:latin typeface="Georgia" panose="02040502050405020303" pitchFamily="18" charset="0"/>
              </a:rPr>
              <a:t>Him</a:t>
            </a:r>
            <a:r>
              <a:rPr lang="pt-BR" sz="2200" dirty="0">
                <a:solidFill>
                  <a:schemeClr val="bg1"/>
                </a:solidFill>
                <a:latin typeface="Georgia" panose="02040502050405020303" pitchFamily="18" charset="0"/>
              </a:rPr>
              <a:t> </a:t>
            </a:r>
            <a:r>
              <a:rPr lang="pt-BR" sz="2200" dirty="0" err="1">
                <a:solidFill>
                  <a:schemeClr val="bg1"/>
                </a:solidFill>
                <a:latin typeface="Georgia" panose="02040502050405020303" pitchFamily="18" charset="0"/>
              </a:rPr>
              <a:t>was</a:t>
            </a:r>
            <a:r>
              <a:rPr lang="pt-BR" sz="2200" dirty="0">
                <a:solidFill>
                  <a:schemeClr val="bg1"/>
                </a:solidFill>
                <a:latin typeface="Georgia" panose="02040502050405020303" pitchFamily="18" charset="0"/>
              </a:rPr>
              <a:t> </a:t>
            </a:r>
            <a:r>
              <a:rPr lang="pt-BR" sz="2200" dirty="0" err="1">
                <a:solidFill>
                  <a:schemeClr val="bg1"/>
                </a:solidFill>
                <a:latin typeface="Georgia" panose="02040502050405020303" pitchFamily="18" charset="0"/>
              </a:rPr>
              <a:t>life</a:t>
            </a:r>
            <a:r>
              <a:rPr lang="pt-BR" sz="2200" dirty="0">
                <a:solidFill>
                  <a:schemeClr val="bg1"/>
                </a:solidFill>
                <a:latin typeface="Georgia" panose="02040502050405020303" pitchFamily="18" charset="0"/>
              </a:rPr>
              <a:t>, </a:t>
            </a:r>
            <a:r>
              <a:rPr lang="pt-BR" sz="2200" dirty="0" err="1">
                <a:solidFill>
                  <a:schemeClr val="bg1"/>
                </a:solidFill>
                <a:latin typeface="Georgia" panose="02040502050405020303" pitchFamily="18" charset="0"/>
              </a:rPr>
              <a:t>and</a:t>
            </a:r>
            <a:r>
              <a:rPr lang="pt-BR" sz="2200" dirty="0">
                <a:solidFill>
                  <a:schemeClr val="bg1"/>
                </a:solidFill>
                <a:latin typeface="Georgia" panose="02040502050405020303" pitchFamily="18" charset="0"/>
              </a:rPr>
              <a:t> </a:t>
            </a:r>
            <a:r>
              <a:rPr lang="pt-BR" sz="2200" dirty="0" err="1">
                <a:solidFill>
                  <a:schemeClr val="bg1"/>
                </a:solidFill>
                <a:latin typeface="Georgia" panose="02040502050405020303" pitchFamily="18" charset="0"/>
              </a:rPr>
              <a:t>the</a:t>
            </a:r>
            <a:r>
              <a:rPr lang="pt-BR" sz="2200" dirty="0">
                <a:solidFill>
                  <a:schemeClr val="bg1"/>
                </a:solidFill>
                <a:latin typeface="Georgia" panose="02040502050405020303" pitchFamily="18" charset="0"/>
              </a:rPr>
              <a:t> </a:t>
            </a:r>
            <a:r>
              <a:rPr lang="pt-BR" sz="2200" dirty="0" err="1">
                <a:solidFill>
                  <a:schemeClr val="bg1"/>
                </a:solidFill>
                <a:latin typeface="Georgia" panose="02040502050405020303" pitchFamily="18" charset="0"/>
              </a:rPr>
              <a:t>life</a:t>
            </a:r>
            <a:r>
              <a:rPr lang="pt-BR" sz="2200" dirty="0">
                <a:solidFill>
                  <a:schemeClr val="bg1"/>
                </a:solidFill>
                <a:latin typeface="Georgia" panose="02040502050405020303" pitchFamily="18" charset="0"/>
              </a:rPr>
              <a:t> </a:t>
            </a:r>
            <a:r>
              <a:rPr lang="pt-BR" sz="2200" dirty="0" err="1">
                <a:solidFill>
                  <a:schemeClr val="bg1"/>
                </a:solidFill>
                <a:latin typeface="Georgia" panose="02040502050405020303" pitchFamily="18" charset="0"/>
              </a:rPr>
              <a:t>was</a:t>
            </a:r>
            <a:r>
              <a:rPr lang="pt-BR" sz="2200" dirty="0">
                <a:solidFill>
                  <a:schemeClr val="bg1"/>
                </a:solidFill>
                <a:latin typeface="Georgia" panose="02040502050405020303" pitchFamily="18" charset="0"/>
              </a:rPr>
              <a:t> </a:t>
            </a:r>
            <a:r>
              <a:rPr lang="pt-BR" sz="2200" dirty="0" err="1">
                <a:solidFill>
                  <a:schemeClr val="bg1"/>
                </a:solidFill>
                <a:latin typeface="Georgia" panose="02040502050405020303" pitchFamily="18" charset="0"/>
              </a:rPr>
              <a:t>the</a:t>
            </a:r>
            <a:r>
              <a:rPr lang="pt-BR" sz="2200" dirty="0">
                <a:solidFill>
                  <a:schemeClr val="bg1"/>
                </a:solidFill>
                <a:latin typeface="Georgia" panose="02040502050405020303" pitchFamily="18" charset="0"/>
              </a:rPr>
              <a:t> light </a:t>
            </a:r>
            <a:r>
              <a:rPr lang="pt-BR" sz="2200" dirty="0" err="1">
                <a:solidFill>
                  <a:schemeClr val="bg1"/>
                </a:solidFill>
                <a:latin typeface="Georgia" panose="02040502050405020303" pitchFamily="18" charset="0"/>
              </a:rPr>
              <a:t>of</a:t>
            </a:r>
            <a:r>
              <a:rPr lang="pt-BR" sz="2200" dirty="0">
                <a:solidFill>
                  <a:schemeClr val="bg1"/>
                </a:solidFill>
                <a:latin typeface="Georgia" panose="02040502050405020303" pitchFamily="18" charset="0"/>
              </a:rPr>
              <a:t> </a:t>
            </a:r>
            <a:r>
              <a:rPr lang="pt-BR" sz="2200" dirty="0" err="1">
                <a:solidFill>
                  <a:schemeClr val="bg1"/>
                </a:solidFill>
                <a:latin typeface="Georgia" panose="02040502050405020303" pitchFamily="18" charset="0"/>
              </a:rPr>
              <a:t>men</a:t>
            </a:r>
            <a:r>
              <a:rPr lang="pt-BR" sz="2200" dirty="0">
                <a:solidFill>
                  <a:schemeClr val="bg1"/>
                </a:solidFill>
                <a:latin typeface="Georgia" panose="02040502050405020303" pitchFamily="18" charset="0"/>
              </a:rPr>
              <a:t>...       </a:t>
            </a:r>
          </a:p>
          <a:p>
            <a:r>
              <a:rPr lang="pt-BR" sz="2200" dirty="0">
                <a:solidFill>
                  <a:schemeClr val="bg1"/>
                </a:solidFill>
                <a:latin typeface="Georgia" panose="02040502050405020303" pitchFamily="18" charset="0"/>
              </a:rPr>
              <a:t>                    </a:t>
            </a:r>
            <a:r>
              <a:rPr lang="pt-BR" sz="2200" dirty="0" err="1">
                <a:solidFill>
                  <a:schemeClr val="bg1"/>
                </a:solidFill>
                <a:latin typeface="Georgia" panose="02040502050405020303" pitchFamily="18" charset="0"/>
              </a:rPr>
              <a:t>That</a:t>
            </a:r>
            <a:r>
              <a:rPr lang="pt-BR" sz="2200" dirty="0">
                <a:solidFill>
                  <a:schemeClr val="bg1"/>
                </a:solidFill>
                <a:latin typeface="Georgia" panose="02040502050405020303" pitchFamily="18" charset="0"/>
              </a:rPr>
              <a:t> </a:t>
            </a:r>
            <a:r>
              <a:rPr lang="pt-BR" sz="2200" dirty="0" err="1">
                <a:solidFill>
                  <a:schemeClr val="bg1"/>
                </a:solidFill>
                <a:latin typeface="Georgia" panose="02040502050405020303" pitchFamily="18" charset="0"/>
              </a:rPr>
              <a:t>was</a:t>
            </a:r>
            <a:r>
              <a:rPr lang="pt-BR" sz="2200" dirty="0">
                <a:solidFill>
                  <a:schemeClr val="bg1"/>
                </a:solidFill>
                <a:latin typeface="Georgia" panose="02040502050405020303" pitchFamily="18" charset="0"/>
              </a:rPr>
              <a:t> </a:t>
            </a:r>
            <a:r>
              <a:rPr lang="pt-BR" sz="2200" dirty="0" err="1">
                <a:solidFill>
                  <a:schemeClr val="bg1"/>
                </a:solidFill>
                <a:latin typeface="Georgia" panose="02040502050405020303" pitchFamily="18" charset="0"/>
              </a:rPr>
              <a:t>the</a:t>
            </a:r>
            <a:r>
              <a:rPr lang="pt-BR" sz="2200" dirty="0">
                <a:solidFill>
                  <a:schemeClr val="bg1"/>
                </a:solidFill>
                <a:latin typeface="Georgia" panose="02040502050405020303" pitchFamily="18" charset="0"/>
              </a:rPr>
              <a:t> </a:t>
            </a:r>
            <a:r>
              <a:rPr lang="pt-BR" sz="2200" dirty="0" err="1">
                <a:solidFill>
                  <a:schemeClr val="bg1"/>
                </a:solidFill>
                <a:latin typeface="Georgia" panose="02040502050405020303" pitchFamily="18" charset="0"/>
              </a:rPr>
              <a:t>true</a:t>
            </a:r>
            <a:r>
              <a:rPr lang="pt-BR" sz="2200" dirty="0">
                <a:solidFill>
                  <a:schemeClr val="bg1"/>
                </a:solidFill>
                <a:latin typeface="Georgia" panose="02040502050405020303" pitchFamily="18" charset="0"/>
              </a:rPr>
              <a:t> Light </a:t>
            </a:r>
            <a:r>
              <a:rPr lang="pt-BR" sz="2200" dirty="0" err="1">
                <a:solidFill>
                  <a:schemeClr val="bg1"/>
                </a:solidFill>
                <a:latin typeface="Georgia" panose="02040502050405020303" pitchFamily="18" charset="0"/>
              </a:rPr>
              <a:t>which</a:t>
            </a:r>
            <a:r>
              <a:rPr lang="pt-BR" sz="2200" dirty="0">
                <a:solidFill>
                  <a:schemeClr val="bg1"/>
                </a:solidFill>
                <a:latin typeface="Georgia" panose="02040502050405020303" pitchFamily="18" charset="0"/>
              </a:rPr>
              <a:t> </a:t>
            </a:r>
            <a:r>
              <a:rPr lang="pt-BR" sz="2200" dirty="0" err="1">
                <a:solidFill>
                  <a:schemeClr val="bg1"/>
                </a:solidFill>
                <a:latin typeface="Georgia" panose="02040502050405020303" pitchFamily="18" charset="0"/>
              </a:rPr>
              <a:t>gives</a:t>
            </a:r>
            <a:r>
              <a:rPr lang="pt-BR" sz="2200" dirty="0">
                <a:solidFill>
                  <a:schemeClr val="bg1"/>
                </a:solidFill>
                <a:latin typeface="Georgia" panose="02040502050405020303" pitchFamily="18" charset="0"/>
              </a:rPr>
              <a:t> light </a:t>
            </a:r>
            <a:r>
              <a:rPr lang="pt-BR" sz="2200" dirty="0" err="1">
                <a:solidFill>
                  <a:schemeClr val="bg1"/>
                </a:solidFill>
                <a:latin typeface="Georgia" panose="02040502050405020303" pitchFamily="18" charset="0"/>
              </a:rPr>
              <a:t>to</a:t>
            </a:r>
            <a:r>
              <a:rPr lang="pt-BR" sz="2200" dirty="0">
                <a:solidFill>
                  <a:schemeClr val="bg1"/>
                </a:solidFill>
                <a:latin typeface="Georgia" panose="02040502050405020303" pitchFamily="18" charset="0"/>
              </a:rPr>
              <a:t> </a:t>
            </a:r>
            <a:r>
              <a:rPr lang="pt-BR" sz="2200" dirty="0" err="1">
                <a:solidFill>
                  <a:schemeClr val="bg1"/>
                </a:solidFill>
                <a:latin typeface="Georgia" panose="02040502050405020303" pitchFamily="18" charset="0"/>
              </a:rPr>
              <a:t>every</a:t>
            </a:r>
            <a:r>
              <a:rPr lang="pt-BR" sz="2200" dirty="0">
                <a:solidFill>
                  <a:schemeClr val="bg1"/>
                </a:solidFill>
                <a:latin typeface="Georgia" panose="02040502050405020303" pitchFamily="18" charset="0"/>
              </a:rPr>
              <a:t> man...”</a:t>
            </a:r>
          </a:p>
        </p:txBody>
      </p:sp>
      <p:sp>
        <p:nvSpPr>
          <p:cNvPr id="14" name="CaixaDeTexto 24">
            <a:extLst>
              <a:ext uri="{FF2B5EF4-FFF2-40B4-BE49-F238E27FC236}">
                <a16:creationId xmlns:a16="http://schemas.microsoft.com/office/drawing/2014/main" id="{65DAC449-C35E-4B3E-ABE4-7FC3E3E22268}"/>
              </a:ext>
            </a:extLst>
          </p:cNvPr>
          <p:cNvSpPr txBox="1"/>
          <p:nvPr/>
        </p:nvSpPr>
        <p:spPr>
          <a:xfrm>
            <a:off x="3242997" y="5541840"/>
            <a:ext cx="8639944" cy="430887"/>
          </a:xfrm>
          <a:prstGeom prst="rect">
            <a:avLst/>
          </a:prstGeom>
          <a:noFill/>
        </p:spPr>
        <p:txBody>
          <a:bodyPr wrap="square" rtlCol="0">
            <a:spAutoFit/>
          </a:bodyPr>
          <a:lstStyle/>
          <a:p>
            <a:r>
              <a:rPr lang="pt-BR" sz="2200" dirty="0">
                <a:solidFill>
                  <a:schemeClr val="bg1"/>
                </a:solidFill>
                <a:latin typeface="Georgia" panose="02040502050405020303" pitchFamily="18" charset="0"/>
              </a:rPr>
              <a:t>- John 9:5: “...I </a:t>
            </a:r>
            <a:r>
              <a:rPr lang="pt-BR" sz="2200" dirty="0" err="1">
                <a:solidFill>
                  <a:schemeClr val="bg1"/>
                </a:solidFill>
                <a:latin typeface="Georgia" panose="02040502050405020303" pitchFamily="18" charset="0"/>
              </a:rPr>
              <a:t>am</a:t>
            </a:r>
            <a:r>
              <a:rPr lang="pt-BR" sz="2200" dirty="0">
                <a:solidFill>
                  <a:schemeClr val="bg1"/>
                </a:solidFill>
                <a:latin typeface="Georgia" panose="02040502050405020303" pitchFamily="18" charset="0"/>
              </a:rPr>
              <a:t> </a:t>
            </a:r>
            <a:r>
              <a:rPr lang="pt-BR" sz="2200" dirty="0" err="1">
                <a:solidFill>
                  <a:schemeClr val="bg1"/>
                </a:solidFill>
                <a:latin typeface="Georgia" panose="02040502050405020303" pitchFamily="18" charset="0"/>
              </a:rPr>
              <a:t>the</a:t>
            </a:r>
            <a:r>
              <a:rPr lang="pt-BR" sz="2200" dirty="0">
                <a:solidFill>
                  <a:schemeClr val="bg1"/>
                </a:solidFill>
                <a:latin typeface="Georgia" panose="02040502050405020303" pitchFamily="18" charset="0"/>
              </a:rPr>
              <a:t> light </a:t>
            </a:r>
            <a:r>
              <a:rPr lang="pt-BR" sz="2200" dirty="0" err="1">
                <a:solidFill>
                  <a:schemeClr val="bg1"/>
                </a:solidFill>
                <a:latin typeface="Georgia" panose="02040502050405020303" pitchFamily="18" charset="0"/>
              </a:rPr>
              <a:t>of</a:t>
            </a:r>
            <a:r>
              <a:rPr lang="pt-BR" sz="2200" dirty="0">
                <a:solidFill>
                  <a:schemeClr val="bg1"/>
                </a:solidFill>
                <a:latin typeface="Georgia" panose="02040502050405020303" pitchFamily="18" charset="0"/>
              </a:rPr>
              <a:t> </a:t>
            </a:r>
            <a:r>
              <a:rPr lang="pt-BR" sz="2200" dirty="0" err="1">
                <a:solidFill>
                  <a:schemeClr val="bg1"/>
                </a:solidFill>
                <a:latin typeface="Georgia" panose="02040502050405020303" pitchFamily="18" charset="0"/>
              </a:rPr>
              <a:t>the</a:t>
            </a:r>
            <a:r>
              <a:rPr lang="pt-BR" sz="2200" dirty="0">
                <a:solidFill>
                  <a:schemeClr val="bg1"/>
                </a:solidFill>
                <a:latin typeface="Georgia" panose="02040502050405020303" pitchFamily="18" charset="0"/>
              </a:rPr>
              <a:t> world.” </a:t>
            </a:r>
            <a:r>
              <a:rPr lang="pt-BR" sz="2200" i="1" dirty="0">
                <a:solidFill>
                  <a:schemeClr val="bg1"/>
                </a:solidFill>
                <a:latin typeface="Georgia" panose="02040502050405020303" pitchFamily="18" charset="0"/>
              </a:rPr>
              <a:t>[</a:t>
            </a:r>
            <a:r>
              <a:rPr lang="pt-BR" sz="2200" i="1" dirty="0" err="1">
                <a:solidFill>
                  <a:schemeClr val="bg1"/>
                </a:solidFill>
                <a:latin typeface="Georgia" panose="02040502050405020303" pitchFamily="18" charset="0"/>
              </a:rPr>
              <a:t>cp</a:t>
            </a:r>
            <a:r>
              <a:rPr lang="pt-BR" sz="2200" i="1" dirty="0">
                <a:solidFill>
                  <a:schemeClr val="bg1"/>
                </a:solidFill>
                <a:latin typeface="Georgia" panose="02040502050405020303" pitchFamily="18" charset="0"/>
              </a:rPr>
              <a:t> </a:t>
            </a:r>
            <a:r>
              <a:rPr lang="pt-BR" sz="2200" i="1" dirty="0" err="1">
                <a:solidFill>
                  <a:schemeClr val="bg1"/>
                </a:solidFill>
                <a:latin typeface="Georgia" panose="02040502050405020303" pitchFamily="18" charset="0"/>
              </a:rPr>
              <a:t>Revelation</a:t>
            </a:r>
            <a:r>
              <a:rPr lang="pt-BR" sz="2200" i="1" dirty="0">
                <a:solidFill>
                  <a:schemeClr val="bg1"/>
                </a:solidFill>
                <a:latin typeface="Georgia" panose="02040502050405020303" pitchFamily="18" charset="0"/>
              </a:rPr>
              <a:t> 21:23]</a:t>
            </a:r>
          </a:p>
        </p:txBody>
      </p:sp>
      <p:sp>
        <p:nvSpPr>
          <p:cNvPr id="15" name="Star: 24 Points 14">
            <a:extLst>
              <a:ext uri="{FF2B5EF4-FFF2-40B4-BE49-F238E27FC236}">
                <a16:creationId xmlns:a16="http://schemas.microsoft.com/office/drawing/2014/main" id="{691A4254-31F8-4A0F-8482-08BE1CFAA3DC}"/>
              </a:ext>
            </a:extLst>
          </p:cNvPr>
          <p:cNvSpPr/>
          <p:nvPr/>
        </p:nvSpPr>
        <p:spPr>
          <a:xfrm rot="21195293">
            <a:off x="-859177" y="3682263"/>
            <a:ext cx="4514585" cy="3427637"/>
          </a:xfrm>
          <a:prstGeom prst="star2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Would you allow the Light of God to give you TRUE life?</a:t>
            </a:r>
          </a:p>
        </p:txBody>
      </p:sp>
    </p:spTree>
    <p:extLst>
      <p:ext uri="{BB962C8B-B14F-4D97-AF65-F5344CB8AC3E}">
        <p14:creationId xmlns:p14="http://schemas.microsoft.com/office/powerpoint/2010/main" val="3804801134"/>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par>
                          <p:cTn id="8" fill="hold">
                            <p:stCondLst>
                              <p:cond delay="500"/>
                            </p:stCondLst>
                            <p:childTnLst>
                              <p:par>
                                <p:cTn id="9" presetID="6" presetClass="entr" presetSubtype="3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out)">
                                      <p:cBhvr>
                                        <p:cTn id="11" dur="2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1000"/>
                                        <p:tgtEl>
                                          <p:spTgt spid="11"/>
                                        </p:tgtEl>
                                      </p:cBhvr>
                                    </p:animEffect>
                                    <p:anim calcmode="lin" valueType="num">
                                      <p:cBhvr>
                                        <p:cTn id="17" dur="1000" fill="hold"/>
                                        <p:tgtEl>
                                          <p:spTgt spid="11"/>
                                        </p:tgtEl>
                                        <p:attrNameLst>
                                          <p:attrName>ppt_x</p:attrName>
                                        </p:attrNameLst>
                                      </p:cBhvr>
                                      <p:tavLst>
                                        <p:tav tm="0">
                                          <p:val>
                                            <p:strVal val="#ppt_x"/>
                                          </p:val>
                                        </p:tav>
                                        <p:tav tm="100000">
                                          <p:val>
                                            <p:strVal val="#ppt_x"/>
                                          </p:val>
                                        </p:tav>
                                      </p:tavLst>
                                    </p:anim>
                                    <p:anim calcmode="lin" valueType="num">
                                      <p:cBhvr>
                                        <p:cTn id="1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left)">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32"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circle(out)">
                                      <p:cBhvr>
                                        <p:cTn id="38"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animBg="1"/>
      <p:bldP spid="25" grpId="0"/>
      <p:bldP spid="3" grpId="0"/>
      <p:bldP spid="13" grpId="0"/>
      <p:bldP spid="14" grpId="0"/>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B4E739-E152-4FF8-9888-4C2C587F265D}"/>
              </a:ext>
            </a:extLst>
          </p:cNvPr>
          <p:cNvSpPr txBox="1"/>
          <p:nvPr/>
        </p:nvSpPr>
        <p:spPr>
          <a:xfrm>
            <a:off x="-1" y="86140"/>
            <a:ext cx="12191979" cy="1015663"/>
          </a:xfrm>
          <a:prstGeom prst="rect">
            <a:avLst/>
          </a:prstGeom>
          <a:noFill/>
        </p:spPr>
        <p:txBody>
          <a:bodyPr wrap="square" rtlCol="0">
            <a:spAutoFit/>
          </a:bodyPr>
          <a:lstStyle/>
          <a:p>
            <a:pPr algn="ctr"/>
            <a:r>
              <a:rPr lang="en-US" sz="6000" b="1" dirty="0">
                <a:solidFill>
                  <a:schemeClr val="bg1"/>
                </a:solidFill>
                <a:latin typeface="Segoe Print" panose="02000600000000000000" pitchFamily="2" charset="0"/>
              </a:rPr>
              <a:t>The Nature of God</a:t>
            </a:r>
            <a:endParaRPr lang="en-US" sz="6000" dirty="0">
              <a:solidFill>
                <a:schemeClr val="bg1"/>
              </a:solidFill>
              <a:latin typeface="Segoe Print" panose="02000600000000000000" pitchFamily="2" charset="0"/>
            </a:endParaRPr>
          </a:p>
        </p:txBody>
      </p:sp>
      <p:cxnSp>
        <p:nvCxnSpPr>
          <p:cNvPr id="5" name="Straight Connector 4">
            <a:extLst>
              <a:ext uri="{FF2B5EF4-FFF2-40B4-BE49-F238E27FC236}">
                <a16:creationId xmlns:a16="http://schemas.microsoft.com/office/drawing/2014/main" id="{7043D2A4-19FA-4810-9FE6-4CF2BA6D6E70}"/>
              </a:ext>
            </a:extLst>
          </p:cNvPr>
          <p:cNvCxnSpPr/>
          <p:nvPr/>
        </p:nvCxnSpPr>
        <p:spPr>
          <a:xfrm flipH="1">
            <a:off x="393287" y="556591"/>
            <a:ext cx="1855304" cy="0"/>
          </a:xfrm>
          <a:prstGeom prst="line">
            <a:avLst/>
          </a:prstGeom>
          <a:ln w="44450">
            <a:solidFill>
              <a:schemeClr val="bg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74F4CB2-BAC0-48B5-8B7B-6B40CE0F002B}"/>
              </a:ext>
            </a:extLst>
          </p:cNvPr>
          <p:cNvCxnSpPr/>
          <p:nvPr/>
        </p:nvCxnSpPr>
        <p:spPr>
          <a:xfrm flipH="1">
            <a:off x="9914777" y="557784"/>
            <a:ext cx="1855304" cy="0"/>
          </a:xfrm>
          <a:prstGeom prst="line">
            <a:avLst/>
          </a:prstGeom>
          <a:ln w="44450">
            <a:solidFill>
              <a:schemeClr val="bg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4F17AF4-8A92-4356-8D74-C3DCC280B6AF}"/>
              </a:ext>
            </a:extLst>
          </p:cNvPr>
          <p:cNvCxnSpPr/>
          <p:nvPr/>
        </p:nvCxnSpPr>
        <p:spPr>
          <a:xfrm flipH="1">
            <a:off x="393192" y="6069974"/>
            <a:ext cx="11356848" cy="0"/>
          </a:xfrm>
          <a:prstGeom prst="line">
            <a:avLst/>
          </a:prstGeom>
          <a:ln w="25400">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72675B1B-7227-4DD6-B06C-9D4C6656B0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
        <p:nvSpPr>
          <p:cNvPr id="9" name="TextBox 8">
            <a:extLst>
              <a:ext uri="{FF2B5EF4-FFF2-40B4-BE49-F238E27FC236}">
                <a16:creationId xmlns:a16="http://schemas.microsoft.com/office/drawing/2014/main" id="{6D604A02-1A89-4B74-B7D5-B4FACDAF030F}"/>
              </a:ext>
            </a:extLst>
          </p:cNvPr>
          <p:cNvSpPr txBox="1"/>
          <p:nvPr/>
        </p:nvSpPr>
        <p:spPr>
          <a:xfrm>
            <a:off x="-6625" y="6096818"/>
            <a:ext cx="12191979" cy="707886"/>
          </a:xfrm>
          <a:prstGeom prst="rect">
            <a:avLst/>
          </a:prstGeom>
          <a:noFill/>
        </p:spPr>
        <p:txBody>
          <a:bodyPr wrap="square" rtlCol="0">
            <a:spAutoFit/>
          </a:bodyPr>
          <a:lstStyle/>
          <a:p>
            <a:pPr algn="ctr"/>
            <a:r>
              <a:rPr lang="en-US" sz="4000" b="1" dirty="0">
                <a:solidFill>
                  <a:schemeClr val="bg1"/>
                </a:solidFill>
                <a:latin typeface="Segoe Print" panose="02000600000000000000" pitchFamily="2" charset="0"/>
              </a:rPr>
              <a:t>Genesis 1</a:t>
            </a:r>
            <a:endParaRPr lang="en-US" sz="4000" dirty="0">
              <a:solidFill>
                <a:schemeClr val="bg1"/>
              </a:solidFill>
              <a:latin typeface="Segoe Print" panose="02000600000000000000" pitchFamily="2" charset="0"/>
            </a:endParaRPr>
          </a:p>
        </p:txBody>
      </p:sp>
      <p:sp>
        <p:nvSpPr>
          <p:cNvPr id="10" name="TextBox 9">
            <a:extLst>
              <a:ext uri="{FF2B5EF4-FFF2-40B4-BE49-F238E27FC236}">
                <a16:creationId xmlns:a16="http://schemas.microsoft.com/office/drawing/2014/main" id="{7613ED87-A3B2-446F-B703-1ED1537FFDF6}"/>
              </a:ext>
            </a:extLst>
          </p:cNvPr>
          <p:cNvSpPr txBox="1"/>
          <p:nvPr/>
        </p:nvSpPr>
        <p:spPr>
          <a:xfrm>
            <a:off x="-2878" y="892900"/>
            <a:ext cx="12191979" cy="646331"/>
          </a:xfrm>
          <a:prstGeom prst="rect">
            <a:avLst/>
          </a:prstGeom>
          <a:noFill/>
        </p:spPr>
        <p:txBody>
          <a:bodyPr wrap="square" rtlCol="0">
            <a:spAutoFit/>
          </a:bodyPr>
          <a:lstStyle/>
          <a:p>
            <a:pPr algn="ctr"/>
            <a:r>
              <a:rPr lang="en-US" sz="3600" b="1" dirty="0">
                <a:solidFill>
                  <a:schemeClr val="bg1"/>
                </a:solidFill>
                <a:latin typeface="Segoe Print" panose="02000600000000000000" pitchFamily="2" charset="0"/>
              </a:rPr>
              <a:t>Eternal vs Immortal</a:t>
            </a:r>
            <a:endParaRPr lang="en-US" sz="3600" dirty="0">
              <a:solidFill>
                <a:schemeClr val="bg1"/>
              </a:solidFill>
              <a:latin typeface="Segoe Print" panose="02000600000000000000" pitchFamily="2" charset="0"/>
            </a:endParaRPr>
          </a:p>
        </p:txBody>
      </p:sp>
      <p:cxnSp>
        <p:nvCxnSpPr>
          <p:cNvPr id="11" name="Conector de seta reta 11">
            <a:extLst>
              <a:ext uri="{FF2B5EF4-FFF2-40B4-BE49-F238E27FC236}">
                <a16:creationId xmlns:a16="http://schemas.microsoft.com/office/drawing/2014/main" id="{5D9B6098-F1EB-43C2-A85A-6071DB988E15}"/>
              </a:ext>
            </a:extLst>
          </p:cNvPr>
          <p:cNvCxnSpPr/>
          <p:nvPr/>
        </p:nvCxnSpPr>
        <p:spPr>
          <a:xfrm>
            <a:off x="4074849" y="3953412"/>
            <a:ext cx="6400800" cy="0"/>
          </a:xfrm>
          <a:prstGeom prst="straightConnector1">
            <a:avLst/>
          </a:prstGeom>
          <a:ln w="57150">
            <a:solidFill>
              <a:srgbClr val="FFFF00"/>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12" name="CaixaDeTexto 12">
            <a:extLst>
              <a:ext uri="{FF2B5EF4-FFF2-40B4-BE49-F238E27FC236}">
                <a16:creationId xmlns:a16="http://schemas.microsoft.com/office/drawing/2014/main" id="{6967692A-2DA5-4418-BD49-D7C2EB560135}"/>
              </a:ext>
            </a:extLst>
          </p:cNvPr>
          <p:cNvSpPr txBox="1"/>
          <p:nvPr/>
        </p:nvSpPr>
        <p:spPr>
          <a:xfrm>
            <a:off x="2985468" y="4037614"/>
            <a:ext cx="2143125" cy="707886"/>
          </a:xfrm>
          <a:prstGeom prst="rect">
            <a:avLst/>
          </a:prstGeom>
          <a:noFill/>
        </p:spPr>
        <p:txBody>
          <a:bodyPr wrap="square" rtlCol="0">
            <a:spAutoFit/>
          </a:bodyPr>
          <a:lstStyle/>
          <a:p>
            <a:pPr algn="ctr"/>
            <a:r>
              <a:rPr lang="pt-BR" sz="2000" b="1" dirty="0">
                <a:solidFill>
                  <a:srgbClr val="FFFF00"/>
                </a:solidFill>
              </a:rPr>
              <a:t>“in </a:t>
            </a:r>
            <a:r>
              <a:rPr lang="pt-BR" sz="2000" b="1" dirty="0" err="1">
                <a:solidFill>
                  <a:srgbClr val="FFFF00"/>
                </a:solidFill>
              </a:rPr>
              <a:t>the</a:t>
            </a:r>
            <a:r>
              <a:rPr lang="pt-BR" sz="2000" b="1" dirty="0">
                <a:solidFill>
                  <a:srgbClr val="FFFF00"/>
                </a:solidFill>
              </a:rPr>
              <a:t> </a:t>
            </a:r>
            <a:r>
              <a:rPr lang="pt-BR" sz="2000" b="1" dirty="0" err="1">
                <a:solidFill>
                  <a:srgbClr val="FFFF00"/>
                </a:solidFill>
              </a:rPr>
              <a:t>beginning</a:t>
            </a:r>
            <a:r>
              <a:rPr lang="pt-BR" sz="2000" b="1" dirty="0">
                <a:solidFill>
                  <a:srgbClr val="FFFF00"/>
                </a:solidFill>
              </a:rPr>
              <a:t>”</a:t>
            </a:r>
          </a:p>
          <a:p>
            <a:pPr algn="ctr"/>
            <a:r>
              <a:rPr lang="pt-BR" sz="2000" b="1" dirty="0">
                <a:solidFill>
                  <a:srgbClr val="FFFF00"/>
                </a:solidFill>
              </a:rPr>
              <a:t>[Genesis 1:1]</a:t>
            </a:r>
          </a:p>
        </p:txBody>
      </p:sp>
      <p:sp>
        <p:nvSpPr>
          <p:cNvPr id="13" name="CaixaDeTexto 19">
            <a:extLst>
              <a:ext uri="{FF2B5EF4-FFF2-40B4-BE49-F238E27FC236}">
                <a16:creationId xmlns:a16="http://schemas.microsoft.com/office/drawing/2014/main" id="{C440B17C-F49D-447E-9D8E-CF84FD68E86A}"/>
              </a:ext>
            </a:extLst>
          </p:cNvPr>
          <p:cNvSpPr txBox="1"/>
          <p:nvPr/>
        </p:nvSpPr>
        <p:spPr>
          <a:xfrm>
            <a:off x="8938690" y="4025420"/>
            <a:ext cx="3016024" cy="2062103"/>
          </a:xfrm>
          <a:prstGeom prst="rect">
            <a:avLst/>
          </a:prstGeom>
          <a:noFill/>
        </p:spPr>
        <p:txBody>
          <a:bodyPr wrap="square" rtlCol="0">
            <a:spAutoFit/>
          </a:bodyPr>
          <a:lstStyle/>
          <a:p>
            <a:pPr algn="ctr"/>
            <a:r>
              <a:rPr lang="pt-BR" sz="2000" b="1" dirty="0">
                <a:solidFill>
                  <a:srgbClr val="FFFF00"/>
                </a:solidFill>
              </a:rPr>
              <a:t>“</a:t>
            </a:r>
            <a:r>
              <a:rPr lang="pt-BR" sz="2000" b="1" dirty="0" err="1">
                <a:solidFill>
                  <a:srgbClr val="FFFF00"/>
                </a:solidFill>
              </a:rPr>
              <a:t>Then</a:t>
            </a:r>
            <a:r>
              <a:rPr lang="pt-BR" sz="2000" b="1" dirty="0">
                <a:solidFill>
                  <a:srgbClr val="FFFF00"/>
                </a:solidFill>
              </a:rPr>
              <a:t> comes </a:t>
            </a:r>
            <a:r>
              <a:rPr lang="pt-BR" sz="2000" b="1" dirty="0" err="1">
                <a:solidFill>
                  <a:srgbClr val="FFFF00"/>
                </a:solidFill>
              </a:rPr>
              <a:t>the</a:t>
            </a:r>
            <a:r>
              <a:rPr lang="pt-BR" sz="2000" b="1" dirty="0">
                <a:solidFill>
                  <a:srgbClr val="FFFF00"/>
                </a:solidFill>
              </a:rPr>
              <a:t> </a:t>
            </a:r>
            <a:r>
              <a:rPr lang="pt-BR" sz="2000" b="1" dirty="0" err="1">
                <a:solidFill>
                  <a:srgbClr val="FFFF00"/>
                </a:solidFill>
              </a:rPr>
              <a:t>end</a:t>
            </a:r>
            <a:r>
              <a:rPr lang="pt-BR" sz="2000" b="1" dirty="0">
                <a:solidFill>
                  <a:srgbClr val="FFFF00"/>
                </a:solidFill>
              </a:rPr>
              <a:t>”</a:t>
            </a:r>
          </a:p>
          <a:p>
            <a:pPr algn="ctr"/>
            <a:r>
              <a:rPr lang="pt-BR" sz="2000" b="1" dirty="0">
                <a:solidFill>
                  <a:srgbClr val="FFFF00"/>
                </a:solidFill>
              </a:rPr>
              <a:t>[1 Corinthians 15:24]</a:t>
            </a:r>
          </a:p>
          <a:p>
            <a:pPr algn="ctr"/>
            <a:endParaRPr lang="pt-BR" sz="400" b="1" dirty="0">
              <a:solidFill>
                <a:srgbClr val="FFFF00"/>
              </a:solidFill>
            </a:endParaRPr>
          </a:p>
          <a:p>
            <a:pPr algn="ctr"/>
            <a:r>
              <a:rPr lang="pt-BR" sz="2000" b="1" dirty="0">
                <a:solidFill>
                  <a:srgbClr val="FFFF00"/>
                </a:solidFill>
              </a:rPr>
              <a:t>“...in </a:t>
            </a:r>
            <a:r>
              <a:rPr lang="pt-BR" sz="2000" b="1" dirty="0" err="1">
                <a:solidFill>
                  <a:srgbClr val="FFFF00"/>
                </a:solidFill>
              </a:rPr>
              <a:t>the</a:t>
            </a:r>
            <a:r>
              <a:rPr lang="pt-BR" sz="2000" b="1" dirty="0">
                <a:solidFill>
                  <a:srgbClr val="FFFF00"/>
                </a:solidFill>
              </a:rPr>
              <a:t> </a:t>
            </a:r>
            <a:r>
              <a:rPr lang="pt-BR" sz="2000" b="1" dirty="0" err="1">
                <a:solidFill>
                  <a:srgbClr val="FFFF00"/>
                </a:solidFill>
              </a:rPr>
              <a:t>last</a:t>
            </a:r>
            <a:r>
              <a:rPr lang="pt-BR" sz="2000" b="1" dirty="0">
                <a:solidFill>
                  <a:srgbClr val="FFFF00"/>
                </a:solidFill>
              </a:rPr>
              <a:t> </a:t>
            </a:r>
            <a:r>
              <a:rPr lang="pt-BR" sz="2000" b="1" dirty="0" err="1">
                <a:solidFill>
                  <a:srgbClr val="FFFF00"/>
                </a:solidFill>
              </a:rPr>
              <a:t>day</a:t>
            </a:r>
            <a:r>
              <a:rPr lang="pt-BR" sz="2000" b="1" dirty="0">
                <a:solidFill>
                  <a:srgbClr val="FFFF00"/>
                </a:solidFill>
              </a:rPr>
              <a:t>”</a:t>
            </a:r>
          </a:p>
          <a:p>
            <a:pPr algn="ctr"/>
            <a:r>
              <a:rPr lang="pt-BR" sz="2000" b="1" dirty="0">
                <a:solidFill>
                  <a:srgbClr val="FFFF00"/>
                </a:solidFill>
              </a:rPr>
              <a:t>[John 12:48]</a:t>
            </a:r>
          </a:p>
          <a:p>
            <a:pPr algn="ctr"/>
            <a:endParaRPr lang="pt-BR" sz="400" b="1" dirty="0">
              <a:solidFill>
                <a:srgbClr val="FFFF00"/>
              </a:solidFill>
            </a:endParaRPr>
          </a:p>
          <a:p>
            <a:pPr algn="ctr"/>
            <a:r>
              <a:rPr lang="pt-BR" sz="2000" b="1" dirty="0">
                <a:solidFill>
                  <a:srgbClr val="FFFF00"/>
                </a:solidFill>
              </a:rPr>
              <a:t>“</a:t>
            </a:r>
            <a:r>
              <a:rPr lang="pt-BR" sz="2000" b="1" dirty="0" err="1">
                <a:solidFill>
                  <a:srgbClr val="FFFF00"/>
                </a:solidFill>
              </a:rPr>
              <a:t>the</a:t>
            </a:r>
            <a:r>
              <a:rPr lang="pt-BR" sz="2000" b="1" dirty="0">
                <a:solidFill>
                  <a:srgbClr val="FFFF00"/>
                </a:solidFill>
              </a:rPr>
              <a:t> </a:t>
            </a:r>
            <a:r>
              <a:rPr lang="pt-BR" sz="2000" b="1" dirty="0" err="1">
                <a:solidFill>
                  <a:srgbClr val="FFFF00"/>
                </a:solidFill>
              </a:rPr>
              <a:t>elements</a:t>
            </a:r>
            <a:r>
              <a:rPr lang="pt-BR" sz="2000" b="1" dirty="0">
                <a:solidFill>
                  <a:srgbClr val="FFFF00"/>
                </a:solidFill>
              </a:rPr>
              <a:t> </a:t>
            </a:r>
            <a:r>
              <a:rPr lang="pt-BR" sz="2000" b="1" dirty="0" err="1">
                <a:solidFill>
                  <a:srgbClr val="FFFF00"/>
                </a:solidFill>
              </a:rPr>
              <a:t>will</a:t>
            </a:r>
            <a:r>
              <a:rPr lang="pt-BR" sz="2000" b="1" dirty="0">
                <a:solidFill>
                  <a:srgbClr val="FFFF00"/>
                </a:solidFill>
              </a:rPr>
              <a:t> </a:t>
            </a:r>
            <a:r>
              <a:rPr lang="pt-BR" sz="2000" b="1" dirty="0" err="1">
                <a:solidFill>
                  <a:srgbClr val="FFFF00"/>
                </a:solidFill>
              </a:rPr>
              <a:t>melt</a:t>
            </a:r>
            <a:r>
              <a:rPr lang="pt-BR" sz="2000" b="1" dirty="0">
                <a:solidFill>
                  <a:srgbClr val="FFFF00"/>
                </a:solidFill>
              </a:rPr>
              <a:t>...”</a:t>
            </a:r>
          </a:p>
          <a:p>
            <a:pPr algn="ctr"/>
            <a:r>
              <a:rPr lang="pt-BR" sz="2000" b="1" dirty="0">
                <a:solidFill>
                  <a:srgbClr val="FFFF00"/>
                </a:solidFill>
              </a:rPr>
              <a:t>[2 Peter 3:10-12]</a:t>
            </a:r>
          </a:p>
        </p:txBody>
      </p:sp>
      <p:sp>
        <p:nvSpPr>
          <p:cNvPr id="14" name="Elipse 16">
            <a:extLst>
              <a:ext uri="{FF2B5EF4-FFF2-40B4-BE49-F238E27FC236}">
                <a16:creationId xmlns:a16="http://schemas.microsoft.com/office/drawing/2014/main" id="{B5952CD9-8F39-441C-886D-EF42585989CE}"/>
              </a:ext>
            </a:extLst>
          </p:cNvPr>
          <p:cNvSpPr/>
          <p:nvPr/>
        </p:nvSpPr>
        <p:spPr>
          <a:xfrm>
            <a:off x="10371017" y="3881404"/>
            <a:ext cx="144016" cy="144016"/>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bg1"/>
              </a:solidFill>
            </a:endParaRPr>
          </a:p>
        </p:txBody>
      </p:sp>
      <p:sp>
        <p:nvSpPr>
          <p:cNvPr id="15" name="CaixaDeTexto 20">
            <a:extLst>
              <a:ext uri="{FF2B5EF4-FFF2-40B4-BE49-F238E27FC236}">
                <a16:creationId xmlns:a16="http://schemas.microsoft.com/office/drawing/2014/main" id="{FBDB4834-E2BC-485E-A6D0-9E19121CD643}"/>
              </a:ext>
            </a:extLst>
          </p:cNvPr>
          <p:cNvSpPr txBox="1"/>
          <p:nvPr/>
        </p:nvSpPr>
        <p:spPr>
          <a:xfrm>
            <a:off x="5947057" y="3553302"/>
            <a:ext cx="2016224" cy="400110"/>
          </a:xfrm>
          <a:prstGeom prst="rect">
            <a:avLst/>
          </a:prstGeom>
          <a:noFill/>
        </p:spPr>
        <p:txBody>
          <a:bodyPr wrap="square" rtlCol="0">
            <a:spAutoFit/>
          </a:bodyPr>
          <a:lstStyle/>
          <a:p>
            <a:pPr algn="ctr"/>
            <a:r>
              <a:rPr lang="pt-BR" sz="2000" b="1" dirty="0">
                <a:solidFill>
                  <a:srgbClr val="FFFF00"/>
                </a:solidFill>
              </a:rPr>
              <a:t>TIMELINE</a:t>
            </a:r>
          </a:p>
        </p:txBody>
      </p:sp>
      <p:cxnSp>
        <p:nvCxnSpPr>
          <p:cNvPr id="16" name="Conector de seta reta 21">
            <a:extLst>
              <a:ext uri="{FF2B5EF4-FFF2-40B4-BE49-F238E27FC236}">
                <a16:creationId xmlns:a16="http://schemas.microsoft.com/office/drawing/2014/main" id="{E46B6B65-4C59-4F28-BCCA-5D81F56F845A}"/>
              </a:ext>
            </a:extLst>
          </p:cNvPr>
          <p:cNvCxnSpPr/>
          <p:nvPr/>
        </p:nvCxnSpPr>
        <p:spPr>
          <a:xfrm>
            <a:off x="5163353" y="3178167"/>
            <a:ext cx="2007840" cy="0"/>
          </a:xfrm>
          <a:prstGeom prst="straightConnector1">
            <a:avLst/>
          </a:prstGeom>
          <a:ln w="57150">
            <a:solidFill>
              <a:srgbClr val="FFFF00"/>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7" name="CaixaDeTexto 23">
            <a:extLst>
              <a:ext uri="{FF2B5EF4-FFF2-40B4-BE49-F238E27FC236}">
                <a16:creationId xmlns:a16="http://schemas.microsoft.com/office/drawing/2014/main" id="{7DCFB550-36C0-48C9-97FA-127D48849B95}"/>
              </a:ext>
            </a:extLst>
          </p:cNvPr>
          <p:cNvSpPr txBox="1"/>
          <p:nvPr/>
        </p:nvSpPr>
        <p:spPr>
          <a:xfrm>
            <a:off x="5118184" y="2778057"/>
            <a:ext cx="2053009" cy="400110"/>
          </a:xfrm>
          <a:prstGeom prst="rect">
            <a:avLst/>
          </a:prstGeom>
          <a:noFill/>
        </p:spPr>
        <p:txBody>
          <a:bodyPr wrap="square" rtlCol="0">
            <a:spAutoFit/>
          </a:bodyPr>
          <a:lstStyle/>
          <a:p>
            <a:pPr algn="ctr"/>
            <a:r>
              <a:rPr lang="pt-BR" sz="2000" b="1" dirty="0">
                <a:solidFill>
                  <a:srgbClr val="FFFF00"/>
                </a:solidFill>
              </a:rPr>
              <a:t>MORTAL </a:t>
            </a:r>
            <a:r>
              <a:rPr lang="pt-BR" sz="2000" b="1" dirty="0" err="1">
                <a:solidFill>
                  <a:srgbClr val="FFFF00"/>
                </a:solidFill>
              </a:rPr>
              <a:t>beings</a:t>
            </a:r>
            <a:endParaRPr lang="pt-BR" sz="2000" b="1" dirty="0">
              <a:solidFill>
                <a:srgbClr val="FFFF00"/>
              </a:solidFill>
            </a:endParaRPr>
          </a:p>
        </p:txBody>
      </p:sp>
      <p:cxnSp>
        <p:nvCxnSpPr>
          <p:cNvPr id="18" name="Conector de seta reta 25">
            <a:extLst>
              <a:ext uri="{FF2B5EF4-FFF2-40B4-BE49-F238E27FC236}">
                <a16:creationId xmlns:a16="http://schemas.microsoft.com/office/drawing/2014/main" id="{92CCDC2A-6ED3-4D18-AC02-401B36829578}"/>
              </a:ext>
            </a:extLst>
          </p:cNvPr>
          <p:cNvCxnSpPr/>
          <p:nvPr/>
        </p:nvCxnSpPr>
        <p:spPr>
          <a:xfrm>
            <a:off x="5163353" y="2642173"/>
            <a:ext cx="2007840" cy="0"/>
          </a:xfrm>
          <a:prstGeom prst="straightConnector1">
            <a:avLst/>
          </a:prstGeom>
          <a:ln w="57150">
            <a:solidFill>
              <a:srgbClr val="FFFF00"/>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19" name="CaixaDeTexto 26">
            <a:extLst>
              <a:ext uri="{FF2B5EF4-FFF2-40B4-BE49-F238E27FC236}">
                <a16:creationId xmlns:a16="http://schemas.microsoft.com/office/drawing/2014/main" id="{7E30596E-4B0C-482D-AD9E-FD44AB128E4C}"/>
              </a:ext>
            </a:extLst>
          </p:cNvPr>
          <p:cNvSpPr txBox="1"/>
          <p:nvPr/>
        </p:nvSpPr>
        <p:spPr>
          <a:xfrm>
            <a:off x="5060643" y="2242063"/>
            <a:ext cx="2448272" cy="400110"/>
          </a:xfrm>
          <a:prstGeom prst="rect">
            <a:avLst/>
          </a:prstGeom>
          <a:noFill/>
        </p:spPr>
        <p:txBody>
          <a:bodyPr wrap="square" rtlCol="0">
            <a:spAutoFit/>
          </a:bodyPr>
          <a:lstStyle/>
          <a:p>
            <a:pPr algn="ctr"/>
            <a:r>
              <a:rPr lang="pt-BR" sz="2000" b="1" dirty="0">
                <a:solidFill>
                  <a:srgbClr val="FFFF00"/>
                </a:solidFill>
              </a:rPr>
              <a:t>IMMORTAL </a:t>
            </a:r>
            <a:r>
              <a:rPr lang="pt-BR" sz="2000" b="1" dirty="0" err="1">
                <a:solidFill>
                  <a:srgbClr val="FFFF00"/>
                </a:solidFill>
              </a:rPr>
              <a:t>beings</a:t>
            </a:r>
            <a:endParaRPr lang="pt-BR" sz="2000" b="1" dirty="0">
              <a:solidFill>
                <a:srgbClr val="FFFF00"/>
              </a:solidFill>
            </a:endParaRPr>
          </a:p>
        </p:txBody>
      </p:sp>
      <p:cxnSp>
        <p:nvCxnSpPr>
          <p:cNvPr id="20" name="Conector de seta reta 27">
            <a:extLst>
              <a:ext uri="{FF2B5EF4-FFF2-40B4-BE49-F238E27FC236}">
                <a16:creationId xmlns:a16="http://schemas.microsoft.com/office/drawing/2014/main" id="{DED8F828-511F-455C-B5C9-0D5763870241}"/>
              </a:ext>
            </a:extLst>
          </p:cNvPr>
          <p:cNvCxnSpPr/>
          <p:nvPr/>
        </p:nvCxnSpPr>
        <p:spPr>
          <a:xfrm>
            <a:off x="7251585" y="2642173"/>
            <a:ext cx="2007840" cy="0"/>
          </a:xfrm>
          <a:prstGeom prst="straightConnector1">
            <a:avLst/>
          </a:prstGeom>
          <a:ln w="57150">
            <a:solidFill>
              <a:srgbClr val="FFFF00"/>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1" name="Conector de seta reta 29">
            <a:extLst>
              <a:ext uri="{FF2B5EF4-FFF2-40B4-BE49-F238E27FC236}">
                <a16:creationId xmlns:a16="http://schemas.microsoft.com/office/drawing/2014/main" id="{BE8327F9-0D5B-4DEF-954E-AE03748AE8B4}"/>
              </a:ext>
            </a:extLst>
          </p:cNvPr>
          <p:cNvCxnSpPr/>
          <p:nvPr/>
        </p:nvCxnSpPr>
        <p:spPr>
          <a:xfrm>
            <a:off x="351669" y="2066109"/>
            <a:ext cx="11521440" cy="0"/>
          </a:xfrm>
          <a:prstGeom prst="straightConnector1">
            <a:avLst/>
          </a:prstGeom>
          <a:ln w="57150">
            <a:solidFill>
              <a:srgbClr val="FFFF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CaixaDeTexto 30">
            <a:extLst>
              <a:ext uri="{FF2B5EF4-FFF2-40B4-BE49-F238E27FC236}">
                <a16:creationId xmlns:a16="http://schemas.microsoft.com/office/drawing/2014/main" id="{87B5E541-D2CF-4AD6-B223-93AAC43C8DB2}"/>
              </a:ext>
            </a:extLst>
          </p:cNvPr>
          <p:cNvSpPr txBox="1"/>
          <p:nvPr/>
        </p:nvSpPr>
        <p:spPr>
          <a:xfrm>
            <a:off x="5082961" y="1665999"/>
            <a:ext cx="2053009" cy="400110"/>
          </a:xfrm>
          <a:prstGeom prst="rect">
            <a:avLst/>
          </a:prstGeom>
          <a:noFill/>
        </p:spPr>
        <p:txBody>
          <a:bodyPr wrap="square" rtlCol="0">
            <a:spAutoFit/>
          </a:bodyPr>
          <a:lstStyle/>
          <a:p>
            <a:pPr algn="ctr"/>
            <a:r>
              <a:rPr lang="pt-BR" sz="2000" b="1" dirty="0">
                <a:solidFill>
                  <a:srgbClr val="FFFF00"/>
                </a:solidFill>
              </a:rPr>
              <a:t>ETERNAL </a:t>
            </a:r>
            <a:r>
              <a:rPr lang="pt-BR" sz="2000" b="1" dirty="0" err="1">
                <a:solidFill>
                  <a:srgbClr val="FFFF00"/>
                </a:solidFill>
              </a:rPr>
              <a:t>Being</a:t>
            </a:r>
            <a:endParaRPr lang="pt-BR" sz="2000" b="1" dirty="0">
              <a:solidFill>
                <a:srgbClr val="FFFF00"/>
              </a:solidFill>
            </a:endParaRPr>
          </a:p>
        </p:txBody>
      </p:sp>
      <p:sp>
        <p:nvSpPr>
          <p:cNvPr id="23" name="CaixaDeTexto 38">
            <a:extLst>
              <a:ext uri="{FF2B5EF4-FFF2-40B4-BE49-F238E27FC236}">
                <a16:creationId xmlns:a16="http://schemas.microsoft.com/office/drawing/2014/main" id="{F4B4B575-E3A9-4322-A342-AE6A5ABB8F3F}"/>
              </a:ext>
            </a:extLst>
          </p:cNvPr>
          <p:cNvSpPr txBox="1"/>
          <p:nvPr/>
        </p:nvSpPr>
        <p:spPr>
          <a:xfrm>
            <a:off x="7171193" y="2890135"/>
            <a:ext cx="4320480" cy="400110"/>
          </a:xfrm>
          <a:prstGeom prst="rect">
            <a:avLst/>
          </a:prstGeom>
          <a:noFill/>
        </p:spPr>
        <p:txBody>
          <a:bodyPr wrap="square" rtlCol="0">
            <a:spAutoFit/>
          </a:bodyPr>
          <a:lstStyle/>
          <a:p>
            <a:pPr algn="ctr"/>
            <a:r>
              <a:rPr lang="pt-BR" sz="2000" b="1" dirty="0">
                <a:solidFill>
                  <a:srgbClr val="FFFF00"/>
                </a:solidFill>
              </a:rPr>
              <a:t>(</a:t>
            </a:r>
            <a:r>
              <a:rPr lang="pt-BR" sz="2000" b="1" dirty="0" err="1">
                <a:solidFill>
                  <a:srgbClr val="FFFF00"/>
                </a:solidFill>
              </a:rPr>
              <a:t>animals</a:t>
            </a:r>
            <a:r>
              <a:rPr lang="pt-BR" sz="2000" b="1" dirty="0">
                <a:solidFill>
                  <a:srgbClr val="FFFF00"/>
                </a:solidFill>
              </a:rPr>
              <a:t>, </a:t>
            </a:r>
            <a:r>
              <a:rPr lang="pt-BR" sz="2000" b="1" dirty="0" err="1">
                <a:solidFill>
                  <a:srgbClr val="FFFF00"/>
                </a:solidFill>
              </a:rPr>
              <a:t>plants</a:t>
            </a:r>
            <a:r>
              <a:rPr lang="pt-BR" sz="2000" b="1" dirty="0">
                <a:solidFill>
                  <a:srgbClr val="FFFF00"/>
                </a:solidFill>
              </a:rPr>
              <a:t>, </a:t>
            </a:r>
            <a:r>
              <a:rPr lang="pt-BR" sz="2000" b="1" dirty="0" err="1">
                <a:solidFill>
                  <a:srgbClr val="FFFF00"/>
                </a:solidFill>
              </a:rPr>
              <a:t>human</a:t>
            </a:r>
            <a:r>
              <a:rPr lang="pt-BR" sz="2000" b="1" dirty="0">
                <a:solidFill>
                  <a:srgbClr val="FFFF00"/>
                </a:solidFill>
              </a:rPr>
              <a:t> </a:t>
            </a:r>
            <a:r>
              <a:rPr lang="pt-BR" sz="2000" b="1" dirty="0" err="1">
                <a:solidFill>
                  <a:srgbClr val="FFFF00"/>
                </a:solidFill>
              </a:rPr>
              <a:t>bodies</a:t>
            </a:r>
            <a:r>
              <a:rPr lang="pt-BR" sz="2000" b="1" dirty="0">
                <a:solidFill>
                  <a:srgbClr val="FFFF00"/>
                </a:solidFill>
              </a:rPr>
              <a:t>, </a:t>
            </a:r>
            <a:r>
              <a:rPr lang="pt-BR" sz="2000" b="1" dirty="0" err="1">
                <a:solidFill>
                  <a:srgbClr val="FFFF00"/>
                </a:solidFill>
              </a:rPr>
              <a:t>etc</a:t>
            </a:r>
            <a:r>
              <a:rPr lang="pt-BR" sz="2000" b="1" dirty="0">
                <a:solidFill>
                  <a:srgbClr val="FFFF00"/>
                </a:solidFill>
              </a:rPr>
              <a:t>)</a:t>
            </a:r>
          </a:p>
        </p:txBody>
      </p:sp>
      <p:sp>
        <p:nvSpPr>
          <p:cNvPr id="24" name="CaixaDeTexto 39">
            <a:extLst>
              <a:ext uri="{FF2B5EF4-FFF2-40B4-BE49-F238E27FC236}">
                <a16:creationId xmlns:a16="http://schemas.microsoft.com/office/drawing/2014/main" id="{19199B65-67CF-4190-883F-DF3AEAA050DA}"/>
              </a:ext>
            </a:extLst>
          </p:cNvPr>
          <p:cNvSpPr txBox="1"/>
          <p:nvPr/>
        </p:nvSpPr>
        <p:spPr>
          <a:xfrm>
            <a:off x="9043401" y="2242063"/>
            <a:ext cx="2448272" cy="707886"/>
          </a:xfrm>
          <a:prstGeom prst="rect">
            <a:avLst/>
          </a:prstGeom>
          <a:noFill/>
        </p:spPr>
        <p:txBody>
          <a:bodyPr wrap="square" rtlCol="0">
            <a:spAutoFit/>
          </a:bodyPr>
          <a:lstStyle/>
          <a:p>
            <a:pPr algn="ctr"/>
            <a:r>
              <a:rPr lang="pt-BR" sz="2000" b="1" dirty="0">
                <a:solidFill>
                  <a:srgbClr val="FFFF00"/>
                </a:solidFill>
              </a:rPr>
              <a:t>(</a:t>
            </a:r>
            <a:r>
              <a:rPr lang="pt-BR" sz="2000" b="1" dirty="0" err="1">
                <a:solidFill>
                  <a:srgbClr val="FFFF00"/>
                </a:solidFill>
              </a:rPr>
              <a:t>angels</a:t>
            </a:r>
            <a:r>
              <a:rPr lang="pt-BR" sz="2000" b="1" dirty="0">
                <a:solidFill>
                  <a:srgbClr val="FFFF00"/>
                </a:solidFill>
              </a:rPr>
              <a:t>, </a:t>
            </a:r>
            <a:r>
              <a:rPr lang="pt-BR" sz="2000" b="1" dirty="0" err="1">
                <a:solidFill>
                  <a:srgbClr val="FFFF00"/>
                </a:solidFill>
              </a:rPr>
              <a:t>demons</a:t>
            </a:r>
            <a:r>
              <a:rPr lang="pt-BR" sz="2000" b="1" dirty="0">
                <a:solidFill>
                  <a:srgbClr val="FFFF00"/>
                </a:solidFill>
              </a:rPr>
              <a:t>,</a:t>
            </a:r>
          </a:p>
          <a:p>
            <a:pPr algn="ctr"/>
            <a:r>
              <a:rPr lang="pt-BR" sz="2000" b="1" dirty="0">
                <a:solidFill>
                  <a:srgbClr val="FFFF00"/>
                </a:solidFill>
              </a:rPr>
              <a:t>  </a:t>
            </a:r>
            <a:r>
              <a:rPr lang="pt-BR" sz="2000" b="1" dirty="0" err="1">
                <a:solidFill>
                  <a:srgbClr val="FFFF00"/>
                </a:solidFill>
              </a:rPr>
              <a:t>and</a:t>
            </a:r>
            <a:r>
              <a:rPr lang="pt-BR" sz="2000" b="1" dirty="0">
                <a:solidFill>
                  <a:srgbClr val="FFFF00"/>
                </a:solidFill>
              </a:rPr>
              <a:t> </a:t>
            </a:r>
            <a:r>
              <a:rPr lang="pt-BR" sz="2000" b="1" dirty="0" err="1">
                <a:solidFill>
                  <a:srgbClr val="FFFF00"/>
                </a:solidFill>
              </a:rPr>
              <a:t>human</a:t>
            </a:r>
            <a:r>
              <a:rPr lang="pt-BR" sz="2000" b="1" dirty="0">
                <a:solidFill>
                  <a:srgbClr val="FFFF00"/>
                </a:solidFill>
              </a:rPr>
              <a:t> souls)</a:t>
            </a:r>
          </a:p>
        </p:txBody>
      </p:sp>
    </p:spTree>
    <p:extLst>
      <p:ext uri="{BB962C8B-B14F-4D97-AF65-F5344CB8AC3E}">
        <p14:creationId xmlns:p14="http://schemas.microsoft.com/office/powerpoint/2010/main" val="38673193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left)">
                                      <p:cBhvr>
                                        <p:cTn id="14" dur="3500"/>
                                        <p:tgtEl>
                                          <p:spTgt spid="11"/>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up)">
                                      <p:cBhvr>
                                        <p:cTn id="17" dur="500"/>
                                        <p:tgtEl>
                                          <p:spTgt spid="12"/>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2250"/>
                                        <p:tgtEl>
                                          <p:spTgt spid="15"/>
                                        </p:tgtEl>
                                      </p:cBhvr>
                                    </p:animEffect>
                                  </p:childTnLst>
                                </p:cTn>
                              </p:par>
                              <p:par>
                                <p:cTn id="21" presetID="6" presetClass="entr" presetSubtype="32" fill="hold" grpId="0" nodeType="withEffect">
                                  <p:stCondLst>
                                    <p:cond delay="2500"/>
                                  </p:stCondLst>
                                  <p:childTnLst>
                                    <p:set>
                                      <p:cBhvr>
                                        <p:cTn id="22" dur="1" fill="hold">
                                          <p:stCondLst>
                                            <p:cond delay="0"/>
                                          </p:stCondLst>
                                        </p:cTn>
                                        <p:tgtEl>
                                          <p:spTgt spid="14"/>
                                        </p:tgtEl>
                                        <p:attrNameLst>
                                          <p:attrName>style.visibility</p:attrName>
                                        </p:attrNameLst>
                                      </p:cBhvr>
                                      <p:to>
                                        <p:strVal val="visible"/>
                                      </p:to>
                                    </p:set>
                                    <p:animEffect transition="in" filter="circle(out)">
                                      <p:cBhvr>
                                        <p:cTn id="23" dur="1000"/>
                                        <p:tgtEl>
                                          <p:spTgt spid="14"/>
                                        </p:tgtEl>
                                      </p:cBhvr>
                                    </p:animEffect>
                                  </p:childTnLst>
                                </p:cTn>
                              </p:par>
                            </p:childTnLst>
                          </p:cTn>
                        </p:par>
                        <p:par>
                          <p:cTn id="24" fill="hold">
                            <p:stCondLst>
                              <p:cond delay="3500"/>
                            </p:stCondLst>
                            <p:childTnLst>
                              <p:par>
                                <p:cTn id="25" presetID="22" presetClass="entr" presetSubtype="1"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1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3500"/>
                                        <p:tgtEl>
                                          <p:spTgt spid="16"/>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left)">
                                      <p:cBhvr>
                                        <p:cTn id="35" dur="2250"/>
                                        <p:tgtEl>
                                          <p:spTgt spid="17"/>
                                        </p:tgtEl>
                                      </p:cBhvr>
                                    </p:animEffect>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left)">
                                      <p:cBhvr>
                                        <p:cTn id="39" dur="500"/>
                                        <p:tgtEl>
                                          <p:spTgt spid="23"/>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1750"/>
                                        <p:tgtEl>
                                          <p:spTgt spid="18"/>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left)">
                                      <p:cBhvr>
                                        <p:cTn id="47" dur="1750"/>
                                        <p:tgtEl>
                                          <p:spTgt spid="19"/>
                                        </p:tgtEl>
                                      </p:cBhvr>
                                    </p:animEffect>
                                  </p:childTnLst>
                                </p:cTn>
                              </p:par>
                            </p:childTnLst>
                          </p:cTn>
                        </p:par>
                        <p:par>
                          <p:cTn id="48" fill="hold">
                            <p:stCondLst>
                              <p:cond delay="1750"/>
                            </p:stCondLst>
                            <p:childTnLst>
                              <p:par>
                                <p:cTn id="49" presetID="22" presetClass="entr" presetSubtype="8"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ipe(left)">
                                      <p:cBhvr>
                                        <p:cTn id="51" dur="1750"/>
                                        <p:tgtEl>
                                          <p:spTgt spid="20"/>
                                        </p:tgtEl>
                                      </p:cBhvr>
                                    </p:animEffect>
                                  </p:childTnLst>
                                </p:cTn>
                              </p:par>
                            </p:childTnLst>
                          </p:cTn>
                        </p:par>
                        <p:par>
                          <p:cTn id="52" fill="hold">
                            <p:stCondLst>
                              <p:cond delay="3500"/>
                            </p:stCondLst>
                            <p:childTnLst>
                              <p:par>
                                <p:cTn id="53" presetID="22" presetClass="entr" presetSubtype="8"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wipe(left)">
                                      <p:cBhvr>
                                        <p:cTn id="55" dur="500"/>
                                        <p:tgtEl>
                                          <p:spTgt spid="24"/>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37" fill="hold" nodeType="click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barn(outVertical)">
                                      <p:cBhvr>
                                        <p:cTn id="60" dur="2250"/>
                                        <p:tgtEl>
                                          <p:spTgt spid="21"/>
                                        </p:tgtEl>
                                      </p:cBhvr>
                                    </p:animEffect>
                                  </p:childTnLst>
                                </p:cTn>
                              </p:par>
                              <p:par>
                                <p:cTn id="61" presetID="22" presetClass="entr" presetSubtype="2"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wipe(right)">
                                      <p:cBhvr>
                                        <p:cTn id="63" dur="1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4" grpId="0" animBg="1"/>
      <p:bldP spid="15" grpId="0"/>
      <p:bldP spid="17" grpId="0"/>
      <p:bldP spid="19" grpId="0"/>
      <p:bldP spid="22" grpId="0"/>
      <p:bldP spid="23" grpId="0"/>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B4E739-E152-4FF8-9888-4C2C587F265D}"/>
              </a:ext>
            </a:extLst>
          </p:cNvPr>
          <p:cNvSpPr txBox="1"/>
          <p:nvPr/>
        </p:nvSpPr>
        <p:spPr>
          <a:xfrm>
            <a:off x="-1" y="86140"/>
            <a:ext cx="12191979" cy="1015663"/>
          </a:xfrm>
          <a:prstGeom prst="rect">
            <a:avLst/>
          </a:prstGeom>
          <a:noFill/>
        </p:spPr>
        <p:txBody>
          <a:bodyPr wrap="square" rtlCol="0">
            <a:spAutoFit/>
          </a:bodyPr>
          <a:lstStyle/>
          <a:p>
            <a:pPr algn="ctr"/>
            <a:r>
              <a:rPr lang="en-US" sz="6000" b="1" dirty="0">
                <a:solidFill>
                  <a:schemeClr val="bg1"/>
                </a:solidFill>
                <a:latin typeface="Segoe Print" panose="02000600000000000000" pitchFamily="2" charset="0"/>
              </a:rPr>
              <a:t>The Nature of God</a:t>
            </a:r>
            <a:endParaRPr lang="en-US" sz="6000" dirty="0">
              <a:solidFill>
                <a:schemeClr val="bg1"/>
              </a:solidFill>
              <a:latin typeface="Segoe Print" panose="02000600000000000000" pitchFamily="2" charset="0"/>
            </a:endParaRPr>
          </a:p>
        </p:txBody>
      </p:sp>
      <p:cxnSp>
        <p:nvCxnSpPr>
          <p:cNvPr id="5" name="Straight Connector 4">
            <a:extLst>
              <a:ext uri="{FF2B5EF4-FFF2-40B4-BE49-F238E27FC236}">
                <a16:creationId xmlns:a16="http://schemas.microsoft.com/office/drawing/2014/main" id="{7043D2A4-19FA-4810-9FE6-4CF2BA6D6E70}"/>
              </a:ext>
            </a:extLst>
          </p:cNvPr>
          <p:cNvCxnSpPr/>
          <p:nvPr/>
        </p:nvCxnSpPr>
        <p:spPr>
          <a:xfrm flipH="1">
            <a:off x="393287" y="556591"/>
            <a:ext cx="1855304" cy="0"/>
          </a:xfrm>
          <a:prstGeom prst="line">
            <a:avLst/>
          </a:prstGeom>
          <a:ln w="44450">
            <a:solidFill>
              <a:schemeClr val="bg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74F4CB2-BAC0-48B5-8B7B-6B40CE0F002B}"/>
              </a:ext>
            </a:extLst>
          </p:cNvPr>
          <p:cNvCxnSpPr/>
          <p:nvPr/>
        </p:nvCxnSpPr>
        <p:spPr>
          <a:xfrm flipH="1">
            <a:off x="9914777" y="557784"/>
            <a:ext cx="1855304" cy="0"/>
          </a:xfrm>
          <a:prstGeom prst="line">
            <a:avLst/>
          </a:prstGeom>
          <a:ln w="44450">
            <a:solidFill>
              <a:schemeClr val="bg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4F17AF4-8A92-4356-8D74-C3DCC280B6AF}"/>
              </a:ext>
            </a:extLst>
          </p:cNvPr>
          <p:cNvCxnSpPr/>
          <p:nvPr/>
        </p:nvCxnSpPr>
        <p:spPr>
          <a:xfrm flipH="1">
            <a:off x="393192" y="6069974"/>
            <a:ext cx="11356848" cy="0"/>
          </a:xfrm>
          <a:prstGeom prst="line">
            <a:avLst/>
          </a:prstGeom>
          <a:ln w="25400">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72675B1B-7227-4DD6-B06C-9D4C6656B0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
        <p:nvSpPr>
          <p:cNvPr id="9" name="TextBox 8">
            <a:extLst>
              <a:ext uri="{FF2B5EF4-FFF2-40B4-BE49-F238E27FC236}">
                <a16:creationId xmlns:a16="http://schemas.microsoft.com/office/drawing/2014/main" id="{6D604A02-1A89-4B74-B7D5-B4FACDAF030F}"/>
              </a:ext>
            </a:extLst>
          </p:cNvPr>
          <p:cNvSpPr txBox="1"/>
          <p:nvPr/>
        </p:nvSpPr>
        <p:spPr>
          <a:xfrm>
            <a:off x="-6625" y="6096818"/>
            <a:ext cx="12191979" cy="707886"/>
          </a:xfrm>
          <a:prstGeom prst="rect">
            <a:avLst/>
          </a:prstGeom>
          <a:noFill/>
        </p:spPr>
        <p:txBody>
          <a:bodyPr wrap="square" rtlCol="0">
            <a:spAutoFit/>
          </a:bodyPr>
          <a:lstStyle/>
          <a:p>
            <a:pPr algn="ctr"/>
            <a:r>
              <a:rPr lang="en-US" sz="4000" b="1" dirty="0">
                <a:solidFill>
                  <a:schemeClr val="bg1"/>
                </a:solidFill>
                <a:latin typeface="Segoe Print" panose="02000600000000000000" pitchFamily="2" charset="0"/>
              </a:rPr>
              <a:t>Genesis 1</a:t>
            </a:r>
            <a:endParaRPr lang="en-US" sz="4000" dirty="0">
              <a:solidFill>
                <a:schemeClr val="bg1"/>
              </a:solidFill>
              <a:latin typeface="Segoe Print" panose="02000600000000000000" pitchFamily="2" charset="0"/>
            </a:endParaRPr>
          </a:p>
        </p:txBody>
      </p:sp>
      <p:sp>
        <p:nvSpPr>
          <p:cNvPr id="10" name="TextBox 9">
            <a:extLst>
              <a:ext uri="{FF2B5EF4-FFF2-40B4-BE49-F238E27FC236}">
                <a16:creationId xmlns:a16="http://schemas.microsoft.com/office/drawing/2014/main" id="{7613ED87-A3B2-446F-B703-1ED1537FFDF6}"/>
              </a:ext>
            </a:extLst>
          </p:cNvPr>
          <p:cNvSpPr txBox="1"/>
          <p:nvPr/>
        </p:nvSpPr>
        <p:spPr>
          <a:xfrm>
            <a:off x="-2878" y="892900"/>
            <a:ext cx="12191979" cy="646331"/>
          </a:xfrm>
          <a:prstGeom prst="rect">
            <a:avLst/>
          </a:prstGeom>
          <a:noFill/>
        </p:spPr>
        <p:txBody>
          <a:bodyPr wrap="square" rtlCol="0">
            <a:spAutoFit/>
          </a:bodyPr>
          <a:lstStyle/>
          <a:p>
            <a:pPr algn="ctr"/>
            <a:r>
              <a:rPr lang="en-US" sz="3600" b="1" dirty="0">
                <a:solidFill>
                  <a:schemeClr val="bg1"/>
                </a:solidFill>
                <a:latin typeface="Segoe Print" panose="02000600000000000000" pitchFamily="2" charset="0"/>
              </a:rPr>
              <a:t>Eternal vs Immortal</a:t>
            </a:r>
            <a:endParaRPr lang="en-US" sz="3600" dirty="0">
              <a:solidFill>
                <a:schemeClr val="bg1"/>
              </a:solidFill>
              <a:latin typeface="Segoe Print" panose="02000600000000000000" pitchFamily="2" charset="0"/>
            </a:endParaRPr>
          </a:p>
        </p:txBody>
      </p:sp>
      <p:cxnSp>
        <p:nvCxnSpPr>
          <p:cNvPr id="11" name="Conector de seta reta 11">
            <a:extLst>
              <a:ext uri="{FF2B5EF4-FFF2-40B4-BE49-F238E27FC236}">
                <a16:creationId xmlns:a16="http://schemas.microsoft.com/office/drawing/2014/main" id="{5D9B6098-F1EB-43C2-A85A-6071DB988E15}"/>
              </a:ext>
            </a:extLst>
          </p:cNvPr>
          <p:cNvCxnSpPr/>
          <p:nvPr/>
        </p:nvCxnSpPr>
        <p:spPr>
          <a:xfrm>
            <a:off x="6714530" y="3953412"/>
            <a:ext cx="548640" cy="0"/>
          </a:xfrm>
          <a:prstGeom prst="straightConnector1">
            <a:avLst/>
          </a:prstGeom>
          <a:ln w="57150">
            <a:solidFill>
              <a:srgbClr val="FFFF00"/>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5" name="CaixaDeTexto 20">
            <a:extLst>
              <a:ext uri="{FF2B5EF4-FFF2-40B4-BE49-F238E27FC236}">
                <a16:creationId xmlns:a16="http://schemas.microsoft.com/office/drawing/2014/main" id="{FBDB4834-E2BC-485E-A6D0-9E19121CD643}"/>
              </a:ext>
            </a:extLst>
          </p:cNvPr>
          <p:cNvSpPr txBox="1"/>
          <p:nvPr/>
        </p:nvSpPr>
        <p:spPr>
          <a:xfrm>
            <a:off x="5947057" y="3553302"/>
            <a:ext cx="2016224" cy="400110"/>
          </a:xfrm>
          <a:prstGeom prst="rect">
            <a:avLst/>
          </a:prstGeom>
          <a:noFill/>
        </p:spPr>
        <p:txBody>
          <a:bodyPr wrap="square" rtlCol="0">
            <a:spAutoFit/>
          </a:bodyPr>
          <a:lstStyle/>
          <a:p>
            <a:pPr algn="ctr"/>
            <a:r>
              <a:rPr lang="pt-BR" sz="2000" b="1" dirty="0">
                <a:solidFill>
                  <a:srgbClr val="FFFF00"/>
                </a:solidFill>
              </a:rPr>
              <a:t>TIMELINE</a:t>
            </a:r>
          </a:p>
        </p:txBody>
      </p:sp>
      <p:cxnSp>
        <p:nvCxnSpPr>
          <p:cNvPr id="21" name="Conector de seta reta 29">
            <a:extLst>
              <a:ext uri="{FF2B5EF4-FFF2-40B4-BE49-F238E27FC236}">
                <a16:creationId xmlns:a16="http://schemas.microsoft.com/office/drawing/2014/main" id="{BE8327F9-0D5B-4DEF-954E-AE03748AE8B4}"/>
              </a:ext>
            </a:extLst>
          </p:cNvPr>
          <p:cNvCxnSpPr/>
          <p:nvPr/>
        </p:nvCxnSpPr>
        <p:spPr>
          <a:xfrm>
            <a:off x="351669" y="2066109"/>
            <a:ext cx="11521440" cy="0"/>
          </a:xfrm>
          <a:prstGeom prst="straightConnector1">
            <a:avLst/>
          </a:prstGeom>
          <a:ln w="57150">
            <a:solidFill>
              <a:srgbClr val="FFFF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CaixaDeTexto 30">
            <a:extLst>
              <a:ext uri="{FF2B5EF4-FFF2-40B4-BE49-F238E27FC236}">
                <a16:creationId xmlns:a16="http://schemas.microsoft.com/office/drawing/2014/main" id="{87B5E541-D2CF-4AD6-B223-93AAC43C8DB2}"/>
              </a:ext>
            </a:extLst>
          </p:cNvPr>
          <p:cNvSpPr txBox="1"/>
          <p:nvPr/>
        </p:nvSpPr>
        <p:spPr>
          <a:xfrm>
            <a:off x="5082961" y="1665999"/>
            <a:ext cx="2053009" cy="400110"/>
          </a:xfrm>
          <a:prstGeom prst="rect">
            <a:avLst/>
          </a:prstGeom>
          <a:noFill/>
        </p:spPr>
        <p:txBody>
          <a:bodyPr wrap="square" rtlCol="0">
            <a:spAutoFit/>
          </a:bodyPr>
          <a:lstStyle/>
          <a:p>
            <a:pPr algn="ctr"/>
            <a:r>
              <a:rPr lang="pt-BR" sz="2000" b="1" dirty="0">
                <a:solidFill>
                  <a:srgbClr val="FFFF00"/>
                </a:solidFill>
              </a:rPr>
              <a:t>ETERNAL </a:t>
            </a:r>
            <a:r>
              <a:rPr lang="pt-BR" sz="2000" b="1" dirty="0" err="1">
                <a:solidFill>
                  <a:srgbClr val="FFFF00"/>
                </a:solidFill>
              </a:rPr>
              <a:t>Being</a:t>
            </a:r>
            <a:endParaRPr lang="pt-BR" sz="2000" b="1" dirty="0">
              <a:solidFill>
                <a:srgbClr val="FFFF00"/>
              </a:solidFill>
            </a:endParaRPr>
          </a:p>
        </p:txBody>
      </p:sp>
      <p:sp>
        <p:nvSpPr>
          <p:cNvPr id="25" name="CaixaDeTexto 23">
            <a:extLst>
              <a:ext uri="{FF2B5EF4-FFF2-40B4-BE49-F238E27FC236}">
                <a16:creationId xmlns:a16="http://schemas.microsoft.com/office/drawing/2014/main" id="{3EBF1007-20E7-410A-B53B-7952D7957B11}"/>
              </a:ext>
            </a:extLst>
          </p:cNvPr>
          <p:cNvSpPr txBox="1"/>
          <p:nvPr/>
        </p:nvSpPr>
        <p:spPr>
          <a:xfrm>
            <a:off x="4417157" y="4139340"/>
            <a:ext cx="3099915" cy="1015663"/>
          </a:xfrm>
          <a:prstGeom prst="rect">
            <a:avLst/>
          </a:prstGeom>
          <a:noFill/>
        </p:spPr>
        <p:txBody>
          <a:bodyPr wrap="square" rtlCol="0">
            <a:spAutoFit/>
          </a:bodyPr>
          <a:lstStyle/>
          <a:p>
            <a:pPr algn="just"/>
            <a:r>
              <a:rPr lang="pt-BR" sz="2000" b="1" i="1" dirty="0">
                <a:solidFill>
                  <a:srgbClr val="FFFF00"/>
                </a:solidFill>
              </a:rPr>
              <a:t>MORTAL </a:t>
            </a:r>
            <a:r>
              <a:rPr lang="pt-BR" sz="2000" b="1" i="1" dirty="0" err="1">
                <a:solidFill>
                  <a:srgbClr val="FFFF00"/>
                </a:solidFill>
              </a:rPr>
              <a:t>beings</a:t>
            </a:r>
            <a:r>
              <a:rPr lang="pt-BR" sz="2000" b="1" dirty="0">
                <a:solidFill>
                  <a:srgbClr val="FFFF00"/>
                </a:solidFill>
              </a:rPr>
              <a:t>: are </a:t>
            </a:r>
            <a:r>
              <a:rPr lang="pt-BR" sz="2000" b="1" dirty="0" err="1">
                <a:solidFill>
                  <a:srgbClr val="FFFF00"/>
                </a:solidFill>
              </a:rPr>
              <a:t>born</a:t>
            </a:r>
            <a:r>
              <a:rPr lang="pt-BR" sz="2000" b="1" dirty="0">
                <a:solidFill>
                  <a:srgbClr val="FFFF00"/>
                </a:solidFill>
              </a:rPr>
              <a:t>, die, </a:t>
            </a:r>
            <a:r>
              <a:rPr lang="pt-BR" sz="2000" b="1" dirty="0" err="1">
                <a:solidFill>
                  <a:srgbClr val="FFFF00"/>
                </a:solidFill>
              </a:rPr>
              <a:t>and</a:t>
            </a:r>
            <a:r>
              <a:rPr lang="pt-BR" sz="2000" b="1" dirty="0">
                <a:solidFill>
                  <a:srgbClr val="FFFF00"/>
                </a:solidFill>
              </a:rPr>
              <a:t> </a:t>
            </a:r>
            <a:r>
              <a:rPr lang="pt-BR" sz="2000" b="1" dirty="0" err="1">
                <a:solidFill>
                  <a:srgbClr val="FFFF00"/>
                </a:solidFill>
              </a:rPr>
              <a:t>cease</a:t>
            </a:r>
            <a:r>
              <a:rPr lang="pt-BR" sz="2000" b="1" dirty="0">
                <a:solidFill>
                  <a:srgbClr val="FFFF00"/>
                </a:solidFill>
              </a:rPr>
              <a:t> </a:t>
            </a:r>
            <a:r>
              <a:rPr lang="pt-BR" sz="2000" b="1" dirty="0" err="1">
                <a:solidFill>
                  <a:srgbClr val="FFFF00"/>
                </a:solidFill>
              </a:rPr>
              <a:t>to</a:t>
            </a:r>
            <a:r>
              <a:rPr lang="pt-BR" sz="2000" b="1" dirty="0">
                <a:solidFill>
                  <a:srgbClr val="FFFF00"/>
                </a:solidFill>
              </a:rPr>
              <a:t> </a:t>
            </a:r>
            <a:r>
              <a:rPr lang="pt-BR" sz="2000" b="1" dirty="0" err="1">
                <a:solidFill>
                  <a:srgbClr val="FFFF00"/>
                </a:solidFill>
              </a:rPr>
              <a:t>exist</a:t>
            </a:r>
            <a:r>
              <a:rPr lang="pt-BR" sz="2000" b="1" dirty="0">
                <a:solidFill>
                  <a:srgbClr val="FFFF00"/>
                </a:solidFill>
              </a:rPr>
              <a:t> </a:t>
            </a:r>
            <a:r>
              <a:rPr lang="pt-BR" sz="2000" b="1" dirty="0" err="1">
                <a:solidFill>
                  <a:srgbClr val="FFFF00"/>
                </a:solidFill>
              </a:rPr>
              <a:t>along</a:t>
            </a:r>
            <a:r>
              <a:rPr lang="pt-BR" sz="2000" b="1" dirty="0">
                <a:solidFill>
                  <a:srgbClr val="FFFF00"/>
                </a:solidFill>
              </a:rPr>
              <a:t> </a:t>
            </a:r>
            <a:r>
              <a:rPr lang="pt-BR" sz="2000" b="1" dirty="0" err="1">
                <a:solidFill>
                  <a:srgbClr val="FFFF00"/>
                </a:solidFill>
              </a:rPr>
              <a:t>the</a:t>
            </a:r>
            <a:r>
              <a:rPr lang="pt-BR" sz="2000" b="1" dirty="0">
                <a:solidFill>
                  <a:srgbClr val="FFFF00"/>
                </a:solidFill>
              </a:rPr>
              <a:t> </a:t>
            </a:r>
            <a:r>
              <a:rPr lang="pt-BR" sz="2000" b="1" dirty="0" err="1">
                <a:solidFill>
                  <a:srgbClr val="FFFF00"/>
                </a:solidFill>
              </a:rPr>
              <a:t>line</a:t>
            </a:r>
            <a:r>
              <a:rPr lang="pt-BR" sz="2000" b="1" dirty="0">
                <a:solidFill>
                  <a:srgbClr val="FFFF00"/>
                </a:solidFill>
              </a:rPr>
              <a:t> </a:t>
            </a:r>
            <a:r>
              <a:rPr lang="pt-BR" sz="2000" b="1" dirty="0" err="1">
                <a:solidFill>
                  <a:srgbClr val="FFFF00"/>
                </a:solidFill>
              </a:rPr>
              <a:t>that</a:t>
            </a:r>
            <a:r>
              <a:rPr lang="pt-BR" sz="2000" b="1" dirty="0">
                <a:solidFill>
                  <a:srgbClr val="FFFF00"/>
                </a:solidFill>
              </a:rPr>
              <a:t> </a:t>
            </a:r>
            <a:r>
              <a:rPr lang="pt-BR" sz="2000" b="1" dirty="0" err="1">
                <a:solidFill>
                  <a:srgbClr val="FFFF00"/>
                </a:solidFill>
              </a:rPr>
              <a:t>is</a:t>
            </a:r>
            <a:r>
              <a:rPr lang="pt-BR" sz="2000" b="1" dirty="0">
                <a:solidFill>
                  <a:srgbClr val="FFFF00"/>
                </a:solidFill>
              </a:rPr>
              <a:t> TIME </a:t>
            </a:r>
          </a:p>
        </p:txBody>
      </p:sp>
      <p:sp>
        <p:nvSpPr>
          <p:cNvPr id="26" name="CaixaDeTexto 18">
            <a:extLst>
              <a:ext uri="{FF2B5EF4-FFF2-40B4-BE49-F238E27FC236}">
                <a16:creationId xmlns:a16="http://schemas.microsoft.com/office/drawing/2014/main" id="{FCE38985-3B29-48F0-82D4-B65ABF108D06}"/>
              </a:ext>
            </a:extLst>
          </p:cNvPr>
          <p:cNvSpPr txBox="1"/>
          <p:nvPr/>
        </p:nvSpPr>
        <p:spPr>
          <a:xfrm>
            <a:off x="7938994" y="2915204"/>
            <a:ext cx="3219336" cy="1323439"/>
          </a:xfrm>
          <a:prstGeom prst="rect">
            <a:avLst/>
          </a:prstGeom>
          <a:noFill/>
        </p:spPr>
        <p:txBody>
          <a:bodyPr wrap="square" rtlCol="0">
            <a:spAutoFit/>
          </a:bodyPr>
          <a:lstStyle/>
          <a:p>
            <a:pPr algn="just"/>
            <a:r>
              <a:rPr lang="pt-BR" sz="2000" b="1" i="1" dirty="0">
                <a:solidFill>
                  <a:srgbClr val="FFFF00"/>
                </a:solidFill>
              </a:rPr>
              <a:t>IMMORTAL </a:t>
            </a:r>
            <a:r>
              <a:rPr lang="pt-BR" sz="2000" b="1" i="1" dirty="0" err="1">
                <a:solidFill>
                  <a:srgbClr val="FFFF00"/>
                </a:solidFill>
              </a:rPr>
              <a:t>beings</a:t>
            </a:r>
            <a:r>
              <a:rPr lang="pt-BR" sz="2000" b="1" dirty="0">
                <a:solidFill>
                  <a:srgbClr val="FFFF00"/>
                </a:solidFill>
              </a:rPr>
              <a:t>: are </a:t>
            </a:r>
            <a:r>
              <a:rPr lang="pt-BR" sz="2000" b="1" dirty="0" err="1">
                <a:solidFill>
                  <a:srgbClr val="FFFF00"/>
                </a:solidFill>
              </a:rPr>
              <a:t>born</a:t>
            </a:r>
            <a:r>
              <a:rPr lang="pt-BR" sz="2000" b="1" dirty="0">
                <a:solidFill>
                  <a:srgbClr val="FFFF00"/>
                </a:solidFill>
              </a:rPr>
              <a:t> </a:t>
            </a:r>
            <a:r>
              <a:rPr lang="pt-BR" sz="2000" b="1" dirty="0" err="1">
                <a:solidFill>
                  <a:srgbClr val="FFFF00"/>
                </a:solidFill>
              </a:rPr>
              <a:t>into</a:t>
            </a:r>
            <a:r>
              <a:rPr lang="pt-BR" sz="2000" b="1" dirty="0">
                <a:solidFill>
                  <a:srgbClr val="FFFF00"/>
                </a:solidFill>
              </a:rPr>
              <a:t> TIME, </a:t>
            </a:r>
            <a:r>
              <a:rPr lang="pt-BR" sz="2000" b="1" dirty="0" err="1">
                <a:solidFill>
                  <a:srgbClr val="FFFF00"/>
                </a:solidFill>
              </a:rPr>
              <a:t>but</a:t>
            </a:r>
            <a:r>
              <a:rPr lang="pt-BR" sz="2000" b="1" dirty="0">
                <a:solidFill>
                  <a:srgbClr val="FFFF00"/>
                </a:solidFill>
              </a:rPr>
              <a:t> </a:t>
            </a:r>
            <a:r>
              <a:rPr lang="pt-BR" sz="2000" b="1" dirty="0" err="1">
                <a:solidFill>
                  <a:srgbClr val="FFFF00"/>
                </a:solidFill>
              </a:rPr>
              <a:t>cannot</a:t>
            </a:r>
            <a:r>
              <a:rPr lang="pt-BR" sz="2000" b="1" dirty="0">
                <a:solidFill>
                  <a:srgbClr val="FFFF00"/>
                </a:solidFill>
              </a:rPr>
              <a:t> die; in some </a:t>
            </a:r>
            <a:r>
              <a:rPr lang="pt-BR" sz="2000" b="1" dirty="0" err="1">
                <a:solidFill>
                  <a:srgbClr val="FFFF00"/>
                </a:solidFill>
              </a:rPr>
              <a:t>form</a:t>
            </a:r>
            <a:r>
              <a:rPr lang="pt-BR" sz="2000" b="1" dirty="0">
                <a:solidFill>
                  <a:srgbClr val="FFFF00"/>
                </a:solidFill>
              </a:rPr>
              <a:t> </a:t>
            </a:r>
            <a:r>
              <a:rPr lang="pt-BR" sz="2000" b="1" dirty="0" err="1">
                <a:solidFill>
                  <a:srgbClr val="FFFF00"/>
                </a:solidFill>
              </a:rPr>
              <a:t>they</a:t>
            </a:r>
            <a:r>
              <a:rPr lang="pt-BR" sz="2000" b="1" dirty="0">
                <a:solidFill>
                  <a:srgbClr val="FFFF00"/>
                </a:solidFill>
              </a:rPr>
              <a:t> </a:t>
            </a:r>
            <a:r>
              <a:rPr lang="pt-BR" sz="2000" b="1" dirty="0" err="1">
                <a:solidFill>
                  <a:srgbClr val="FFFF00"/>
                </a:solidFill>
              </a:rPr>
              <a:t>live</a:t>
            </a:r>
            <a:r>
              <a:rPr lang="pt-BR" sz="2000" b="1" dirty="0">
                <a:solidFill>
                  <a:srgbClr val="FFFF00"/>
                </a:solidFill>
              </a:rPr>
              <a:t> </a:t>
            </a:r>
            <a:r>
              <a:rPr lang="pt-BR" sz="2000" b="1" dirty="0" err="1">
                <a:solidFill>
                  <a:srgbClr val="FFFF00"/>
                </a:solidFill>
              </a:rPr>
              <a:t>beyond</a:t>
            </a:r>
            <a:r>
              <a:rPr lang="pt-BR" sz="2000" b="1" dirty="0">
                <a:solidFill>
                  <a:srgbClr val="FFFF00"/>
                </a:solidFill>
              </a:rPr>
              <a:t> </a:t>
            </a:r>
            <a:r>
              <a:rPr lang="pt-BR" sz="2000" b="1" dirty="0" err="1">
                <a:solidFill>
                  <a:srgbClr val="FFFF00"/>
                </a:solidFill>
              </a:rPr>
              <a:t>the</a:t>
            </a:r>
            <a:r>
              <a:rPr lang="pt-BR" sz="2000" b="1" dirty="0">
                <a:solidFill>
                  <a:srgbClr val="FFFF00"/>
                </a:solidFill>
              </a:rPr>
              <a:t> </a:t>
            </a:r>
            <a:r>
              <a:rPr lang="pt-BR" sz="2000" b="1" dirty="0" err="1">
                <a:solidFill>
                  <a:srgbClr val="FFFF00"/>
                </a:solidFill>
              </a:rPr>
              <a:t>line</a:t>
            </a:r>
            <a:r>
              <a:rPr lang="pt-BR" sz="2000" b="1" dirty="0">
                <a:solidFill>
                  <a:srgbClr val="FFFF00"/>
                </a:solidFill>
              </a:rPr>
              <a:t> </a:t>
            </a:r>
            <a:r>
              <a:rPr lang="pt-BR" sz="2000" b="1" dirty="0" err="1">
                <a:solidFill>
                  <a:srgbClr val="FFFF00"/>
                </a:solidFill>
              </a:rPr>
              <a:t>that</a:t>
            </a:r>
            <a:r>
              <a:rPr lang="pt-BR" sz="2000" b="1" dirty="0">
                <a:solidFill>
                  <a:srgbClr val="FFFF00"/>
                </a:solidFill>
              </a:rPr>
              <a:t> </a:t>
            </a:r>
            <a:r>
              <a:rPr lang="pt-BR" sz="2000" b="1" dirty="0" err="1">
                <a:solidFill>
                  <a:srgbClr val="FFFF00"/>
                </a:solidFill>
              </a:rPr>
              <a:t>is</a:t>
            </a:r>
            <a:r>
              <a:rPr lang="pt-BR" sz="2000" b="1" dirty="0">
                <a:solidFill>
                  <a:srgbClr val="FFFF00"/>
                </a:solidFill>
              </a:rPr>
              <a:t> TIME </a:t>
            </a:r>
          </a:p>
        </p:txBody>
      </p:sp>
      <p:sp>
        <p:nvSpPr>
          <p:cNvPr id="27" name="CaixaDeTexto 22">
            <a:extLst>
              <a:ext uri="{FF2B5EF4-FFF2-40B4-BE49-F238E27FC236}">
                <a16:creationId xmlns:a16="http://schemas.microsoft.com/office/drawing/2014/main" id="{99391288-5F5B-4ADD-AB82-B2F7A681DF60}"/>
              </a:ext>
            </a:extLst>
          </p:cNvPr>
          <p:cNvSpPr txBox="1"/>
          <p:nvPr/>
        </p:nvSpPr>
        <p:spPr>
          <a:xfrm>
            <a:off x="2135552" y="2195124"/>
            <a:ext cx="3960441" cy="1323439"/>
          </a:xfrm>
          <a:prstGeom prst="rect">
            <a:avLst/>
          </a:prstGeom>
          <a:noFill/>
        </p:spPr>
        <p:txBody>
          <a:bodyPr wrap="square" rtlCol="0">
            <a:spAutoFit/>
          </a:bodyPr>
          <a:lstStyle/>
          <a:p>
            <a:pPr algn="just"/>
            <a:r>
              <a:rPr lang="pt-BR" sz="2000" b="1" i="1" dirty="0">
                <a:solidFill>
                  <a:srgbClr val="FFFF00"/>
                </a:solidFill>
              </a:rPr>
              <a:t>ETERNAL </a:t>
            </a:r>
            <a:r>
              <a:rPr lang="pt-BR" sz="2000" b="1" i="1" dirty="0" err="1">
                <a:solidFill>
                  <a:srgbClr val="FFFF00"/>
                </a:solidFill>
              </a:rPr>
              <a:t>Being</a:t>
            </a:r>
            <a:r>
              <a:rPr lang="pt-BR" sz="2000" b="1" dirty="0">
                <a:solidFill>
                  <a:srgbClr val="FFFF00"/>
                </a:solidFill>
              </a:rPr>
              <a:t>: </a:t>
            </a:r>
            <a:r>
              <a:rPr lang="pt-BR" sz="2000" b="1" dirty="0" err="1">
                <a:solidFill>
                  <a:srgbClr val="FFFF00"/>
                </a:solidFill>
              </a:rPr>
              <a:t>is</a:t>
            </a:r>
            <a:r>
              <a:rPr lang="pt-BR" sz="2000" b="1" dirty="0">
                <a:solidFill>
                  <a:srgbClr val="FFFF00"/>
                </a:solidFill>
              </a:rPr>
              <a:t> </a:t>
            </a:r>
            <a:r>
              <a:rPr lang="pt-BR" sz="2000" b="1" dirty="0" err="1">
                <a:solidFill>
                  <a:srgbClr val="FFFF00"/>
                </a:solidFill>
              </a:rPr>
              <a:t>not</a:t>
            </a:r>
            <a:r>
              <a:rPr lang="pt-BR" sz="2000" b="1" dirty="0">
                <a:solidFill>
                  <a:srgbClr val="FFFF00"/>
                </a:solidFill>
              </a:rPr>
              <a:t> </a:t>
            </a:r>
            <a:r>
              <a:rPr lang="pt-BR" sz="2000" b="1" dirty="0" err="1">
                <a:solidFill>
                  <a:srgbClr val="FFFF00"/>
                </a:solidFill>
              </a:rPr>
              <a:t>born</a:t>
            </a:r>
            <a:r>
              <a:rPr lang="pt-BR" sz="2000" b="1" dirty="0">
                <a:solidFill>
                  <a:srgbClr val="FFFF00"/>
                </a:solidFill>
              </a:rPr>
              <a:t> </a:t>
            </a:r>
            <a:r>
              <a:rPr lang="pt-BR" sz="2000" b="1" dirty="0" err="1">
                <a:solidFill>
                  <a:srgbClr val="FFFF00"/>
                </a:solidFill>
              </a:rPr>
              <a:t>and</a:t>
            </a:r>
            <a:r>
              <a:rPr lang="pt-BR" sz="2000" b="1" dirty="0">
                <a:solidFill>
                  <a:srgbClr val="FFFF00"/>
                </a:solidFill>
              </a:rPr>
              <a:t> </a:t>
            </a:r>
            <a:r>
              <a:rPr lang="pt-BR" sz="2000" b="1" dirty="0" err="1">
                <a:solidFill>
                  <a:srgbClr val="FFFF00"/>
                </a:solidFill>
              </a:rPr>
              <a:t>cannot</a:t>
            </a:r>
            <a:r>
              <a:rPr lang="pt-BR" sz="2000" b="1" dirty="0">
                <a:solidFill>
                  <a:srgbClr val="FFFF00"/>
                </a:solidFill>
              </a:rPr>
              <a:t> die, </a:t>
            </a:r>
            <a:r>
              <a:rPr lang="pt-BR" sz="2000" b="1" dirty="0" err="1">
                <a:solidFill>
                  <a:srgbClr val="FFFF00"/>
                </a:solidFill>
              </a:rPr>
              <a:t>and</a:t>
            </a:r>
            <a:r>
              <a:rPr lang="pt-BR" sz="2000" b="1" dirty="0">
                <a:solidFill>
                  <a:srgbClr val="FFFF00"/>
                </a:solidFill>
              </a:rPr>
              <a:t> </a:t>
            </a:r>
            <a:r>
              <a:rPr lang="pt-BR" sz="2000" b="1" dirty="0" err="1">
                <a:solidFill>
                  <a:srgbClr val="FFFF00"/>
                </a:solidFill>
              </a:rPr>
              <a:t>thus</a:t>
            </a:r>
            <a:r>
              <a:rPr lang="pt-BR" sz="2000" b="1" dirty="0">
                <a:solidFill>
                  <a:srgbClr val="FFFF00"/>
                </a:solidFill>
              </a:rPr>
              <a:t> </a:t>
            </a:r>
            <a:r>
              <a:rPr lang="pt-BR" sz="2000" b="1" dirty="0" err="1">
                <a:solidFill>
                  <a:srgbClr val="FFFF00"/>
                </a:solidFill>
              </a:rPr>
              <a:t>is</a:t>
            </a:r>
            <a:r>
              <a:rPr lang="pt-BR" sz="2000" b="1" dirty="0">
                <a:solidFill>
                  <a:srgbClr val="FFFF00"/>
                </a:solidFill>
              </a:rPr>
              <a:t> </a:t>
            </a:r>
            <a:r>
              <a:rPr lang="pt-BR" sz="2000" b="1" dirty="0" err="1">
                <a:solidFill>
                  <a:srgbClr val="FFFF00"/>
                </a:solidFill>
              </a:rPr>
              <a:t>not</a:t>
            </a:r>
            <a:r>
              <a:rPr lang="pt-BR" sz="2000" b="1" dirty="0">
                <a:solidFill>
                  <a:srgbClr val="FFFF00"/>
                </a:solidFill>
              </a:rPr>
              <a:t> </a:t>
            </a:r>
            <a:r>
              <a:rPr lang="pt-BR" sz="2000" b="1" dirty="0" err="1">
                <a:solidFill>
                  <a:srgbClr val="FFFF00"/>
                </a:solidFill>
              </a:rPr>
              <a:t>limited</a:t>
            </a:r>
            <a:r>
              <a:rPr lang="pt-BR" sz="2000" b="1" dirty="0">
                <a:solidFill>
                  <a:srgbClr val="FFFF00"/>
                </a:solidFill>
              </a:rPr>
              <a:t> </a:t>
            </a:r>
            <a:r>
              <a:rPr lang="pt-BR" sz="2000" b="1" dirty="0" err="1">
                <a:solidFill>
                  <a:srgbClr val="FFFF00"/>
                </a:solidFill>
              </a:rPr>
              <a:t>by</a:t>
            </a:r>
            <a:r>
              <a:rPr lang="pt-BR" sz="2000" b="1" dirty="0">
                <a:solidFill>
                  <a:srgbClr val="FFFF00"/>
                </a:solidFill>
              </a:rPr>
              <a:t> TIME; </a:t>
            </a:r>
            <a:r>
              <a:rPr lang="pt-BR" sz="2000" b="1" i="1" dirty="0" err="1">
                <a:solidFill>
                  <a:srgbClr val="FFFF00"/>
                </a:solidFill>
              </a:rPr>
              <a:t>the</a:t>
            </a:r>
            <a:r>
              <a:rPr lang="pt-BR" sz="2000" b="1" i="1" dirty="0">
                <a:solidFill>
                  <a:srgbClr val="FFFF00"/>
                </a:solidFill>
              </a:rPr>
              <a:t> eternal </a:t>
            </a:r>
            <a:r>
              <a:rPr lang="pt-BR" sz="2000" b="1" i="1" dirty="0" err="1">
                <a:solidFill>
                  <a:srgbClr val="FFFF00"/>
                </a:solidFill>
              </a:rPr>
              <a:t>nature</a:t>
            </a:r>
            <a:r>
              <a:rPr lang="pt-BR" sz="2000" b="1" i="1" dirty="0">
                <a:solidFill>
                  <a:srgbClr val="FFFF00"/>
                </a:solidFill>
              </a:rPr>
              <a:t> </a:t>
            </a:r>
            <a:r>
              <a:rPr lang="pt-BR" sz="2000" b="1" i="1" dirty="0" err="1">
                <a:solidFill>
                  <a:srgbClr val="FFFF00"/>
                </a:solidFill>
              </a:rPr>
              <a:t>is</a:t>
            </a:r>
            <a:r>
              <a:rPr lang="pt-BR" sz="2000" b="1" i="1" dirty="0">
                <a:solidFill>
                  <a:srgbClr val="FFFF00"/>
                </a:solidFill>
              </a:rPr>
              <a:t> </a:t>
            </a:r>
            <a:r>
              <a:rPr lang="pt-BR" sz="2000" b="1" i="1" dirty="0" err="1">
                <a:solidFill>
                  <a:srgbClr val="FFFF00"/>
                </a:solidFill>
              </a:rPr>
              <a:t>unique</a:t>
            </a:r>
            <a:r>
              <a:rPr lang="pt-BR" sz="2000" b="1" i="1" dirty="0">
                <a:solidFill>
                  <a:srgbClr val="FFFF00"/>
                </a:solidFill>
              </a:rPr>
              <a:t> </a:t>
            </a:r>
            <a:r>
              <a:rPr lang="pt-BR" sz="2000" b="1" i="1" dirty="0" err="1">
                <a:solidFill>
                  <a:srgbClr val="FFFF00"/>
                </a:solidFill>
              </a:rPr>
              <a:t>to</a:t>
            </a:r>
            <a:r>
              <a:rPr lang="pt-BR" sz="2000" b="1" i="1" dirty="0">
                <a:solidFill>
                  <a:srgbClr val="FFFF00"/>
                </a:solidFill>
              </a:rPr>
              <a:t> </a:t>
            </a:r>
            <a:r>
              <a:rPr lang="pt-BR" sz="2000" b="1" i="1" dirty="0" err="1">
                <a:solidFill>
                  <a:srgbClr val="FFFF00"/>
                </a:solidFill>
              </a:rPr>
              <a:t>Divinity</a:t>
            </a:r>
            <a:r>
              <a:rPr lang="pt-BR" sz="2000" b="1" i="1" dirty="0">
                <a:solidFill>
                  <a:srgbClr val="FFFF00"/>
                </a:solidFill>
              </a:rPr>
              <a:t> (GOD) </a:t>
            </a:r>
          </a:p>
        </p:txBody>
      </p:sp>
      <p:sp>
        <p:nvSpPr>
          <p:cNvPr id="28" name="Elipse 6">
            <a:extLst>
              <a:ext uri="{FF2B5EF4-FFF2-40B4-BE49-F238E27FC236}">
                <a16:creationId xmlns:a16="http://schemas.microsoft.com/office/drawing/2014/main" id="{765276CD-CCD9-45F1-B341-2CBB27F8E201}"/>
              </a:ext>
            </a:extLst>
          </p:cNvPr>
          <p:cNvSpPr/>
          <p:nvPr/>
        </p:nvSpPr>
        <p:spPr>
          <a:xfrm rot="21280907">
            <a:off x="2063545" y="2869453"/>
            <a:ext cx="4083315" cy="693823"/>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bg1"/>
              </a:solidFill>
            </a:endParaRPr>
          </a:p>
        </p:txBody>
      </p:sp>
    </p:spTree>
    <p:extLst>
      <p:ext uri="{BB962C8B-B14F-4D97-AF65-F5344CB8AC3E}">
        <p14:creationId xmlns:p14="http://schemas.microsoft.com/office/powerpoint/2010/main" val="31090267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fade">
                                      <p:cBhvr>
                                        <p:cTn id="14" dur="1000"/>
                                        <p:tgtEl>
                                          <p:spTgt spid="26"/>
                                        </p:tgtEl>
                                      </p:cBhvr>
                                    </p:animEffect>
                                    <p:anim calcmode="lin" valueType="num">
                                      <p:cBhvr>
                                        <p:cTn id="15" dur="1000" fill="hold"/>
                                        <p:tgtEl>
                                          <p:spTgt spid="26"/>
                                        </p:tgtEl>
                                        <p:attrNameLst>
                                          <p:attrName>ppt_x</p:attrName>
                                        </p:attrNameLst>
                                      </p:cBhvr>
                                      <p:tavLst>
                                        <p:tav tm="0">
                                          <p:val>
                                            <p:strVal val="#ppt_x"/>
                                          </p:val>
                                        </p:tav>
                                        <p:tav tm="100000">
                                          <p:val>
                                            <p:strVal val="#ppt_x"/>
                                          </p:val>
                                        </p:tav>
                                      </p:tavLst>
                                    </p:anim>
                                    <p:anim calcmode="lin" valueType="num">
                                      <p:cBhvr>
                                        <p:cTn id="16"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wipe(left)">
                                      <p:cBhvr>
                                        <p:cTn id="21" dur="500"/>
                                        <p:tgtEl>
                                          <p:spTgt spid="27"/>
                                        </p:tgtEl>
                                      </p:cBhvr>
                                    </p:animEffect>
                                  </p:childTnLst>
                                </p:cTn>
                              </p:par>
                            </p:childTnLst>
                          </p:cTn>
                        </p:par>
                        <p:par>
                          <p:cTn id="22" fill="hold">
                            <p:stCondLst>
                              <p:cond delay="500"/>
                            </p:stCondLst>
                            <p:childTnLst>
                              <p:par>
                                <p:cTn id="23" presetID="21" presetClass="entr" presetSubtype="1"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heel(1)">
                                      <p:cBhvr>
                                        <p:cTn id="25"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9" name="CaixaDeTexto 20">
            <a:extLst>
              <a:ext uri="{FF2B5EF4-FFF2-40B4-BE49-F238E27FC236}">
                <a16:creationId xmlns:a16="http://schemas.microsoft.com/office/drawing/2014/main" id="{4C6A91A5-894E-4F58-9B8A-7E3C242CE3E0}"/>
              </a:ext>
            </a:extLst>
          </p:cNvPr>
          <p:cNvSpPr txBox="1"/>
          <p:nvPr/>
        </p:nvSpPr>
        <p:spPr>
          <a:xfrm>
            <a:off x="8127034" y="3559930"/>
            <a:ext cx="2016224" cy="400110"/>
          </a:xfrm>
          <a:prstGeom prst="rect">
            <a:avLst/>
          </a:prstGeom>
          <a:noFill/>
        </p:spPr>
        <p:txBody>
          <a:bodyPr wrap="square" rtlCol="0">
            <a:spAutoFit/>
          </a:bodyPr>
          <a:lstStyle/>
          <a:p>
            <a:pPr algn="ctr"/>
            <a:r>
              <a:rPr lang="pt-BR" sz="2000" b="1" dirty="0">
                <a:solidFill>
                  <a:srgbClr val="FFFF00"/>
                </a:solidFill>
              </a:rPr>
              <a:t>TIMELINE</a:t>
            </a:r>
          </a:p>
        </p:txBody>
      </p:sp>
      <p:pic>
        <p:nvPicPr>
          <p:cNvPr id="14" name="Picture 13">
            <a:extLst>
              <a:ext uri="{FF2B5EF4-FFF2-40B4-BE49-F238E27FC236}">
                <a16:creationId xmlns:a16="http://schemas.microsoft.com/office/drawing/2014/main" id="{E8D734DA-3EB7-4830-9E42-398B2BCA76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9797" y="1574023"/>
            <a:ext cx="4638411" cy="4398792"/>
          </a:xfrm>
          <a:prstGeom prst="rect">
            <a:avLst/>
          </a:prstGeom>
        </p:spPr>
      </p:pic>
      <p:sp>
        <p:nvSpPr>
          <p:cNvPr id="4" name="TextBox 3">
            <a:extLst>
              <a:ext uri="{FF2B5EF4-FFF2-40B4-BE49-F238E27FC236}">
                <a16:creationId xmlns:a16="http://schemas.microsoft.com/office/drawing/2014/main" id="{C5B4E739-E152-4FF8-9888-4C2C587F265D}"/>
              </a:ext>
            </a:extLst>
          </p:cNvPr>
          <p:cNvSpPr txBox="1"/>
          <p:nvPr/>
        </p:nvSpPr>
        <p:spPr>
          <a:xfrm>
            <a:off x="-1" y="86140"/>
            <a:ext cx="12191979" cy="1015663"/>
          </a:xfrm>
          <a:prstGeom prst="rect">
            <a:avLst/>
          </a:prstGeom>
          <a:noFill/>
        </p:spPr>
        <p:txBody>
          <a:bodyPr wrap="square" rtlCol="0">
            <a:spAutoFit/>
          </a:bodyPr>
          <a:lstStyle/>
          <a:p>
            <a:pPr algn="ctr"/>
            <a:r>
              <a:rPr lang="en-US" sz="6000" b="1" dirty="0">
                <a:solidFill>
                  <a:schemeClr val="bg1"/>
                </a:solidFill>
                <a:latin typeface="Segoe Print" panose="02000600000000000000" pitchFamily="2" charset="0"/>
              </a:rPr>
              <a:t>The Nature of God</a:t>
            </a:r>
            <a:endParaRPr lang="en-US" sz="6000" dirty="0">
              <a:solidFill>
                <a:schemeClr val="bg1"/>
              </a:solidFill>
              <a:latin typeface="Segoe Print" panose="02000600000000000000" pitchFamily="2" charset="0"/>
            </a:endParaRPr>
          </a:p>
        </p:txBody>
      </p:sp>
      <p:cxnSp>
        <p:nvCxnSpPr>
          <p:cNvPr id="5" name="Straight Connector 4">
            <a:extLst>
              <a:ext uri="{FF2B5EF4-FFF2-40B4-BE49-F238E27FC236}">
                <a16:creationId xmlns:a16="http://schemas.microsoft.com/office/drawing/2014/main" id="{7043D2A4-19FA-4810-9FE6-4CF2BA6D6E70}"/>
              </a:ext>
            </a:extLst>
          </p:cNvPr>
          <p:cNvCxnSpPr/>
          <p:nvPr/>
        </p:nvCxnSpPr>
        <p:spPr>
          <a:xfrm flipH="1">
            <a:off x="393287" y="556591"/>
            <a:ext cx="1855304" cy="0"/>
          </a:xfrm>
          <a:prstGeom prst="line">
            <a:avLst/>
          </a:prstGeom>
          <a:ln w="44450">
            <a:solidFill>
              <a:schemeClr val="bg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74F4CB2-BAC0-48B5-8B7B-6B40CE0F002B}"/>
              </a:ext>
            </a:extLst>
          </p:cNvPr>
          <p:cNvCxnSpPr/>
          <p:nvPr/>
        </p:nvCxnSpPr>
        <p:spPr>
          <a:xfrm flipH="1">
            <a:off x="9914777" y="557784"/>
            <a:ext cx="1855304" cy="0"/>
          </a:xfrm>
          <a:prstGeom prst="line">
            <a:avLst/>
          </a:prstGeom>
          <a:ln w="44450">
            <a:solidFill>
              <a:schemeClr val="bg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4F17AF4-8A92-4356-8D74-C3DCC280B6AF}"/>
              </a:ext>
            </a:extLst>
          </p:cNvPr>
          <p:cNvCxnSpPr/>
          <p:nvPr/>
        </p:nvCxnSpPr>
        <p:spPr>
          <a:xfrm flipH="1">
            <a:off x="393192" y="6069974"/>
            <a:ext cx="11356848" cy="0"/>
          </a:xfrm>
          <a:prstGeom prst="line">
            <a:avLst/>
          </a:prstGeom>
          <a:ln w="25400">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72675B1B-7227-4DD6-B06C-9D4C6656B0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
        <p:nvSpPr>
          <p:cNvPr id="9" name="TextBox 8">
            <a:extLst>
              <a:ext uri="{FF2B5EF4-FFF2-40B4-BE49-F238E27FC236}">
                <a16:creationId xmlns:a16="http://schemas.microsoft.com/office/drawing/2014/main" id="{6D604A02-1A89-4B74-B7D5-B4FACDAF030F}"/>
              </a:ext>
            </a:extLst>
          </p:cNvPr>
          <p:cNvSpPr txBox="1"/>
          <p:nvPr/>
        </p:nvSpPr>
        <p:spPr>
          <a:xfrm>
            <a:off x="-6625" y="6096818"/>
            <a:ext cx="12191979" cy="707886"/>
          </a:xfrm>
          <a:prstGeom prst="rect">
            <a:avLst/>
          </a:prstGeom>
          <a:noFill/>
        </p:spPr>
        <p:txBody>
          <a:bodyPr wrap="square" rtlCol="0">
            <a:spAutoFit/>
          </a:bodyPr>
          <a:lstStyle/>
          <a:p>
            <a:pPr algn="ctr"/>
            <a:r>
              <a:rPr lang="en-US" sz="4000" b="1" dirty="0">
                <a:solidFill>
                  <a:schemeClr val="bg1"/>
                </a:solidFill>
                <a:latin typeface="Segoe Print" panose="02000600000000000000" pitchFamily="2" charset="0"/>
              </a:rPr>
              <a:t>Genesis 1</a:t>
            </a:r>
            <a:endParaRPr lang="en-US" sz="4000" dirty="0">
              <a:solidFill>
                <a:schemeClr val="bg1"/>
              </a:solidFill>
              <a:latin typeface="Segoe Print" panose="02000600000000000000" pitchFamily="2" charset="0"/>
            </a:endParaRPr>
          </a:p>
        </p:txBody>
      </p:sp>
      <p:sp>
        <p:nvSpPr>
          <p:cNvPr id="10" name="TextBox 9">
            <a:extLst>
              <a:ext uri="{FF2B5EF4-FFF2-40B4-BE49-F238E27FC236}">
                <a16:creationId xmlns:a16="http://schemas.microsoft.com/office/drawing/2014/main" id="{7613ED87-A3B2-446F-B703-1ED1537FFDF6}"/>
              </a:ext>
            </a:extLst>
          </p:cNvPr>
          <p:cNvSpPr txBox="1"/>
          <p:nvPr/>
        </p:nvSpPr>
        <p:spPr>
          <a:xfrm>
            <a:off x="-2878" y="892900"/>
            <a:ext cx="12191979" cy="646331"/>
          </a:xfrm>
          <a:prstGeom prst="rect">
            <a:avLst/>
          </a:prstGeom>
          <a:noFill/>
        </p:spPr>
        <p:txBody>
          <a:bodyPr wrap="square" rtlCol="0">
            <a:spAutoFit/>
          </a:bodyPr>
          <a:lstStyle/>
          <a:p>
            <a:pPr algn="ctr"/>
            <a:r>
              <a:rPr lang="en-US" sz="3600" b="1" dirty="0">
                <a:solidFill>
                  <a:schemeClr val="bg1"/>
                </a:solidFill>
                <a:latin typeface="Segoe Print" panose="02000600000000000000" pitchFamily="2" charset="0"/>
              </a:rPr>
              <a:t>Eternal vs Immortal</a:t>
            </a:r>
            <a:endParaRPr lang="en-US" sz="3600" dirty="0">
              <a:solidFill>
                <a:schemeClr val="bg1"/>
              </a:solidFill>
              <a:latin typeface="Segoe Print" panose="02000600000000000000" pitchFamily="2" charset="0"/>
            </a:endParaRPr>
          </a:p>
        </p:txBody>
      </p:sp>
      <p:sp>
        <p:nvSpPr>
          <p:cNvPr id="3" name="TextBox 2">
            <a:extLst>
              <a:ext uri="{FF2B5EF4-FFF2-40B4-BE49-F238E27FC236}">
                <a16:creationId xmlns:a16="http://schemas.microsoft.com/office/drawing/2014/main" id="{E14AA819-731E-4246-A092-29D638816AA6}"/>
              </a:ext>
            </a:extLst>
          </p:cNvPr>
          <p:cNvSpPr txBox="1"/>
          <p:nvPr/>
        </p:nvSpPr>
        <p:spPr>
          <a:xfrm>
            <a:off x="6873299" y="1834480"/>
            <a:ext cx="4606505" cy="4606889"/>
          </a:xfrm>
          <a:prstGeom prst="rect">
            <a:avLst/>
          </a:prstGeom>
          <a:noFill/>
        </p:spPr>
        <p:txBody>
          <a:bodyPr wrap="square" rtlCol="0">
            <a:prstTxWarp prst="textArchUp">
              <a:avLst>
                <a:gd name="adj" fmla="val 10518670"/>
              </a:avLst>
            </a:prstTxWarp>
            <a:spAutoFit/>
          </a:bodyPr>
          <a:lstStyle/>
          <a:p>
            <a:pPr algn="ctr"/>
            <a:r>
              <a:rPr lang="en-US" sz="2400" b="1" dirty="0"/>
              <a:t>ETERNAL EXISTENCE</a:t>
            </a:r>
          </a:p>
        </p:txBody>
      </p:sp>
      <p:sp>
        <p:nvSpPr>
          <p:cNvPr id="20" name="CaixaDeTexto 22">
            <a:extLst>
              <a:ext uri="{FF2B5EF4-FFF2-40B4-BE49-F238E27FC236}">
                <a16:creationId xmlns:a16="http://schemas.microsoft.com/office/drawing/2014/main" id="{02FF8160-3473-4BEB-8913-ECB83FBA5901}"/>
              </a:ext>
            </a:extLst>
          </p:cNvPr>
          <p:cNvSpPr txBox="1"/>
          <p:nvPr/>
        </p:nvSpPr>
        <p:spPr>
          <a:xfrm>
            <a:off x="306751" y="1546270"/>
            <a:ext cx="7246988" cy="461665"/>
          </a:xfrm>
          <a:prstGeom prst="rect">
            <a:avLst/>
          </a:prstGeom>
          <a:noFill/>
        </p:spPr>
        <p:txBody>
          <a:bodyPr wrap="square" rtlCol="0">
            <a:spAutoFit/>
          </a:bodyPr>
          <a:lstStyle/>
          <a:p>
            <a:pPr algn="just"/>
            <a:r>
              <a:rPr lang="pt-BR" sz="2400" b="1" i="1" u="sng" dirty="0">
                <a:solidFill>
                  <a:srgbClr val="FFFF00"/>
                </a:solidFill>
              </a:rPr>
              <a:t>SOME QUALITIES OF THE DIVINE ETERNAL NATURE</a:t>
            </a:r>
            <a:r>
              <a:rPr lang="pt-BR" sz="2400" b="1" i="1" dirty="0">
                <a:solidFill>
                  <a:srgbClr val="FFFF00"/>
                </a:solidFill>
              </a:rPr>
              <a:t>:</a:t>
            </a:r>
          </a:p>
        </p:txBody>
      </p:sp>
      <p:sp>
        <p:nvSpPr>
          <p:cNvPr id="23" name="CaixaDeTexto 22">
            <a:extLst>
              <a:ext uri="{FF2B5EF4-FFF2-40B4-BE49-F238E27FC236}">
                <a16:creationId xmlns:a16="http://schemas.microsoft.com/office/drawing/2014/main" id="{DBEBB55E-A635-412F-82E9-42B18CF507B9}"/>
              </a:ext>
            </a:extLst>
          </p:cNvPr>
          <p:cNvSpPr txBox="1"/>
          <p:nvPr/>
        </p:nvSpPr>
        <p:spPr>
          <a:xfrm>
            <a:off x="303874" y="1940212"/>
            <a:ext cx="6481239" cy="1200329"/>
          </a:xfrm>
          <a:prstGeom prst="rect">
            <a:avLst/>
          </a:prstGeom>
          <a:noFill/>
        </p:spPr>
        <p:txBody>
          <a:bodyPr wrap="square" rtlCol="0">
            <a:spAutoFit/>
          </a:bodyPr>
          <a:lstStyle/>
          <a:p>
            <a:pPr algn="just"/>
            <a:r>
              <a:rPr lang="pt-BR" sz="2400" b="1" i="1" dirty="0">
                <a:solidFill>
                  <a:srgbClr val="FFFF00"/>
                </a:solidFill>
              </a:rPr>
              <a:t>OMNIPRESENCE – no </a:t>
            </a:r>
            <a:r>
              <a:rPr lang="pt-BR" sz="2400" b="1" i="1" dirty="0" err="1">
                <a:solidFill>
                  <a:srgbClr val="FFFF00"/>
                </a:solidFill>
              </a:rPr>
              <a:t>physical</a:t>
            </a:r>
            <a:r>
              <a:rPr lang="pt-BR" sz="2400" b="1" i="1" dirty="0">
                <a:solidFill>
                  <a:srgbClr val="FFFF00"/>
                </a:solidFill>
              </a:rPr>
              <a:t> </a:t>
            </a:r>
            <a:r>
              <a:rPr lang="pt-BR" sz="2400" b="1" i="1" dirty="0" err="1">
                <a:solidFill>
                  <a:srgbClr val="FFFF00"/>
                </a:solidFill>
              </a:rPr>
              <a:t>body</a:t>
            </a:r>
            <a:r>
              <a:rPr lang="pt-BR" sz="2400" b="1" i="1" dirty="0">
                <a:solidFill>
                  <a:srgbClr val="FFFF00"/>
                </a:solidFill>
              </a:rPr>
              <a:t>, </a:t>
            </a:r>
            <a:r>
              <a:rPr lang="pt-BR" sz="2400" b="1" i="1" dirty="0" err="1">
                <a:solidFill>
                  <a:srgbClr val="FFFF00"/>
                </a:solidFill>
              </a:rPr>
              <a:t>so</a:t>
            </a:r>
            <a:r>
              <a:rPr lang="pt-BR" sz="2400" b="1" i="1" dirty="0">
                <a:solidFill>
                  <a:srgbClr val="FFFF00"/>
                </a:solidFill>
              </a:rPr>
              <a:t> </a:t>
            </a:r>
            <a:r>
              <a:rPr lang="pt-BR" sz="2400" b="1" i="1" dirty="0" err="1">
                <a:solidFill>
                  <a:srgbClr val="FFFF00"/>
                </a:solidFill>
              </a:rPr>
              <a:t>not</a:t>
            </a:r>
            <a:r>
              <a:rPr lang="pt-BR" sz="2400" b="1" i="1" dirty="0">
                <a:solidFill>
                  <a:srgbClr val="FFFF00"/>
                </a:solidFill>
              </a:rPr>
              <a:t> </a:t>
            </a:r>
            <a:r>
              <a:rPr lang="pt-BR" sz="2400" b="1" i="1" dirty="0" err="1">
                <a:solidFill>
                  <a:srgbClr val="FFFF00"/>
                </a:solidFill>
              </a:rPr>
              <a:t>limited</a:t>
            </a:r>
            <a:r>
              <a:rPr lang="pt-BR" sz="2400" b="1" i="1" dirty="0">
                <a:solidFill>
                  <a:srgbClr val="FFFF00"/>
                </a:solidFill>
              </a:rPr>
              <a:t> </a:t>
            </a:r>
            <a:r>
              <a:rPr lang="pt-BR" sz="2400" b="1" i="1" dirty="0" err="1">
                <a:solidFill>
                  <a:srgbClr val="FFFF00"/>
                </a:solidFill>
              </a:rPr>
              <a:t>by</a:t>
            </a:r>
            <a:r>
              <a:rPr lang="pt-BR" sz="2400" b="1" i="1" dirty="0">
                <a:solidFill>
                  <a:srgbClr val="FFFF00"/>
                </a:solidFill>
              </a:rPr>
              <a:t> </a:t>
            </a:r>
            <a:r>
              <a:rPr lang="pt-BR" sz="2400" b="1" i="1" dirty="0" err="1">
                <a:solidFill>
                  <a:srgbClr val="FFFF00"/>
                </a:solidFill>
              </a:rPr>
              <a:t>space</a:t>
            </a:r>
            <a:r>
              <a:rPr lang="pt-BR" sz="2400" b="1" i="1" dirty="0">
                <a:solidFill>
                  <a:srgbClr val="FFFF00"/>
                </a:solidFill>
              </a:rPr>
              <a:t>; </a:t>
            </a:r>
            <a:r>
              <a:rPr lang="pt-BR" sz="2400" b="1" i="1" dirty="0" err="1">
                <a:solidFill>
                  <a:srgbClr val="FFFF00"/>
                </a:solidFill>
              </a:rPr>
              <a:t>capable</a:t>
            </a:r>
            <a:r>
              <a:rPr lang="pt-BR" sz="2400" b="1" i="1" dirty="0">
                <a:solidFill>
                  <a:srgbClr val="FFFF00"/>
                </a:solidFill>
              </a:rPr>
              <a:t> </a:t>
            </a:r>
            <a:r>
              <a:rPr lang="pt-BR" sz="2400" b="1" i="1" dirty="0" err="1">
                <a:solidFill>
                  <a:srgbClr val="FFFF00"/>
                </a:solidFill>
              </a:rPr>
              <a:t>of</a:t>
            </a:r>
            <a:r>
              <a:rPr lang="pt-BR" sz="2400" b="1" i="1" dirty="0">
                <a:solidFill>
                  <a:srgbClr val="FFFF00"/>
                </a:solidFill>
              </a:rPr>
              <a:t> </a:t>
            </a:r>
            <a:r>
              <a:rPr lang="pt-BR" sz="2400" b="1" i="1" dirty="0" err="1">
                <a:solidFill>
                  <a:srgbClr val="FFFF00"/>
                </a:solidFill>
              </a:rPr>
              <a:t>being</a:t>
            </a:r>
            <a:r>
              <a:rPr lang="pt-BR" sz="2400" b="1" i="1" dirty="0">
                <a:solidFill>
                  <a:srgbClr val="FFFF00"/>
                </a:solidFill>
              </a:rPr>
              <a:t> </a:t>
            </a:r>
            <a:r>
              <a:rPr lang="pt-BR" sz="2400" b="1" i="1" dirty="0" err="1">
                <a:solidFill>
                  <a:srgbClr val="FFFF00"/>
                </a:solidFill>
              </a:rPr>
              <a:t>anywhere</a:t>
            </a:r>
            <a:r>
              <a:rPr lang="pt-BR" sz="2400" b="1" i="1" dirty="0">
                <a:solidFill>
                  <a:srgbClr val="FFFF00"/>
                </a:solidFill>
              </a:rPr>
              <a:t> </a:t>
            </a:r>
            <a:r>
              <a:rPr lang="pt-BR" sz="2400" b="1" i="1" dirty="0" err="1">
                <a:solidFill>
                  <a:srgbClr val="FFFF00"/>
                </a:solidFill>
              </a:rPr>
              <a:t>at</a:t>
            </a:r>
            <a:r>
              <a:rPr lang="pt-BR" sz="2400" b="1" i="1" dirty="0">
                <a:solidFill>
                  <a:srgbClr val="FFFF00"/>
                </a:solidFill>
              </a:rPr>
              <a:t> </a:t>
            </a:r>
            <a:r>
              <a:rPr lang="pt-BR" sz="2400" b="1" i="1" dirty="0" err="1">
                <a:solidFill>
                  <a:srgbClr val="FFFF00"/>
                </a:solidFill>
              </a:rPr>
              <a:t>any</a:t>
            </a:r>
            <a:r>
              <a:rPr lang="pt-BR" sz="2400" b="1" i="1" dirty="0">
                <a:solidFill>
                  <a:srgbClr val="FFFF00"/>
                </a:solidFill>
              </a:rPr>
              <a:t> time, </a:t>
            </a:r>
            <a:r>
              <a:rPr lang="pt-BR" sz="2400" b="1" i="1" dirty="0" err="1">
                <a:solidFill>
                  <a:srgbClr val="FFFF00"/>
                </a:solidFill>
              </a:rPr>
              <a:t>or</a:t>
            </a:r>
            <a:r>
              <a:rPr lang="pt-BR" sz="2400" b="1" i="1" dirty="0">
                <a:solidFill>
                  <a:srgbClr val="FFFF00"/>
                </a:solidFill>
              </a:rPr>
              <a:t> </a:t>
            </a:r>
            <a:r>
              <a:rPr lang="pt-BR" sz="2400" b="1" i="1" dirty="0" err="1">
                <a:solidFill>
                  <a:srgbClr val="FFFF00"/>
                </a:solidFill>
              </a:rPr>
              <a:t>perhaps</a:t>
            </a:r>
            <a:r>
              <a:rPr lang="pt-BR" sz="2400" b="1" i="1" dirty="0">
                <a:solidFill>
                  <a:srgbClr val="FFFF00"/>
                </a:solidFill>
              </a:rPr>
              <a:t> </a:t>
            </a:r>
            <a:r>
              <a:rPr lang="pt-BR" sz="2400" b="1" i="1" dirty="0" err="1">
                <a:solidFill>
                  <a:srgbClr val="FFFF00"/>
                </a:solidFill>
              </a:rPr>
              <a:t>all</a:t>
            </a:r>
            <a:r>
              <a:rPr lang="pt-BR" sz="2400" b="1" i="1" dirty="0">
                <a:solidFill>
                  <a:srgbClr val="FFFF00"/>
                </a:solidFill>
              </a:rPr>
              <a:t> </a:t>
            </a:r>
            <a:r>
              <a:rPr lang="pt-BR" sz="2400" b="1" i="1" dirty="0" err="1">
                <a:solidFill>
                  <a:srgbClr val="FFFF00"/>
                </a:solidFill>
              </a:rPr>
              <a:t>places</a:t>
            </a:r>
            <a:r>
              <a:rPr lang="pt-BR" sz="2400" b="1" i="1" dirty="0">
                <a:solidFill>
                  <a:srgbClr val="FFFF00"/>
                </a:solidFill>
              </a:rPr>
              <a:t> </a:t>
            </a:r>
            <a:r>
              <a:rPr lang="pt-BR" sz="2400" b="1" i="1" dirty="0" err="1">
                <a:solidFill>
                  <a:srgbClr val="FFFF00"/>
                </a:solidFill>
              </a:rPr>
              <a:t>at</a:t>
            </a:r>
            <a:r>
              <a:rPr lang="pt-BR" sz="2400" b="1" i="1" dirty="0">
                <a:solidFill>
                  <a:srgbClr val="FFFF00"/>
                </a:solidFill>
              </a:rPr>
              <a:t> </a:t>
            </a:r>
            <a:r>
              <a:rPr lang="pt-BR" sz="2400" b="1" i="1" dirty="0" err="1">
                <a:solidFill>
                  <a:srgbClr val="FFFF00"/>
                </a:solidFill>
              </a:rPr>
              <a:t>all</a:t>
            </a:r>
            <a:r>
              <a:rPr lang="pt-BR" sz="2400" b="1" i="1" dirty="0">
                <a:solidFill>
                  <a:srgbClr val="FFFF00"/>
                </a:solidFill>
              </a:rPr>
              <a:t> times</a:t>
            </a:r>
          </a:p>
        </p:txBody>
      </p:sp>
      <p:cxnSp>
        <p:nvCxnSpPr>
          <p:cNvPr id="11" name="Conector de seta reta 11">
            <a:extLst>
              <a:ext uri="{FF2B5EF4-FFF2-40B4-BE49-F238E27FC236}">
                <a16:creationId xmlns:a16="http://schemas.microsoft.com/office/drawing/2014/main" id="{5D9B6098-F1EB-43C2-A85A-6071DB988E15}"/>
              </a:ext>
            </a:extLst>
          </p:cNvPr>
          <p:cNvCxnSpPr/>
          <p:nvPr/>
        </p:nvCxnSpPr>
        <p:spPr>
          <a:xfrm>
            <a:off x="8418051" y="3953412"/>
            <a:ext cx="1463040" cy="0"/>
          </a:xfrm>
          <a:prstGeom prst="straightConnector1">
            <a:avLst/>
          </a:prstGeom>
          <a:ln w="57150">
            <a:solidFill>
              <a:srgbClr val="FFFF00"/>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5" name="CaixaDeTexto 20">
            <a:extLst>
              <a:ext uri="{FF2B5EF4-FFF2-40B4-BE49-F238E27FC236}">
                <a16:creationId xmlns:a16="http://schemas.microsoft.com/office/drawing/2014/main" id="{FBDB4834-E2BC-485E-A6D0-9E19121CD643}"/>
              </a:ext>
            </a:extLst>
          </p:cNvPr>
          <p:cNvSpPr txBox="1"/>
          <p:nvPr/>
        </p:nvSpPr>
        <p:spPr>
          <a:xfrm>
            <a:off x="8131329" y="3540053"/>
            <a:ext cx="2016224" cy="400110"/>
          </a:xfrm>
          <a:prstGeom prst="rect">
            <a:avLst/>
          </a:prstGeom>
          <a:noFill/>
        </p:spPr>
        <p:txBody>
          <a:bodyPr wrap="square" rtlCol="0">
            <a:spAutoFit/>
          </a:bodyPr>
          <a:lstStyle/>
          <a:p>
            <a:pPr algn="ctr"/>
            <a:r>
              <a:rPr lang="pt-BR" sz="2000" b="1" dirty="0"/>
              <a:t>TIMELINE</a:t>
            </a:r>
          </a:p>
        </p:txBody>
      </p:sp>
      <p:cxnSp>
        <p:nvCxnSpPr>
          <p:cNvPr id="24" name="Conector de seta reta 11">
            <a:extLst>
              <a:ext uri="{FF2B5EF4-FFF2-40B4-BE49-F238E27FC236}">
                <a16:creationId xmlns:a16="http://schemas.microsoft.com/office/drawing/2014/main" id="{29C3692F-B0C0-48C1-9219-8C1C91DD097D}"/>
              </a:ext>
            </a:extLst>
          </p:cNvPr>
          <p:cNvCxnSpPr/>
          <p:nvPr/>
        </p:nvCxnSpPr>
        <p:spPr>
          <a:xfrm>
            <a:off x="8409098" y="3946791"/>
            <a:ext cx="1463040" cy="0"/>
          </a:xfrm>
          <a:prstGeom prst="straightConnector1">
            <a:avLst/>
          </a:prstGeom>
          <a:ln w="57150">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59867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wipe(left)">
                                      <p:cBhvr>
                                        <p:cTn id="14" dur="500"/>
                                        <p:tgtEl>
                                          <p:spTgt spid="23"/>
                                        </p:tgtEl>
                                      </p:cBhvr>
                                    </p:animEffect>
                                  </p:childTnLst>
                                </p:cTn>
                              </p:par>
                            </p:childTnLst>
                          </p:cTn>
                        </p:par>
                        <p:par>
                          <p:cTn id="15" fill="hold">
                            <p:stCondLst>
                              <p:cond delay="500"/>
                            </p:stCondLst>
                            <p:childTnLst>
                              <p:par>
                                <p:cTn id="16" presetID="6" presetClass="entr" presetSubtype="32"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circle(out)">
                                      <p:cBhvr>
                                        <p:cTn id="18" dur="2000"/>
                                        <p:tgtEl>
                                          <p:spTgt spid="15"/>
                                        </p:tgtEl>
                                      </p:cBhvr>
                                    </p:animEffect>
                                  </p:childTnLst>
                                </p:cTn>
                              </p:par>
                              <p:par>
                                <p:cTn id="19" presetID="6" presetClass="entr" presetSubtype="32"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circle(out)">
                                      <p:cBhvr>
                                        <p:cTn id="21" dur="2000"/>
                                        <p:tgtEl>
                                          <p:spTgt spid="24"/>
                                        </p:tgtEl>
                                      </p:cBhvr>
                                    </p:animEffect>
                                  </p:childTnLst>
                                </p:cTn>
                              </p:par>
                              <p:par>
                                <p:cTn id="22" presetID="6" presetClass="entr" presetSubtype="32"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circle(out)">
                                      <p:cBhvr>
                                        <p:cTn id="24" dur="2000"/>
                                        <p:tgtEl>
                                          <p:spTgt spid="3"/>
                                        </p:tgtEl>
                                      </p:cBhvr>
                                    </p:animEffect>
                                  </p:childTnLst>
                                </p:cTn>
                              </p:par>
                              <p:par>
                                <p:cTn id="25" presetID="6" presetClass="entr" presetSubtype="32"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circle(out)">
                                      <p:cBhvr>
                                        <p:cTn id="2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0" grpId="0"/>
      <p:bldP spid="23"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9" name="CaixaDeTexto 20">
            <a:extLst>
              <a:ext uri="{FF2B5EF4-FFF2-40B4-BE49-F238E27FC236}">
                <a16:creationId xmlns:a16="http://schemas.microsoft.com/office/drawing/2014/main" id="{4C6A91A5-894E-4F58-9B8A-7E3C242CE3E0}"/>
              </a:ext>
            </a:extLst>
          </p:cNvPr>
          <p:cNvSpPr txBox="1"/>
          <p:nvPr/>
        </p:nvSpPr>
        <p:spPr>
          <a:xfrm>
            <a:off x="8127034" y="3559930"/>
            <a:ext cx="2016224" cy="400110"/>
          </a:xfrm>
          <a:prstGeom prst="rect">
            <a:avLst/>
          </a:prstGeom>
          <a:noFill/>
        </p:spPr>
        <p:txBody>
          <a:bodyPr wrap="square" rtlCol="0">
            <a:spAutoFit/>
          </a:bodyPr>
          <a:lstStyle/>
          <a:p>
            <a:pPr algn="ctr"/>
            <a:r>
              <a:rPr lang="pt-BR" sz="2000" b="1" dirty="0">
                <a:solidFill>
                  <a:schemeClr val="bg1"/>
                </a:solidFill>
              </a:rPr>
              <a:t>TIMELINE</a:t>
            </a:r>
          </a:p>
        </p:txBody>
      </p:sp>
      <p:pic>
        <p:nvPicPr>
          <p:cNvPr id="14" name="Picture 13">
            <a:extLst>
              <a:ext uri="{FF2B5EF4-FFF2-40B4-BE49-F238E27FC236}">
                <a16:creationId xmlns:a16="http://schemas.microsoft.com/office/drawing/2014/main" id="{E8D734DA-3EB7-4830-9E42-398B2BCA76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2126" y="1574023"/>
            <a:ext cx="4638411" cy="4398792"/>
          </a:xfrm>
          <a:prstGeom prst="rect">
            <a:avLst/>
          </a:prstGeom>
        </p:spPr>
      </p:pic>
      <p:sp>
        <p:nvSpPr>
          <p:cNvPr id="4" name="TextBox 3">
            <a:extLst>
              <a:ext uri="{FF2B5EF4-FFF2-40B4-BE49-F238E27FC236}">
                <a16:creationId xmlns:a16="http://schemas.microsoft.com/office/drawing/2014/main" id="{C5B4E739-E152-4FF8-9888-4C2C587F265D}"/>
              </a:ext>
            </a:extLst>
          </p:cNvPr>
          <p:cNvSpPr txBox="1"/>
          <p:nvPr/>
        </p:nvSpPr>
        <p:spPr>
          <a:xfrm>
            <a:off x="-1" y="86140"/>
            <a:ext cx="12191979" cy="1015663"/>
          </a:xfrm>
          <a:prstGeom prst="rect">
            <a:avLst/>
          </a:prstGeom>
          <a:noFill/>
        </p:spPr>
        <p:txBody>
          <a:bodyPr wrap="square" rtlCol="0">
            <a:spAutoFit/>
          </a:bodyPr>
          <a:lstStyle/>
          <a:p>
            <a:pPr algn="ctr"/>
            <a:r>
              <a:rPr lang="en-US" sz="6000" b="1" dirty="0">
                <a:solidFill>
                  <a:schemeClr val="bg1"/>
                </a:solidFill>
                <a:latin typeface="Segoe Print" panose="02000600000000000000" pitchFamily="2" charset="0"/>
              </a:rPr>
              <a:t>The Nature of God</a:t>
            </a:r>
            <a:endParaRPr lang="en-US" sz="6000" dirty="0">
              <a:solidFill>
                <a:schemeClr val="bg1"/>
              </a:solidFill>
              <a:latin typeface="Segoe Print" panose="02000600000000000000" pitchFamily="2" charset="0"/>
            </a:endParaRPr>
          </a:p>
        </p:txBody>
      </p:sp>
      <p:cxnSp>
        <p:nvCxnSpPr>
          <p:cNvPr id="5" name="Straight Connector 4">
            <a:extLst>
              <a:ext uri="{FF2B5EF4-FFF2-40B4-BE49-F238E27FC236}">
                <a16:creationId xmlns:a16="http://schemas.microsoft.com/office/drawing/2014/main" id="{7043D2A4-19FA-4810-9FE6-4CF2BA6D6E70}"/>
              </a:ext>
            </a:extLst>
          </p:cNvPr>
          <p:cNvCxnSpPr/>
          <p:nvPr/>
        </p:nvCxnSpPr>
        <p:spPr>
          <a:xfrm flipH="1">
            <a:off x="393287" y="556591"/>
            <a:ext cx="1855304" cy="0"/>
          </a:xfrm>
          <a:prstGeom prst="line">
            <a:avLst/>
          </a:prstGeom>
          <a:ln w="44450">
            <a:solidFill>
              <a:schemeClr val="bg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74F4CB2-BAC0-48B5-8B7B-6B40CE0F002B}"/>
              </a:ext>
            </a:extLst>
          </p:cNvPr>
          <p:cNvCxnSpPr/>
          <p:nvPr/>
        </p:nvCxnSpPr>
        <p:spPr>
          <a:xfrm flipH="1">
            <a:off x="9914777" y="557784"/>
            <a:ext cx="1855304" cy="0"/>
          </a:xfrm>
          <a:prstGeom prst="line">
            <a:avLst/>
          </a:prstGeom>
          <a:ln w="44450">
            <a:solidFill>
              <a:schemeClr val="bg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4F17AF4-8A92-4356-8D74-C3DCC280B6AF}"/>
              </a:ext>
            </a:extLst>
          </p:cNvPr>
          <p:cNvCxnSpPr/>
          <p:nvPr/>
        </p:nvCxnSpPr>
        <p:spPr>
          <a:xfrm flipH="1">
            <a:off x="393192" y="6069974"/>
            <a:ext cx="11356848" cy="0"/>
          </a:xfrm>
          <a:prstGeom prst="line">
            <a:avLst/>
          </a:prstGeom>
          <a:ln w="25400">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72675B1B-7227-4DD6-B06C-9D4C6656B0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
        <p:nvSpPr>
          <p:cNvPr id="9" name="TextBox 8">
            <a:extLst>
              <a:ext uri="{FF2B5EF4-FFF2-40B4-BE49-F238E27FC236}">
                <a16:creationId xmlns:a16="http://schemas.microsoft.com/office/drawing/2014/main" id="{6D604A02-1A89-4B74-B7D5-B4FACDAF030F}"/>
              </a:ext>
            </a:extLst>
          </p:cNvPr>
          <p:cNvSpPr txBox="1"/>
          <p:nvPr/>
        </p:nvSpPr>
        <p:spPr>
          <a:xfrm>
            <a:off x="-6625" y="6096818"/>
            <a:ext cx="12191979" cy="707886"/>
          </a:xfrm>
          <a:prstGeom prst="rect">
            <a:avLst/>
          </a:prstGeom>
          <a:noFill/>
        </p:spPr>
        <p:txBody>
          <a:bodyPr wrap="square" rtlCol="0">
            <a:spAutoFit/>
          </a:bodyPr>
          <a:lstStyle/>
          <a:p>
            <a:pPr algn="ctr"/>
            <a:r>
              <a:rPr lang="en-US" sz="4000" b="1" dirty="0">
                <a:solidFill>
                  <a:schemeClr val="bg1"/>
                </a:solidFill>
                <a:latin typeface="Segoe Print" panose="02000600000000000000" pitchFamily="2" charset="0"/>
              </a:rPr>
              <a:t>Genesis 1</a:t>
            </a:r>
            <a:endParaRPr lang="en-US" sz="4000" dirty="0">
              <a:solidFill>
                <a:schemeClr val="bg1"/>
              </a:solidFill>
              <a:latin typeface="Segoe Print" panose="02000600000000000000" pitchFamily="2" charset="0"/>
            </a:endParaRPr>
          </a:p>
        </p:txBody>
      </p:sp>
      <p:sp>
        <p:nvSpPr>
          <p:cNvPr id="10" name="TextBox 9">
            <a:extLst>
              <a:ext uri="{FF2B5EF4-FFF2-40B4-BE49-F238E27FC236}">
                <a16:creationId xmlns:a16="http://schemas.microsoft.com/office/drawing/2014/main" id="{7613ED87-A3B2-446F-B703-1ED1537FFDF6}"/>
              </a:ext>
            </a:extLst>
          </p:cNvPr>
          <p:cNvSpPr txBox="1"/>
          <p:nvPr/>
        </p:nvSpPr>
        <p:spPr>
          <a:xfrm>
            <a:off x="-2878" y="891316"/>
            <a:ext cx="12191979" cy="646331"/>
          </a:xfrm>
          <a:prstGeom prst="rect">
            <a:avLst/>
          </a:prstGeom>
          <a:noFill/>
        </p:spPr>
        <p:txBody>
          <a:bodyPr wrap="square" rtlCol="0">
            <a:spAutoFit/>
          </a:bodyPr>
          <a:lstStyle/>
          <a:p>
            <a:pPr algn="ctr"/>
            <a:r>
              <a:rPr lang="en-US" sz="3600" b="1" dirty="0">
                <a:solidFill>
                  <a:schemeClr val="bg1"/>
                </a:solidFill>
                <a:latin typeface="Segoe Print" panose="02000600000000000000" pitchFamily="2" charset="0"/>
              </a:rPr>
              <a:t>Eternal vs Immortal</a:t>
            </a:r>
            <a:endParaRPr lang="en-US" sz="3600" dirty="0">
              <a:solidFill>
                <a:schemeClr val="bg1"/>
              </a:solidFill>
              <a:latin typeface="Segoe Print" panose="02000600000000000000" pitchFamily="2" charset="0"/>
            </a:endParaRPr>
          </a:p>
        </p:txBody>
      </p:sp>
      <p:sp>
        <p:nvSpPr>
          <p:cNvPr id="3" name="TextBox 2">
            <a:extLst>
              <a:ext uri="{FF2B5EF4-FFF2-40B4-BE49-F238E27FC236}">
                <a16:creationId xmlns:a16="http://schemas.microsoft.com/office/drawing/2014/main" id="{E14AA819-731E-4246-A092-29D638816AA6}"/>
              </a:ext>
            </a:extLst>
          </p:cNvPr>
          <p:cNvSpPr txBox="1"/>
          <p:nvPr/>
        </p:nvSpPr>
        <p:spPr>
          <a:xfrm>
            <a:off x="6875628" y="1834480"/>
            <a:ext cx="4606505" cy="4606889"/>
          </a:xfrm>
          <a:prstGeom prst="rect">
            <a:avLst/>
          </a:prstGeom>
          <a:noFill/>
        </p:spPr>
        <p:txBody>
          <a:bodyPr wrap="square" rtlCol="0">
            <a:prstTxWarp prst="textArchUp">
              <a:avLst>
                <a:gd name="adj" fmla="val 10518670"/>
              </a:avLst>
            </a:prstTxWarp>
            <a:spAutoFit/>
          </a:bodyPr>
          <a:lstStyle/>
          <a:p>
            <a:pPr algn="ctr"/>
            <a:r>
              <a:rPr lang="en-US" sz="2400" b="1" dirty="0"/>
              <a:t>ETERNAL EXISTENCE</a:t>
            </a:r>
          </a:p>
        </p:txBody>
      </p:sp>
      <p:sp>
        <p:nvSpPr>
          <p:cNvPr id="20" name="CaixaDeTexto 22">
            <a:extLst>
              <a:ext uri="{FF2B5EF4-FFF2-40B4-BE49-F238E27FC236}">
                <a16:creationId xmlns:a16="http://schemas.microsoft.com/office/drawing/2014/main" id="{02FF8160-3473-4BEB-8913-ECB83FBA5901}"/>
              </a:ext>
            </a:extLst>
          </p:cNvPr>
          <p:cNvSpPr txBox="1"/>
          <p:nvPr/>
        </p:nvSpPr>
        <p:spPr>
          <a:xfrm>
            <a:off x="306751" y="1546270"/>
            <a:ext cx="7750571" cy="461665"/>
          </a:xfrm>
          <a:prstGeom prst="rect">
            <a:avLst/>
          </a:prstGeom>
          <a:noFill/>
        </p:spPr>
        <p:txBody>
          <a:bodyPr wrap="square" rtlCol="0">
            <a:spAutoFit/>
          </a:bodyPr>
          <a:lstStyle/>
          <a:p>
            <a:pPr algn="just"/>
            <a:r>
              <a:rPr lang="pt-BR" sz="2400" b="1" i="1" u="sng" dirty="0">
                <a:solidFill>
                  <a:srgbClr val="FFFF00"/>
                </a:solidFill>
              </a:rPr>
              <a:t>SOME QUALITIES OF THE DIVINE ETERNAL NATURE</a:t>
            </a:r>
            <a:r>
              <a:rPr lang="pt-BR" sz="2400" b="1" i="1" dirty="0">
                <a:solidFill>
                  <a:srgbClr val="FFFF00"/>
                </a:solidFill>
              </a:rPr>
              <a:t>:</a:t>
            </a:r>
          </a:p>
        </p:txBody>
      </p:sp>
      <p:sp>
        <p:nvSpPr>
          <p:cNvPr id="23" name="CaixaDeTexto 22">
            <a:extLst>
              <a:ext uri="{FF2B5EF4-FFF2-40B4-BE49-F238E27FC236}">
                <a16:creationId xmlns:a16="http://schemas.microsoft.com/office/drawing/2014/main" id="{DBEBB55E-A635-412F-82E9-42B18CF507B9}"/>
              </a:ext>
            </a:extLst>
          </p:cNvPr>
          <p:cNvSpPr txBox="1"/>
          <p:nvPr/>
        </p:nvSpPr>
        <p:spPr>
          <a:xfrm>
            <a:off x="303874" y="1940212"/>
            <a:ext cx="6481239" cy="1200329"/>
          </a:xfrm>
          <a:prstGeom prst="rect">
            <a:avLst/>
          </a:prstGeom>
          <a:noFill/>
        </p:spPr>
        <p:txBody>
          <a:bodyPr wrap="square" rtlCol="0">
            <a:spAutoFit/>
          </a:bodyPr>
          <a:lstStyle/>
          <a:p>
            <a:pPr algn="just"/>
            <a:r>
              <a:rPr lang="pt-BR" sz="2400" b="1" i="1" dirty="0">
                <a:solidFill>
                  <a:srgbClr val="FFFF00"/>
                </a:solidFill>
              </a:rPr>
              <a:t>OMNIPRESENCE – no </a:t>
            </a:r>
            <a:r>
              <a:rPr lang="pt-BR" sz="2400" b="1" i="1" dirty="0" err="1">
                <a:solidFill>
                  <a:srgbClr val="FFFF00"/>
                </a:solidFill>
              </a:rPr>
              <a:t>physical</a:t>
            </a:r>
            <a:r>
              <a:rPr lang="pt-BR" sz="2400" b="1" i="1" dirty="0">
                <a:solidFill>
                  <a:srgbClr val="FFFF00"/>
                </a:solidFill>
              </a:rPr>
              <a:t> </a:t>
            </a:r>
            <a:r>
              <a:rPr lang="pt-BR" sz="2400" b="1" i="1" dirty="0" err="1">
                <a:solidFill>
                  <a:srgbClr val="FFFF00"/>
                </a:solidFill>
              </a:rPr>
              <a:t>body</a:t>
            </a:r>
            <a:r>
              <a:rPr lang="pt-BR" sz="2400" b="1" i="1" dirty="0">
                <a:solidFill>
                  <a:srgbClr val="FFFF00"/>
                </a:solidFill>
              </a:rPr>
              <a:t>, </a:t>
            </a:r>
            <a:r>
              <a:rPr lang="pt-BR" sz="2400" b="1" i="1" dirty="0" err="1">
                <a:solidFill>
                  <a:srgbClr val="FFFF00"/>
                </a:solidFill>
              </a:rPr>
              <a:t>so</a:t>
            </a:r>
            <a:r>
              <a:rPr lang="pt-BR" sz="2400" b="1" i="1" dirty="0">
                <a:solidFill>
                  <a:srgbClr val="FFFF00"/>
                </a:solidFill>
              </a:rPr>
              <a:t> </a:t>
            </a:r>
            <a:r>
              <a:rPr lang="pt-BR" sz="2400" b="1" i="1" dirty="0" err="1">
                <a:solidFill>
                  <a:srgbClr val="FFFF00"/>
                </a:solidFill>
              </a:rPr>
              <a:t>not</a:t>
            </a:r>
            <a:r>
              <a:rPr lang="pt-BR" sz="2400" b="1" i="1" dirty="0">
                <a:solidFill>
                  <a:srgbClr val="FFFF00"/>
                </a:solidFill>
              </a:rPr>
              <a:t> </a:t>
            </a:r>
            <a:r>
              <a:rPr lang="pt-BR" sz="2400" b="1" i="1" dirty="0" err="1">
                <a:solidFill>
                  <a:srgbClr val="FFFF00"/>
                </a:solidFill>
              </a:rPr>
              <a:t>limited</a:t>
            </a:r>
            <a:r>
              <a:rPr lang="pt-BR" sz="2400" b="1" i="1" dirty="0">
                <a:solidFill>
                  <a:srgbClr val="FFFF00"/>
                </a:solidFill>
              </a:rPr>
              <a:t> </a:t>
            </a:r>
            <a:r>
              <a:rPr lang="pt-BR" sz="2400" b="1" i="1" dirty="0" err="1">
                <a:solidFill>
                  <a:srgbClr val="FFFF00"/>
                </a:solidFill>
              </a:rPr>
              <a:t>by</a:t>
            </a:r>
            <a:r>
              <a:rPr lang="pt-BR" sz="2400" b="1" i="1" dirty="0">
                <a:solidFill>
                  <a:srgbClr val="FFFF00"/>
                </a:solidFill>
              </a:rPr>
              <a:t> </a:t>
            </a:r>
            <a:r>
              <a:rPr lang="pt-BR" sz="2400" b="1" i="1" dirty="0" err="1">
                <a:solidFill>
                  <a:srgbClr val="FFFF00"/>
                </a:solidFill>
              </a:rPr>
              <a:t>space</a:t>
            </a:r>
            <a:r>
              <a:rPr lang="pt-BR" sz="2400" b="1" i="1" dirty="0">
                <a:solidFill>
                  <a:srgbClr val="FFFF00"/>
                </a:solidFill>
              </a:rPr>
              <a:t>; </a:t>
            </a:r>
            <a:r>
              <a:rPr lang="pt-BR" sz="2400" b="1" i="1" dirty="0" err="1">
                <a:solidFill>
                  <a:srgbClr val="FFFF00"/>
                </a:solidFill>
              </a:rPr>
              <a:t>capable</a:t>
            </a:r>
            <a:r>
              <a:rPr lang="pt-BR" sz="2400" b="1" i="1" dirty="0">
                <a:solidFill>
                  <a:srgbClr val="FFFF00"/>
                </a:solidFill>
              </a:rPr>
              <a:t> </a:t>
            </a:r>
            <a:r>
              <a:rPr lang="pt-BR" sz="2400" b="1" i="1" dirty="0" err="1">
                <a:solidFill>
                  <a:srgbClr val="FFFF00"/>
                </a:solidFill>
              </a:rPr>
              <a:t>of</a:t>
            </a:r>
            <a:r>
              <a:rPr lang="pt-BR" sz="2400" b="1" i="1" dirty="0">
                <a:solidFill>
                  <a:srgbClr val="FFFF00"/>
                </a:solidFill>
              </a:rPr>
              <a:t> </a:t>
            </a:r>
            <a:r>
              <a:rPr lang="pt-BR" sz="2400" b="1" i="1" dirty="0" err="1">
                <a:solidFill>
                  <a:srgbClr val="FFFF00"/>
                </a:solidFill>
              </a:rPr>
              <a:t>being</a:t>
            </a:r>
            <a:r>
              <a:rPr lang="pt-BR" sz="2400" b="1" i="1" dirty="0">
                <a:solidFill>
                  <a:srgbClr val="FFFF00"/>
                </a:solidFill>
              </a:rPr>
              <a:t> </a:t>
            </a:r>
            <a:r>
              <a:rPr lang="pt-BR" sz="2400" b="1" i="1" dirty="0" err="1">
                <a:solidFill>
                  <a:srgbClr val="FFFF00"/>
                </a:solidFill>
              </a:rPr>
              <a:t>anywhere</a:t>
            </a:r>
            <a:r>
              <a:rPr lang="pt-BR" sz="2400" b="1" i="1" dirty="0">
                <a:solidFill>
                  <a:srgbClr val="FFFF00"/>
                </a:solidFill>
              </a:rPr>
              <a:t> </a:t>
            </a:r>
            <a:r>
              <a:rPr lang="pt-BR" sz="2400" b="1" i="1" dirty="0" err="1">
                <a:solidFill>
                  <a:srgbClr val="FFFF00"/>
                </a:solidFill>
              </a:rPr>
              <a:t>at</a:t>
            </a:r>
            <a:r>
              <a:rPr lang="pt-BR" sz="2400" b="1" i="1" dirty="0">
                <a:solidFill>
                  <a:srgbClr val="FFFF00"/>
                </a:solidFill>
              </a:rPr>
              <a:t> </a:t>
            </a:r>
            <a:r>
              <a:rPr lang="pt-BR" sz="2400" b="1" i="1" dirty="0" err="1">
                <a:solidFill>
                  <a:srgbClr val="FFFF00"/>
                </a:solidFill>
              </a:rPr>
              <a:t>any</a:t>
            </a:r>
            <a:r>
              <a:rPr lang="pt-BR" sz="2400" b="1" i="1" dirty="0">
                <a:solidFill>
                  <a:srgbClr val="FFFF00"/>
                </a:solidFill>
              </a:rPr>
              <a:t> time, </a:t>
            </a:r>
            <a:r>
              <a:rPr lang="pt-BR" sz="2400" b="1" i="1" dirty="0" err="1">
                <a:solidFill>
                  <a:srgbClr val="FFFF00"/>
                </a:solidFill>
              </a:rPr>
              <a:t>or</a:t>
            </a:r>
            <a:r>
              <a:rPr lang="pt-BR" sz="2400" b="1" i="1" dirty="0">
                <a:solidFill>
                  <a:srgbClr val="FFFF00"/>
                </a:solidFill>
              </a:rPr>
              <a:t> </a:t>
            </a:r>
            <a:r>
              <a:rPr lang="pt-BR" sz="2400" b="1" i="1" dirty="0" err="1">
                <a:solidFill>
                  <a:srgbClr val="FFFF00"/>
                </a:solidFill>
              </a:rPr>
              <a:t>perhaps</a:t>
            </a:r>
            <a:r>
              <a:rPr lang="pt-BR" sz="2400" b="1" i="1" dirty="0">
                <a:solidFill>
                  <a:srgbClr val="FFFF00"/>
                </a:solidFill>
              </a:rPr>
              <a:t> </a:t>
            </a:r>
            <a:r>
              <a:rPr lang="pt-BR" sz="2400" b="1" i="1" dirty="0" err="1">
                <a:solidFill>
                  <a:srgbClr val="FFFF00"/>
                </a:solidFill>
              </a:rPr>
              <a:t>all</a:t>
            </a:r>
            <a:r>
              <a:rPr lang="pt-BR" sz="2400" b="1" i="1" dirty="0">
                <a:solidFill>
                  <a:srgbClr val="FFFF00"/>
                </a:solidFill>
              </a:rPr>
              <a:t> </a:t>
            </a:r>
            <a:r>
              <a:rPr lang="pt-BR" sz="2400" b="1" i="1" dirty="0" err="1">
                <a:solidFill>
                  <a:srgbClr val="FFFF00"/>
                </a:solidFill>
              </a:rPr>
              <a:t>places</a:t>
            </a:r>
            <a:r>
              <a:rPr lang="pt-BR" sz="2400" b="1" i="1" dirty="0">
                <a:solidFill>
                  <a:srgbClr val="FFFF00"/>
                </a:solidFill>
              </a:rPr>
              <a:t> </a:t>
            </a:r>
            <a:r>
              <a:rPr lang="pt-BR" sz="2400" b="1" i="1" dirty="0" err="1">
                <a:solidFill>
                  <a:srgbClr val="FFFF00"/>
                </a:solidFill>
              </a:rPr>
              <a:t>at</a:t>
            </a:r>
            <a:r>
              <a:rPr lang="pt-BR" sz="2400" b="1" i="1" dirty="0">
                <a:solidFill>
                  <a:srgbClr val="FFFF00"/>
                </a:solidFill>
              </a:rPr>
              <a:t> </a:t>
            </a:r>
            <a:r>
              <a:rPr lang="pt-BR" sz="2400" b="1" i="1" dirty="0" err="1">
                <a:solidFill>
                  <a:srgbClr val="FFFF00"/>
                </a:solidFill>
              </a:rPr>
              <a:t>all</a:t>
            </a:r>
            <a:r>
              <a:rPr lang="pt-BR" sz="2400" b="1" i="1" dirty="0">
                <a:solidFill>
                  <a:srgbClr val="FFFF00"/>
                </a:solidFill>
              </a:rPr>
              <a:t> times</a:t>
            </a:r>
          </a:p>
        </p:txBody>
      </p:sp>
      <p:cxnSp>
        <p:nvCxnSpPr>
          <p:cNvPr id="11" name="Conector de seta reta 11">
            <a:extLst>
              <a:ext uri="{FF2B5EF4-FFF2-40B4-BE49-F238E27FC236}">
                <a16:creationId xmlns:a16="http://schemas.microsoft.com/office/drawing/2014/main" id="{5D9B6098-F1EB-43C2-A85A-6071DB988E15}"/>
              </a:ext>
            </a:extLst>
          </p:cNvPr>
          <p:cNvCxnSpPr/>
          <p:nvPr/>
        </p:nvCxnSpPr>
        <p:spPr>
          <a:xfrm>
            <a:off x="8418051" y="3953412"/>
            <a:ext cx="1463040" cy="0"/>
          </a:xfrm>
          <a:prstGeom prst="straightConnector1">
            <a:avLst/>
          </a:prstGeom>
          <a:ln w="57150">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5" name="CaixaDeTexto 20">
            <a:extLst>
              <a:ext uri="{FF2B5EF4-FFF2-40B4-BE49-F238E27FC236}">
                <a16:creationId xmlns:a16="http://schemas.microsoft.com/office/drawing/2014/main" id="{FBDB4834-E2BC-485E-A6D0-9E19121CD643}"/>
              </a:ext>
            </a:extLst>
          </p:cNvPr>
          <p:cNvSpPr txBox="1"/>
          <p:nvPr/>
        </p:nvSpPr>
        <p:spPr>
          <a:xfrm>
            <a:off x="8133658" y="3540053"/>
            <a:ext cx="2016224" cy="400110"/>
          </a:xfrm>
          <a:prstGeom prst="rect">
            <a:avLst/>
          </a:prstGeom>
          <a:noFill/>
        </p:spPr>
        <p:txBody>
          <a:bodyPr wrap="square" rtlCol="0">
            <a:spAutoFit/>
          </a:bodyPr>
          <a:lstStyle/>
          <a:p>
            <a:pPr algn="ctr"/>
            <a:r>
              <a:rPr lang="pt-BR" sz="2000" b="1" dirty="0"/>
              <a:t>TIMELINE</a:t>
            </a:r>
          </a:p>
        </p:txBody>
      </p:sp>
      <p:cxnSp>
        <p:nvCxnSpPr>
          <p:cNvPr id="24" name="Conector de seta reta 11">
            <a:extLst>
              <a:ext uri="{FF2B5EF4-FFF2-40B4-BE49-F238E27FC236}">
                <a16:creationId xmlns:a16="http://schemas.microsoft.com/office/drawing/2014/main" id="{29C3692F-B0C0-48C1-9219-8C1C91DD097D}"/>
              </a:ext>
            </a:extLst>
          </p:cNvPr>
          <p:cNvCxnSpPr/>
          <p:nvPr/>
        </p:nvCxnSpPr>
        <p:spPr>
          <a:xfrm>
            <a:off x="8411427" y="3946791"/>
            <a:ext cx="1463040" cy="0"/>
          </a:xfrm>
          <a:prstGeom prst="straightConnector1">
            <a:avLst/>
          </a:prstGeom>
          <a:ln w="57150">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7" name="CaixaDeTexto 22">
            <a:extLst>
              <a:ext uri="{FF2B5EF4-FFF2-40B4-BE49-F238E27FC236}">
                <a16:creationId xmlns:a16="http://schemas.microsoft.com/office/drawing/2014/main" id="{E3CF0524-4E55-43C9-9281-17EF2288312F}"/>
              </a:ext>
            </a:extLst>
          </p:cNvPr>
          <p:cNvSpPr txBox="1"/>
          <p:nvPr/>
        </p:nvSpPr>
        <p:spPr>
          <a:xfrm>
            <a:off x="297248" y="3073276"/>
            <a:ext cx="6481239" cy="1200329"/>
          </a:xfrm>
          <a:prstGeom prst="rect">
            <a:avLst/>
          </a:prstGeom>
          <a:noFill/>
        </p:spPr>
        <p:txBody>
          <a:bodyPr wrap="square" rtlCol="0">
            <a:spAutoFit/>
          </a:bodyPr>
          <a:lstStyle/>
          <a:p>
            <a:pPr algn="just"/>
            <a:r>
              <a:rPr lang="pt-BR" sz="2400" b="1" i="1" dirty="0">
                <a:solidFill>
                  <a:srgbClr val="FFFF00"/>
                </a:solidFill>
              </a:rPr>
              <a:t>OMNISCIENCE – no </a:t>
            </a:r>
            <a:r>
              <a:rPr lang="pt-BR" sz="2400" b="1" i="1" dirty="0" err="1">
                <a:solidFill>
                  <a:srgbClr val="FFFF00"/>
                </a:solidFill>
              </a:rPr>
              <a:t>phyiscal</a:t>
            </a:r>
            <a:r>
              <a:rPr lang="pt-BR" sz="2400" b="1" i="1" dirty="0">
                <a:solidFill>
                  <a:srgbClr val="FFFF00"/>
                </a:solidFill>
              </a:rPr>
              <a:t> </a:t>
            </a:r>
            <a:r>
              <a:rPr lang="pt-BR" sz="2400" b="1" i="1" dirty="0" err="1">
                <a:solidFill>
                  <a:srgbClr val="FFFF00"/>
                </a:solidFill>
              </a:rPr>
              <a:t>body</a:t>
            </a:r>
            <a:r>
              <a:rPr lang="pt-BR" sz="2400" b="1" i="1" dirty="0">
                <a:solidFill>
                  <a:srgbClr val="FFFF00"/>
                </a:solidFill>
              </a:rPr>
              <a:t>, </a:t>
            </a:r>
            <a:r>
              <a:rPr lang="pt-BR" sz="2400" b="1" i="1" dirty="0" err="1">
                <a:solidFill>
                  <a:srgbClr val="FFFF00"/>
                </a:solidFill>
              </a:rPr>
              <a:t>so</a:t>
            </a:r>
            <a:r>
              <a:rPr lang="pt-BR" sz="2400" b="1" i="1" dirty="0">
                <a:solidFill>
                  <a:srgbClr val="FFFF00"/>
                </a:solidFill>
              </a:rPr>
              <a:t> </a:t>
            </a:r>
            <a:r>
              <a:rPr lang="pt-BR" sz="2400" b="1" i="1" dirty="0" err="1">
                <a:solidFill>
                  <a:srgbClr val="FFFF00"/>
                </a:solidFill>
              </a:rPr>
              <a:t>not</a:t>
            </a:r>
            <a:r>
              <a:rPr lang="pt-BR" sz="2400" b="1" i="1" dirty="0">
                <a:solidFill>
                  <a:srgbClr val="FFFF00"/>
                </a:solidFill>
              </a:rPr>
              <a:t> </a:t>
            </a:r>
            <a:r>
              <a:rPr lang="pt-BR" sz="2400" b="1" i="1" dirty="0" err="1">
                <a:solidFill>
                  <a:srgbClr val="FFFF00"/>
                </a:solidFill>
              </a:rPr>
              <a:t>limited</a:t>
            </a:r>
            <a:r>
              <a:rPr lang="pt-BR" sz="2400" b="1" i="1" dirty="0">
                <a:solidFill>
                  <a:srgbClr val="FFFF00"/>
                </a:solidFill>
              </a:rPr>
              <a:t> </a:t>
            </a:r>
            <a:r>
              <a:rPr lang="pt-BR" sz="2400" b="1" i="1" dirty="0" err="1">
                <a:solidFill>
                  <a:srgbClr val="FFFF00"/>
                </a:solidFill>
              </a:rPr>
              <a:t>by</a:t>
            </a:r>
            <a:r>
              <a:rPr lang="pt-BR" sz="2400" b="1" i="1" dirty="0">
                <a:solidFill>
                  <a:srgbClr val="FFFF00"/>
                </a:solidFill>
              </a:rPr>
              <a:t> time; </a:t>
            </a:r>
            <a:r>
              <a:rPr lang="pt-BR" sz="2400" b="1" i="1" dirty="0" err="1">
                <a:solidFill>
                  <a:srgbClr val="FFFF00"/>
                </a:solidFill>
              </a:rPr>
              <a:t>capable</a:t>
            </a:r>
            <a:r>
              <a:rPr lang="pt-BR" sz="2400" b="1" i="1" dirty="0">
                <a:solidFill>
                  <a:srgbClr val="FFFF00"/>
                </a:solidFill>
              </a:rPr>
              <a:t> </a:t>
            </a:r>
            <a:r>
              <a:rPr lang="pt-BR" sz="2400" b="1" i="1" dirty="0" err="1">
                <a:solidFill>
                  <a:srgbClr val="FFFF00"/>
                </a:solidFill>
              </a:rPr>
              <a:t>of</a:t>
            </a:r>
            <a:r>
              <a:rPr lang="pt-BR" sz="2400" b="1" i="1" dirty="0">
                <a:solidFill>
                  <a:srgbClr val="FFFF00"/>
                </a:solidFill>
              </a:rPr>
              <a:t> </a:t>
            </a:r>
            <a:r>
              <a:rPr lang="pt-BR" sz="2400" b="1" i="1" dirty="0" err="1">
                <a:solidFill>
                  <a:srgbClr val="FFFF00"/>
                </a:solidFill>
              </a:rPr>
              <a:t>knowing</a:t>
            </a:r>
            <a:r>
              <a:rPr lang="pt-BR" sz="2400" b="1" i="1" dirty="0">
                <a:solidFill>
                  <a:srgbClr val="FFFF00"/>
                </a:solidFill>
              </a:rPr>
              <a:t> </a:t>
            </a:r>
            <a:r>
              <a:rPr lang="pt-BR" sz="2400" b="1" i="1" dirty="0" err="1">
                <a:solidFill>
                  <a:srgbClr val="FFFF00"/>
                </a:solidFill>
              </a:rPr>
              <a:t>everything</a:t>
            </a:r>
            <a:r>
              <a:rPr lang="pt-BR" sz="2400" b="1" i="1" dirty="0">
                <a:solidFill>
                  <a:srgbClr val="FFFF00"/>
                </a:solidFill>
              </a:rPr>
              <a:t> </a:t>
            </a:r>
            <a:r>
              <a:rPr lang="pt-BR" sz="2400" b="1" i="1" dirty="0" err="1">
                <a:solidFill>
                  <a:srgbClr val="FFFF00"/>
                </a:solidFill>
              </a:rPr>
              <a:t>about</a:t>
            </a:r>
            <a:r>
              <a:rPr lang="pt-BR" sz="2400" b="1" i="1" dirty="0">
                <a:solidFill>
                  <a:srgbClr val="FFFF00"/>
                </a:solidFill>
              </a:rPr>
              <a:t> </a:t>
            </a:r>
            <a:r>
              <a:rPr lang="pt-BR" sz="2400" b="1" i="1" dirty="0" err="1">
                <a:solidFill>
                  <a:srgbClr val="FFFF00"/>
                </a:solidFill>
              </a:rPr>
              <a:t>any</a:t>
            </a:r>
            <a:r>
              <a:rPr lang="pt-BR" sz="2400" b="1" i="1" dirty="0">
                <a:solidFill>
                  <a:srgbClr val="FFFF00"/>
                </a:solidFill>
              </a:rPr>
              <a:t> </a:t>
            </a:r>
            <a:r>
              <a:rPr lang="pt-BR" sz="2400" b="1" i="1" dirty="0" err="1">
                <a:solidFill>
                  <a:srgbClr val="FFFF00"/>
                </a:solidFill>
              </a:rPr>
              <a:t>event</a:t>
            </a:r>
            <a:r>
              <a:rPr lang="pt-BR" sz="2400" b="1" i="1" dirty="0">
                <a:solidFill>
                  <a:srgbClr val="FFFF00"/>
                </a:solidFill>
              </a:rPr>
              <a:t> </a:t>
            </a:r>
            <a:r>
              <a:rPr lang="pt-BR" sz="2400" b="1" i="1" dirty="0" err="1">
                <a:solidFill>
                  <a:srgbClr val="FFFF00"/>
                </a:solidFill>
              </a:rPr>
              <a:t>before</a:t>
            </a:r>
            <a:r>
              <a:rPr lang="pt-BR" sz="2400" b="1" i="1" dirty="0">
                <a:solidFill>
                  <a:srgbClr val="FFFF00"/>
                </a:solidFill>
              </a:rPr>
              <a:t>, </a:t>
            </a:r>
            <a:r>
              <a:rPr lang="pt-BR" sz="2400" b="1" i="1" dirty="0" err="1">
                <a:solidFill>
                  <a:srgbClr val="FFFF00"/>
                </a:solidFill>
              </a:rPr>
              <a:t>after</a:t>
            </a:r>
            <a:r>
              <a:rPr lang="pt-BR" sz="2400" b="1" i="1" dirty="0">
                <a:solidFill>
                  <a:srgbClr val="FFFF00"/>
                </a:solidFill>
              </a:rPr>
              <a:t>, </a:t>
            </a:r>
            <a:r>
              <a:rPr lang="pt-BR" sz="2400" b="1" i="1" dirty="0" err="1">
                <a:solidFill>
                  <a:srgbClr val="FFFF00"/>
                </a:solidFill>
              </a:rPr>
              <a:t>or</a:t>
            </a:r>
            <a:r>
              <a:rPr lang="pt-BR" sz="2400" b="1" i="1" dirty="0">
                <a:solidFill>
                  <a:srgbClr val="FFFF00"/>
                </a:solidFill>
              </a:rPr>
              <a:t> </a:t>
            </a:r>
            <a:r>
              <a:rPr lang="pt-BR" sz="2400" b="1" i="1" dirty="0" err="1">
                <a:solidFill>
                  <a:srgbClr val="FFFF00"/>
                </a:solidFill>
              </a:rPr>
              <a:t>along</a:t>
            </a:r>
            <a:r>
              <a:rPr lang="pt-BR" sz="2400" b="1" i="1" dirty="0">
                <a:solidFill>
                  <a:srgbClr val="FFFF00"/>
                </a:solidFill>
              </a:rPr>
              <a:t> </a:t>
            </a:r>
            <a:r>
              <a:rPr lang="pt-BR" sz="2400" b="1" i="1" dirty="0" err="1">
                <a:solidFill>
                  <a:srgbClr val="FFFF00"/>
                </a:solidFill>
              </a:rPr>
              <a:t>the</a:t>
            </a:r>
            <a:r>
              <a:rPr lang="pt-BR" sz="2400" b="1" i="1" dirty="0">
                <a:solidFill>
                  <a:srgbClr val="FFFF00"/>
                </a:solidFill>
              </a:rPr>
              <a:t> </a:t>
            </a:r>
            <a:r>
              <a:rPr lang="pt-BR" sz="2400" b="1" i="1" dirty="0" err="1">
                <a:solidFill>
                  <a:srgbClr val="FFFF00"/>
                </a:solidFill>
              </a:rPr>
              <a:t>line</a:t>
            </a:r>
            <a:r>
              <a:rPr lang="pt-BR" sz="2400" b="1" i="1" dirty="0">
                <a:solidFill>
                  <a:srgbClr val="FFFF00"/>
                </a:solidFill>
              </a:rPr>
              <a:t> </a:t>
            </a:r>
            <a:r>
              <a:rPr lang="pt-BR" sz="2400" b="1" i="1" dirty="0" err="1">
                <a:solidFill>
                  <a:srgbClr val="FFFF00"/>
                </a:solidFill>
              </a:rPr>
              <a:t>of</a:t>
            </a:r>
            <a:r>
              <a:rPr lang="pt-BR" sz="2400" b="1" i="1" dirty="0">
                <a:solidFill>
                  <a:srgbClr val="FFFF00"/>
                </a:solidFill>
              </a:rPr>
              <a:t> TIME</a:t>
            </a:r>
          </a:p>
        </p:txBody>
      </p:sp>
      <p:sp>
        <p:nvSpPr>
          <p:cNvPr id="18" name="Elipse 16">
            <a:extLst>
              <a:ext uri="{FF2B5EF4-FFF2-40B4-BE49-F238E27FC236}">
                <a16:creationId xmlns:a16="http://schemas.microsoft.com/office/drawing/2014/main" id="{FB6999D9-FF50-4507-8CB1-1BDDD709E6A1}"/>
              </a:ext>
            </a:extLst>
          </p:cNvPr>
          <p:cNvSpPr/>
          <p:nvPr/>
        </p:nvSpPr>
        <p:spPr>
          <a:xfrm>
            <a:off x="10483561" y="3881404"/>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bg1"/>
              </a:solidFill>
            </a:endParaRPr>
          </a:p>
        </p:txBody>
      </p:sp>
      <p:sp>
        <p:nvSpPr>
          <p:cNvPr id="2" name="TextBox 1">
            <a:extLst>
              <a:ext uri="{FF2B5EF4-FFF2-40B4-BE49-F238E27FC236}">
                <a16:creationId xmlns:a16="http://schemas.microsoft.com/office/drawing/2014/main" id="{46DBB7F9-41B6-4659-A82D-F782AAA5A744}"/>
              </a:ext>
            </a:extLst>
          </p:cNvPr>
          <p:cNvSpPr txBox="1"/>
          <p:nvPr/>
        </p:nvSpPr>
        <p:spPr>
          <a:xfrm rot="21053383">
            <a:off x="10126898" y="3573275"/>
            <a:ext cx="819484" cy="374016"/>
          </a:xfrm>
          <a:prstGeom prst="rect">
            <a:avLst/>
          </a:prstGeom>
          <a:noFill/>
        </p:spPr>
        <p:txBody>
          <a:bodyPr wrap="square" rtlCol="0">
            <a:spAutoFit/>
          </a:bodyPr>
          <a:lstStyle/>
          <a:p>
            <a:pPr algn="ctr"/>
            <a:r>
              <a:rPr lang="en-US" b="1" dirty="0"/>
              <a:t>EVENT</a:t>
            </a:r>
          </a:p>
        </p:txBody>
      </p:sp>
      <p:sp>
        <p:nvSpPr>
          <p:cNvPr id="21" name="Elipse 16">
            <a:extLst>
              <a:ext uri="{FF2B5EF4-FFF2-40B4-BE49-F238E27FC236}">
                <a16:creationId xmlns:a16="http://schemas.microsoft.com/office/drawing/2014/main" id="{87638F31-F047-4F38-8893-4FECBF6C13C6}"/>
              </a:ext>
            </a:extLst>
          </p:cNvPr>
          <p:cNvSpPr/>
          <p:nvPr/>
        </p:nvSpPr>
        <p:spPr>
          <a:xfrm>
            <a:off x="7548202" y="3861528"/>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bg1"/>
              </a:solidFill>
            </a:endParaRPr>
          </a:p>
        </p:txBody>
      </p:sp>
      <p:sp>
        <p:nvSpPr>
          <p:cNvPr id="22" name="TextBox 21">
            <a:extLst>
              <a:ext uri="{FF2B5EF4-FFF2-40B4-BE49-F238E27FC236}">
                <a16:creationId xmlns:a16="http://schemas.microsoft.com/office/drawing/2014/main" id="{301492F8-814A-4FF6-BBBF-25F03DBB734E}"/>
              </a:ext>
            </a:extLst>
          </p:cNvPr>
          <p:cNvSpPr txBox="1"/>
          <p:nvPr/>
        </p:nvSpPr>
        <p:spPr>
          <a:xfrm rot="21053383">
            <a:off x="7191539" y="3553399"/>
            <a:ext cx="819484" cy="374016"/>
          </a:xfrm>
          <a:prstGeom prst="rect">
            <a:avLst/>
          </a:prstGeom>
          <a:noFill/>
        </p:spPr>
        <p:txBody>
          <a:bodyPr wrap="square" rtlCol="0">
            <a:spAutoFit/>
          </a:bodyPr>
          <a:lstStyle/>
          <a:p>
            <a:pPr algn="ctr"/>
            <a:r>
              <a:rPr lang="en-US" b="1" dirty="0"/>
              <a:t>EVENT</a:t>
            </a:r>
          </a:p>
        </p:txBody>
      </p:sp>
      <p:sp>
        <p:nvSpPr>
          <p:cNvPr id="25" name="Elipse 16">
            <a:extLst>
              <a:ext uri="{FF2B5EF4-FFF2-40B4-BE49-F238E27FC236}">
                <a16:creationId xmlns:a16="http://schemas.microsoft.com/office/drawing/2014/main" id="{5452C065-6FEC-443A-A0AA-7E8F23E169EB}"/>
              </a:ext>
            </a:extLst>
          </p:cNvPr>
          <p:cNvSpPr/>
          <p:nvPr/>
        </p:nvSpPr>
        <p:spPr>
          <a:xfrm>
            <a:off x="9032451" y="3132657"/>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bg1"/>
              </a:solidFill>
            </a:endParaRPr>
          </a:p>
        </p:txBody>
      </p:sp>
      <p:sp>
        <p:nvSpPr>
          <p:cNvPr id="26" name="TextBox 25">
            <a:extLst>
              <a:ext uri="{FF2B5EF4-FFF2-40B4-BE49-F238E27FC236}">
                <a16:creationId xmlns:a16="http://schemas.microsoft.com/office/drawing/2014/main" id="{0EE43E84-B266-4954-BE60-8D50DEC1742F}"/>
              </a:ext>
            </a:extLst>
          </p:cNvPr>
          <p:cNvSpPr txBox="1"/>
          <p:nvPr/>
        </p:nvSpPr>
        <p:spPr>
          <a:xfrm rot="21053383">
            <a:off x="8675788" y="2824528"/>
            <a:ext cx="819484" cy="374016"/>
          </a:xfrm>
          <a:prstGeom prst="rect">
            <a:avLst/>
          </a:prstGeom>
          <a:noFill/>
        </p:spPr>
        <p:txBody>
          <a:bodyPr wrap="square" rtlCol="0">
            <a:spAutoFit/>
          </a:bodyPr>
          <a:lstStyle/>
          <a:p>
            <a:pPr algn="ctr"/>
            <a:r>
              <a:rPr lang="en-US" b="1" dirty="0"/>
              <a:t>EVENT</a:t>
            </a:r>
          </a:p>
        </p:txBody>
      </p:sp>
      <p:pic>
        <p:nvPicPr>
          <p:cNvPr id="13" name="Picture 12">
            <a:extLst>
              <a:ext uri="{FF2B5EF4-FFF2-40B4-BE49-F238E27FC236}">
                <a16:creationId xmlns:a16="http://schemas.microsoft.com/office/drawing/2014/main" id="{CB411ABE-69A2-4F89-833E-6E1F0644A396}"/>
              </a:ext>
            </a:extLst>
          </p:cNvPr>
          <p:cNvPicPr>
            <a:picLocks noChangeAspect="1"/>
          </p:cNvPicPr>
          <p:nvPr/>
        </p:nvPicPr>
        <p:blipFill>
          <a:blip r:embed="rId4">
            <a:duotone>
              <a:prstClr val="black"/>
              <a:schemeClr val="accent1">
                <a:tint val="45000"/>
                <a:satMod val="400000"/>
              </a:schemeClr>
            </a:duotone>
            <a:extLst>
              <a:ext uri="{BEBA8EAE-BF5A-486C-A8C5-ECC9F3942E4B}">
                <a14:imgProps xmlns:a14="http://schemas.microsoft.com/office/drawing/2010/main">
                  <a14:imgLayer r:embed="rId5">
                    <a14:imgEffect>
                      <a14:saturation sat="33000"/>
                    </a14:imgEffect>
                  </a14:imgLayer>
                </a14:imgProps>
              </a:ext>
              <a:ext uri="{28A0092B-C50C-407E-A947-70E740481C1C}">
                <a14:useLocalDpi xmlns:a14="http://schemas.microsoft.com/office/drawing/2010/main" val="0"/>
              </a:ext>
            </a:extLst>
          </a:blip>
          <a:stretch>
            <a:fillRect/>
          </a:stretch>
        </p:blipFill>
        <p:spPr>
          <a:xfrm>
            <a:off x="8763095" y="2947686"/>
            <a:ext cx="2532337" cy="572960"/>
          </a:xfrm>
          <a:prstGeom prst="rect">
            <a:avLst/>
          </a:prstGeom>
        </p:spPr>
      </p:pic>
      <p:pic>
        <p:nvPicPr>
          <p:cNvPr id="27" name="Picture 26">
            <a:extLst>
              <a:ext uri="{FF2B5EF4-FFF2-40B4-BE49-F238E27FC236}">
                <a16:creationId xmlns:a16="http://schemas.microsoft.com/office/drawing/2014/main" id="{78FCF39B-3A3A-4A67-A259-F8E4F8EB1DBF}"/>
              </a:ext>
            </a:extLst>
          </p:cNvPr>
          <p:cNvPicPr>
            <a:picLocks noChangeAspect="1"/>
          </p:cNvPicPr>
          <p:nvPr/>
        </p:nvPicPr>
        <p:blipFill>
          <a:blip r:embed="rId4">
            <a:duotone>
              <a:prstClr val="black"/>
              <a:schemeClr val="accent1">
                <a:tint val="45000"/>
                <a:satMod val="400000"/>
              </a:schemeClr>
            </a:duotone>
            <a:extLst>
              <a:ext uri="{BEBA8EAE-BF5A-486C-A8C5-ECC9F3942E4B}">
                <a14:imgProps xmlns:a14="http://schemas.microsoft.com/office/drawing/2010/main">
                  <a14:imgLayer r:embed="rId5">
                    <a14:imgEffect>
                      <a14:saturation sat="33000"/>
                    </a14:imgEffect>
                  </a14:imgLayer>
                </a14:imgProps>
              </a:ext>
              <a:ext uri="{28A0092B-C50C-407E-A947-70E740481C1C}">
                <a14:useLocalDpi xmlns:a14="http://schemas.microsoft.com/office/drawing/2010/main" val="0"/>
              </a:ext>
            </a:extLst>
          </a:blip>
          <a:stretch>
            <a:fillRect/>
          </a:stretch>
        </p:blipFill>
        <p:spPr>
          <a:xfrm rot="10096987" flipV="1">
            <a:off x="6958256" y="3132821"/>
            <a:ext cx="2532337" cy="539474"/>
          </a:xfrm>
          <a:prstGeom prst="rect">
            <a:avLst/>
          </a:prstGeom>
        </p:spPr>
      </p:pic>
      <p:pic>
        <p:nvPicPr>
          <p:cNvPr id="28" name="Picture 27">
            <a:extLst>
              <a:ext uri="{FF2B5EF4-FFF2-40B4-BE49-F238E27FC236}">
                <a16:creationId xmlns:a16="http://schemas.microsoft.com/office/drawing/2014/main" id="{0FAB7597-8911-4852-A0B6-521E0912E4A7}"/>
              </a:ext>
            </a:extLst>
          </p:cNvPr>
          <p:cNvPicPr>
            <a:picLocks noChangeAspect="1"/>
          </p:cNvPicPr>
          <p:nvPr/>
        </p:nvPicPr>
        <p:blipFill>
          <a:blip r:embed="rId4">
            <a:duotone>
              <a:prstClr val="black"/>
              <a:schemeClr val="accent1">
                <a:tint val="45000"/>
                <a:satMod val="400000"/>
              </a:schemeClr>
            </a:duotone>
            <a:extLst>
              <a:ext uri="{BEBA8EAE-BF5A-486C-A8C5-ECC9F3942E4B}">
                <a14:imgProps xmlns:a14="http://schemas.microsoft.com/office/drawing/2010/main">
                  <a14:imgLayer r:embed="rId5">
                    <a14:imgEffect>
                      <a14:saturation sat="33000"/>
                    </a14:imgEffect>
                  </a14:imgLayer>
                </a14:imgProps>
              </a:ext>
              <a:ext uri="{28A0092B-C50C-407E-A947-70E740481C1C}">
                <a14:useLocalDpi xmlns:a14="http://schemas.microsoft.com/office/drawing/2010/main" val="0"/>
              </a:ext>
            </a:extLst>
          </a:blip>
          <a:stretch>
            <a:fillRect/>
          </a:stretch>
        </p:blipFill>
        <p:spPr>
          <a:xfrm rot="4663506">
            <a:off x="-296738" y="3989216"/>
            <a:ext cx="16013257" cy="646856"/>
          </a:xfrm>
          <a:prstGeom prst="rect">
            <a:avLst/>
          </a:prstGeom>
          <a:scene3d>
            <a:camera prst="perspectiveRelaxedModerately" fov="5700000">
              <a:rot lat="21594000" lon="5160000" rev="0"/>
            </a:camera>
            <a:lightRig rig="threePt" dir="t"/>
          </a:scene3d>
        </p:spPr>
      </p:pic>
      <p:pic>
        <p:nvPicPr>
          <p:cNvPr id="30" name="Picture 29">
            <a:extLst>
              <a:ext uri="{FF2B5EF4-FFF2-40B4-BE49-F238E27FC236}">
                <a16:creationId xmlns:a16="http://schemas.microsoft.com/office/drawing/2014/main" id="{4C0C1124-D7F0-4599-B541-CC8F2E1E3740}"/>
              </a:ext>
            </a:extLst>
          </p:cNvPr>
          <p:cNvPicPr>
            <a:picLocks noChangeAspect="1"/>
          </p:cNvPicPr>
          <p:nvPr/>
        </p:nvPicPr>
        <p:blipFill>
          <a:blip r:embed="rId4">
            <a:duotone>
              <a:prstClr val="black"/>
              <a:schemeClr val="accent1">
                <a:tint val="45000"/>
                <a:satMod val="400000"/>
              </a:schemeClr>
            </a:duotone>
            <a:extLst>
              <a:ext uri="{BEBA8EAE-BF5A-486C-A8C5-ECC9F3942E4B}">
                <a14:imgProps xmlns:a14="http://schemas.microsoft.com/office/drawing/2010/main">
                  <a14:imgLayer r:embed="rId5">
                    <a14:imgEffect>
                      <a14:saturation sat="33000"/>
                    </a14:imgEffect>
                  </a14:imgLayer>
                </a14:imgProps>
              </a:ext>
              <a:ext uri="{28A0092B-C50C-407E-A947-70E740481C1C}">
                <a14:useLocalDpi xmlns:a14="http://schemas.microsoft.com/office/drawing/2010/main" val="0"/>
              </a:ext>
            </a:extLst>
          </a:blip>
          <a:stretch>
            <a:fillRect/>
          </a:stretch>
        </p:blipFill>
        <p:spPr>
          <a:xfrm rot="7466260" flipV="1">
            <a:off x="8899717" y="4391096"/>
            <a:ext cx="2345695" cy="575938"/>
          </a:xfrm>
          <a:prstGeom prst="rect">
            <a:avLst/>
          </a:prstGeom>
        </p:spPr>
      </p:pic>
      <p:cxnSp>
        <p:nvCxnSpPr>
          <p:cNvPr id="31" name="Straight Connector 30">
            <a:extLst>
              <a:ext uri="{FF2B5EF4-FFF2-40B4-BE49-F238E27FC236}">
                <a16:creationId xmlns:a16="http://schemas.microsoft.com/office/drawing/2014/main" id="{2A1DF646-5E9A-4B35-8BF2-FD4B5521BEB8}"/>
              </a:ext>
            </a:extLst>
          </p:cNvPr>
          <p:cNvCxnSpPr/>
          <p:nvPr/>
        </p:nvCxnSpPr>
        <p:spPr>
          <a:xfrm flipV="1">
            <a:off x="7746308" y="4409273"/>
            <a:ext cx="192961" cy="506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83936DB6-6E65-4373-B486-F4598363BE1B}"/>
              </a:ext>
            </a:extLst>
          </p:cNvPr>
          <p:cNvSpPr/>
          <p:nvPr/>
        </p:nvSpPr>
        <p:spPr>
          <a:xfrm>
            <a:off x="7575498" y="4025420"/>
            <a:ext cx="410783" cy="50795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6197173"/>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6" presetClass="entr" presetSubtype="32"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circle(out)">
                                      <p:cBhvr>
                                        <p:cTn id="11" dur="1000"/>
                                        <p:tgtEl>
                                          <p:spTgt spid="18"/>
                                        </p:tgtEl>
                                      </p:cBhvr>
                                    </p:animEffect>
                                  </p:childTnLst>
                                </p:cTn>
                              </p:par>
                              <p:par>
                                <p:cTn id="12" presetID="6" presetClass="entr" presetSubtype="32" fill="hold" grpId="0"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out)">
                                      <p:cBhvr>
                                        <p:cTn id="14" dur="2000"/>
                                        <p:tgtEl>
                                          <p:spTgt spid="2"/>
                                        </p:tgtEl>
                                      </p:cBhvr>
                                    </p:animEffect>
                                  </p:childTnLst>
                                </p:cTn>
                              </p:par>
                            </p:childTnLst>
                          </p:cTn>
                        </p:par>
                        <p:par>
                          <p:cTn id="15" fill="hold">
                            <p:stCondLst>
                              <p:cond delay="2500"/>
                            </p:stCondLst>
                            <p:childTnLst>
                              <p:par>
                                <p:cTn id="16" presetID="6" presetClass="entr" presetSubtype="32" fill="hold" grpId="0" nodeType="after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circle(out)">
                                      <p:cBhvr>
                                        <p:cTn id="18" dur="1000"/>
                                        <p:tgtEl>
                                          <p:spTgt spid="21"/>
                                        </p:tgtEl>
                                      </p:cBhvr>
                                    </p:animEffect>
                                  </p:childTnLst>
                                </p:cTn>
                              </p:par>
                              <p:par>
                                <p:cTn id="19" presetID="6" presetClass="entr" presetSubtype="32"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circle(out)">
                                      <p:cBhvr>
                                        <p:cTn id="21" dur="2000"/>
                                        <p:tgtEl>
                                          <p:spTgt spid="22"/>
                                        </p:tgtEl>
                                      </p:cBhvr>
                                    </p:animEffect>
                                  </p:childTnLst>
                                </p:cTn>
                              </p:par>
                            </p:childTnLst>
                          </p:cTn>
                        </p:par>
                        <p:par>
                          <p:cTn id="22" fill="hold">
                            <p:stCondLst>
                              <p:cond delay="4500"/>
                            </p:stCondLst>
                            <p:childTnLst>
                              <p:par>
                                <p:cTn id="23" presetID="6" presetClass="entr" presetSubtype="32"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circle(out)">
                                      <p:cBhvr>
                                        <p:cTn id="25" dur="1000"/>
                                        <p:tgtEl>
                                          <p:spTgt spid="25"/>
                                        </p:tgtEl>
                                      </p:cBhvr>
                                    </p:animEffect>
                                  </p:childTnLst>
                                </p:cTn>
                              </p:par>
                              <p:par>
                                <p:cTn id="26" presetID="6" presetClass="entr" presetSubtype="32" fill="hold" grpId="0"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circle(out)">
                                      <p:cBhvr>
                                        <p:cTn id="28" dur="2000"/>
                                        <p:tgtEl>
                                          <p:spTgt spid="26"/>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right)">
                                      <p:cBhvr>
                                        <p:cTn id="33" dur="1000"/>
                                        <p:tgtEl>
                                          <p:spTgt spid="13"/>
                                        </p:tgtEl>
                                      </p:cBhvr>
                                    </p:animEffect>
                                  </p:childTnLst>
                                </p:cTn>
                              </p:par>
                              <p:par>
                                <p:cTn id="34" presetID="22" presetClass="entr" presetSubtype="8" fill="hold" nodeType="with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wipe(left)">
                                      <p:cBhvr>
                                        <p:cTn id="36" dur="1000"/>
                                        <p:tgtEl>
                                          <p:spTgt spid="27"/>
                                        </p:tgtEl>
                                      </p:cBhvr>
                                    </p:animEffect>
                                  </p:childTnLst>
                                </p:cTn>
                              </p:par>
                            </p:childTnLst>
                          </p:cTn>
                        </p:par>
                        <p:par>
                          <p:cTn id="37" fill="hold">
                            <p:stCondLst>
                              <p:cond delay="1000"/>
                            </p:stCondLst>
                            <p:childTnLst>
                              <p:par>
                                <p:cTn id="38" presetID="1" presetClass="entr" presetSubtype="0" fill="hold" nodeType="afterEffect">
                                  <p:stCondLst>
                                    <p:cond delay="0"/>
                                  </p:stCondLst>
                                  <p:childTnLst>
                                    <p:set>
                                      <p:cBhvr>
                                        <p:cTn id="39" dur="1" fill="hold">
                                          <p:stCondLst>
                                            <p:cond delay="0"/>
                                          </p:stCondLst>
                                        </p:cTn>
                                        <p:tgtEl>
                                          <p:spTgt spid="28"/>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31"/>
                                        </p:tgtEl>
                                        <p:attrNameLst>
                                          <p:attrName>style.visibility</p:attrName>
                                        </p:attrNameLst>
                                      </p:cBhvr>
                                      <p:to>
                                        <p:strVal val="visible"/>
                                      </p:to>
                                    </p:set>
                                  </p:childTnLst>
                                </p:cTn>
                              </p:par>
                            </p:childTnLst>
                          </p:cTn>
                        </p:par>
                        <p:par>
                          <p:cTn id="42" fill="hold">
                            <p:stCondLst>
                              <p:cond delay="1000"/>
                            </p:stCondLst>
                            <p:childTnLst>
                              <p:par>
                                <p:cTn id="43" presetID="22" presetClass="exit" presetSubtype="4" fill="hold" grpId="0" nodeType="afterEffect">
                                  <p:stCondLst>
                                    <p:cond delay="0"/>
                                  </p:stCondLst>
                                  <p:childTnLst>
                                    <p:animEffect transition="out" filter="wipe(down)">
                                      <p:cBhvr>
                                        <p:cTn id="44" dur="2000"/>
                                        <p:tgtEl>
                                          <p:spTgt spid="16"/>
                                        </p:tgtEl>
                                      </p:cBhvr>
                                    </p:animEffect>
                                    <p:set>
                                      <p:cBhvr>
                                        <p:cTn id="45" dur="1" fill="hold">
                                          <p:stCondLst>
                                            <p:cond delay="1999"/>
                                          </p:stCondLst>
                                        </p:cTn>
                                        <p:tgtEl>
                                          <p:spTgt spid="16"/>
                                        </p:tgtEl>
                                        <p:attrNameLst>
                                          <p:attrName>style.visibility</p:attrName>
                                        </p:attrNameLst>
                                      </p:cBhvr>
                                      <p:to>
                                        <p:strVal val="hidden"/>
                                      </p:to>
                                    </p:set>
                                  </p:childTnLst>
                                </p:cTn>
                              </p:par>
                            </p:childTnLst>
                          </p:cTn>
                        </p:par>
                        <p:par>
                          <p:cTn id="46" fill="hold">
                            <p:stCondLst>
                              <p:cond delay="3000"/>
                            </p:stCondLst>
                            <p:childTnLst>
                              <p:par>
                                <p:cTn id="47" presetID="22" presetClass="entr" presetSubtype="4" fill="hold" nodeType="after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wipe(down)">
                                      <p:cBhvr>
                                        <p:cTn id="49"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animBg="1"/>
      <p:bldP spid="2" grpId="0"/>
      <p:bldP spid="21" grpId="0" animBg="1"/>
      <p:bldP spid="22" grpId="0"/>
      <p:bldP spid="25" grpId="0" animBg="1"/>
      <p:bldP spid="26" grpId="0"/>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6A01F504-8B38-4EF9-BA97-5F54AC2C5456}"/>
              </a:ext>
            </a:extLst>
          </p:cNvPr>
          <p:cNvSpPr txBox="1"/>
          <p:nvPr/>
        </p:nvSpPr>
        <p:spPr>
          <a:xfrm>
            <a:off x="669468" y="3377749"/>
            <a:ext cx="11370365" cy="461665"/>
          </a:xfrm>
          <a:prstGeom prst="rect">
            <a:avLst/>
          </a:prstGeom>
          <a:noFill/>
        </p:spPr>
        <p:txBody>
          <a:bodyPr wrap="square" rtlCol="0">
            <a:spAutoFit/>
          </a:bodyPr>
          <a:lstStyle/>
          <a:p>
            <a:r>
              <a:rPr lang="en-US" sz="2400" b="1" dirty="0">
                <a:latin typeface="Georgia" panose="0204050205040502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this is the “argument from design”: the Creator necessarily exists </a:t>
            </a:r>
            <a:r>
              <a:rPr lang="en-US" sz="2400" b="1" i="1" dirty="0">
                <a:latin typeface="Sylfaen" panose="010A0502050306030303" pitchFamily="18" charset="0"/>
                <a:sym typeface="Wingdings" panose="05000000000000000000" pitchFamily="2" charset="2"/>
              </a:rPr>
              <a:t>before</a:t>
            </a:r>
            <a:r>
              <a:rPr lang="en-US" sz="2400" dirty="0">
                <a:latin typeface="Sylfaen" panose="010A0502050306030303" pitchFamily="18" charset="0"/>
                <a:sym typeface="Wingdings" panose="05000000000000000000" pitchFamily="2" charset="2"/>
              </a:rPr>
              <a:t> </a:t>
            </a:r>
            <a:r>
              <a:rPr lang="en-US" sz="1200" dirty="0">
                <a:latin typeface="Sylfaen" panose="010A0502050306030303" pitchFamily="18" charset="0"/>
                <a:sym typeface="Wingdings" panose="05000000000000000000" pitchFamily="2" charset="2"/>
              </a:rPr>
              <a:t> </a:t>
            </a:r>
            <a:r>
              <a:rPr lang="en-US" sz="2400" dirty="0">
                <a:latin typeface="Sylfaen" panose="010A0502050306030303" pitchFamily="18" charset="0"/>
                <a:sym typeface="Wingdings" panose="05000000000000000000" pitchFamily="2" charset="2"/>
              </a:rPr>
              <a:t>His creation!</a:t>
            </a:r>
            <a:endParaRPr lang="en-US" sz="2400" dirty="0">
              <a:latin typeface="Sylfaen" panose="010A0502050306030303" pitchFamily="18" charset="0"/>
            </a:endParaRPr>
          </a:p>
        </p:txBody>
      </p:sp>
      <p:sp>
        <p:nvSpPr>
          <p:cNvPr id="30" name="TextBox 29">
            <a:extLst>
              <a:ext uri="{FF2B5EF4-FFF2-40B4-BE49-F238E27FC236}">
                <a16:creationId xmlns:a16="http://schemas.microsoft.com/office/drawing/2014/main" id="{E05373AA-B2F4-4110-A3B0-4BAD7BA5E371}"/>
              </a:ext>
            </a:extLst>
          </p:cNvPr>
          <p:cNvSpPr txBox="1"/>
          <p:nvPr/>
        </p:nvSpPr>
        <p:spPr>
          <a:xfrm>
            <a:off x="680109" y="3715931"/>
            <a:ext cx="11356848" cy="461665"/>
          </a:xfrm>
          <a:prstGeom prst="rect">
            <a:avLst/>
          </a:prstGeom>
          <a:noFill/>
        </p:spPr>
        <p:txBody>
          <a:bodyPr wrap="square" rtlCol="0">
            <a:spAutoFit/>
          </a:bodyPr>
          <a:lstStyle/>
          <a:p>
            <a:r>
              <a:rPr lang="en-US" sz="2400" b="1" dirty="0">
                <a:latin typeface="Georgia" panose="0204050205040502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a:t>
            </a:r>
            <a:r>
              <a:rPr lang="en-US" sz="2400" dirty="0" err="1">
                <a:latin typeface="Sylfaen" panose="010A0502050306030303" pitchFamily="18" charset="0"/>
                <a:sym typeface="Wingdings" panose="05000000000000000000" pitchFamily="2" charset="2"/>
              </a:rPr>
              <a:t>cp</a:t>
            </a:r>
            <a:r>
              <a:rPr lang="en-US" sz="2400" dirty="0">
                <a:latin typeface="Sylfaen" panose="010A0502050306030303" pitchFamily="18" charset="0"/>
                <a:sym typeface="Wingdings" panose="05000000000000000000" pitchFamily="2" charset="2"/>
              </a:rPr>
              <a:t> John’s “argument” for the deity of Jesus [John chapter 1]</a:t>
            </a:r>
            <a:endParaRPr lang="en-US" sz="2400" dirty="0">
              <a:latin typeface="Sylfaen" panose="010A0502050306030303" pitchFamily="18" charset="0"/>
            </a:endParaRPr>
          </a:p>
        </p:txBody>
      </p:sp>
      <p:cxnSp>
        <p:nvCxnSpPr>
          <p:cNvPr id="22" name="Straight Connector 21">
            <a:extLst>
              <a:ext uri="{FF2B5EF4-FFF2-40B4-BE49-F238E27FC236}">
                <a16:creationId xmlns:a16="http://schemas.microsoft.com/office/drawing/2014/main" id="{431EE602-7FCB-4915-8F70-CBB627EFC5B9}"/>
              </a:ext>
            </a:extLst>
          </p:cNvPr>
          <p:cNvCxnSpPr/>
          <p:nvPr/>
        </p:nvCxnSpPr>
        <p:spPr>
          <a:xfrm flipH="1">
            <a:off x="393192" y="6069974"/>
            <a:ext cx="11356848" cy="0"/>
          </a:xfrm>
          <a:prstGeom prst="line">
            <a:avLst/>
          </a:prstGeom>
          <a:ln w="25400">
            <a:solidFill>
              <a:schemeClr val="tx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B270AD0-C457-4D88-A029-68851147F447}"/>
              </a:ext>
            </a:extLst>
          </p:cNvPr>
          <p:cNvSpPr txBox="1"/>
          <p:nvPr/>
        </p:nvSpPr>
        <p:spPr>
          <a:xfrm>
            <a:off x="-1" y="86140"/>
            <a:ext cx="12191979" cy="1015663"/>
          </a:xfrm>
          <a:prstGeom prst="rect">
            <a:avLst/>
          </a:prstGeom>
          <a:noFill/>
        </p:spPr>
        <p:txBody>
          <a:bodyPr wrap="square" rtlCol="0">
            <a:spAutoFit/>
          </a:bodyPr>
          <a:lstStyle/>
          <a:p>
            <a:pPr algn="ctr"/>
            <a:r>
              <a:rPr lang="en-US" sz="6000" b="1" dirty="0">
                <a:latin typeface="Segoe Print" panose="02000600000000000000" pitchFamily="2" charset="0"/>
              </a:rPr>
              <a:t>The Nature of God</a:t>
            </a:r>
            <a:endParaRPr lang="en-US" sz="6000" dirty="0">
              <a:latin typeface="Segoe Print" panose="02000600000000000000" pitchFamily="2" charset="0"/>
            </a:endParaRPr>
          </a:p>
        </p:txBody>
      </p:sp>
      <p:sp>
        <p:nvSpPr>
          <p:cNvPr id="20" name="TextBox 19">
            <a:extLst>
              <a:ext uri="{FF2B5EF4-FFF2-40B4-BE49-F238E27FC236}">
                <a16:creationId xmlns:a16="http://schemas.microsoft.com/office/drawing/2014/main" id="{FC47D5F6-833C-4DE8-A9D6-716012171136}"/>
              </a:ext>
            </a:extLst>
          </p:cNvPr>
          <p:cNvSpPr txBox="1"/>
          <p:nvPr/>
        </p:nvSpPr>
        <p:spPr>
          <a:xfrm>
            <a:off x="-6625" y="6096818"/>
            <a:ext cx="12191979" cy="707886"/>
          </a:xfrm>
          <a:prstGeom prst="rect">
            <a:avLst/>
          </a:prstGeom>
          <a:noFill/>
        </p:spPr>
        <p:txBody>
          <a:bodyPr wrap="square" rtlCol="0">
            <a:spAutoFit/>
          </a:bodyPr>
          <a:lstStyle/>
          <a:p>
            <a:pPr algn="ctr"/>
            <a:r>
              <a:rPr lang="en-US" sz="4000" b="1" dirty="0">
                <a:latin typeface="Segoe Print" panose="02000600000000000000" pitchFamily="2" charset="0"/>
              </a:rPr>
              <a:t>Genesis 1</a:t>
            </a:r>
            <a:endParaRPr lang="en-US" sz="4000" dirty="0">
              <a:latin typeface="Segoe Print" panose="02000600000000000000" pitchFamily="2" charset="0"/>
            </a:endParaRPr>
          </a:p>
        </p:txBody>
      </p:sp>
      <p:cxnSp>
        <p:nvCxnSpPr>
          <p:cNvPr id="4" name="Straight Connector 3">
            <a:extLst>
              <a:ext uri="{FF2B5EF4-FFF2-40B4-BE49-F238E27FC236}">
                <a16:creationId xmlns:a16="http://schemas.microsoft.com/office/drawing/2014/main" id="{6F08FFF6-C1F4-4B28-8D0C-A2131F39BAB4}"/>
              </a:ext>
            </a:extLst>
          </p:cNvPr>
          <p:cNvCxnSpPr/>
          <p:nvPr/>
        </p:nvCxnSpPr>
        <p:spPr>
          <a:xfrm flipH="1">
            <a:off x="393287" y="556591"/>
            <a:ext cx="1855304" cy="0"/>
          </a:xfrm>
          <a:prstGeom prst="line">
            <a:avLst/>
          </a:prstGeom>
          <a:ln w="44450">
            <a:solidFill>
              <a:schemeClr val="tx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8084F11-42F5-4312-9DE3-25BE31EF1D53}"/>
              </a:ext>
            </a:extLst>
          </p:cNvPr>
          <p:cNvCxnSpPr/>
          <p:nvPr/>
        </p:nvCxnSpPr>
        <p:spPr>
          <a:xfrm flipH="1">
            <a:off x="9914777" y="557784"/>
            <a:ext cx="1855304" cy="0"/>
          </a:xfrm>
          <a:prstGeom prst="line">
            <a:avLst/>
          </a:prstGeom>
          <a:ln w="44450">
            <a:solidFill>
              <a:schemeClr val="tx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709DECC-EB73-4B40-9BA9-B0523A0BBBEA}"/>
              </a:ext>
            </a:extLst>
          </p:cNvPr>
          <p:cNvSpPr txBox="1"/>
          <p:nvPr/>
        </p:nvSpPr>
        <p:spPr>
          <a:xfrm>
            <a:off x="212035" y="886472"/>
            <a:ext cx="11370365" cy="646331"/>
          </a:xfrm>
          <a:prstGeom prst="rect">
            <a:avLst/>
          </a:prstGeom>
          <a:noFill/>
        </p:spPr>
        <p:txBody>
          <a:bodyPr wrap="square" rtlCol="0">
            <a:spAutoFit/>
          </a:bodyPr>
          <a:lstStyle/>
          <a:p>
            <a:r>
              <a:rPr lang="en-US" sz="3600" b="1" u="sng" dirty="0">
                <a:latin typeface="Sylfaen" panose="010A0502050306030303" pitchFamily="18" charset="0"/>
              </a:rPr>
              <a:t>Genesis 1:1-5</a:t>
            </a:r>
          </a:p>
        </p:txBody>
      </p:sp>
      <p:sp>
        <p:nvSpPr>
          <p:cNvPr id="24" name="TextBox 23">
            <a:extLst>
              <a:ext uri="{FF2B5EF4-FFF2-40B4-BE49-F238E27FC236}">
                <a16:creationId xmlns:a16="http://schemas.microsoft.com/office/drawing/2014/main" id="{AF85D080-527A-4E65-8815-EBAC06D6674E}"/>
              </a:ext>
            </a:extLst>
          </p:cNvPr>
          <p:cNvSpPr txBox="1"/>
          <p:nvPr/>
        </p:nvSpPr>
        <p:spPr>
          <a:xfrm>
            <a:off x="205411" y="1409929"/>
            <a:ext cx="11370365" cy="584775"/>
          </a:xfrm>
          <a:prstGeom prst="rect">
            <a:avLst/>
          </a:prstGeom>
          <a:noFill/>
        </p:spPr>
        <p:txBody>
          <a:bodyPr wrap="square" rtlCol="0">
            <a:spAutoFit/>
          </a:bodyPr>
          <a:lstStyle/>
          <a:p>
            <a:r>
              <a:rPr lang="en-US" sz="3200" dirty="0">
                <a:latin typeface="Sylfaen" panose="010A0502050306030303" pitchFamily="18" charset="0"/>
              </a:rPr>
              <a:t>If God created “In the beginning” [v1], then what existed before?</a:t>
            </a:r>
          </a:p>
        </p:txBody>
      </p:sp>
      <p:sp>
        <p:nvSpPr>
          <p:cNvPr id="26" name="TextBox 25">
            <a:extLst>
              <a:ext uri="{FF2B5EF4-FFF2-40B4-BE49-F238E27FC236}">
                <a16:creationId xmlns:a16="http://schemas.microsoft.com/office/drawing/2014/main" id="{04DB6C4F-3504-4E92-896E-E6DB019F576B}"/>
              </a:ext>
            </a:extLst>
          </p:cNvPr>
          <p:cNvSpPr txBox="1"/>
          <p:nvPr/>
        </p:nvSpPr>
        <p:spPr>
          <a:xfrm>
            <a:off x="210312" y="1906881"/>
            <a:ext cx="11370365" cy="523220"/>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a:t>
            </a:r>
            <a:r>
              <a:rPr lang="en-US" sz="2800" dirty="0">
                <a:latin typeface="Sylfaen" panose="010A0502050306030303" pitchFamily="18" charset="0"/>
              </a:rPr>
              <a:t>God is ETERNAL</a:t>
            </a:r>
          </a:p>
        </p:txBody>
      </p:sp>
      <p:sp>
        <p:nvSpPr>
          <p:cNvPr id="27" name="TextBox 26">
            <a:extLst>
              <a:ext uri="{FF2B5EF4-FFF2-40B4-BE49-F238E27FC236}">
                <a16:creationId xmlns:a16="http://schemas.microsoft.com/office/drawing/2014/main" id="{14D2D03F-AAD1-4F7F-B9E0-B0ACD1539CDA}"/>
              </a:ext>
            </a:extLst>
          </p:cNvPr>
          <p:cNvSpPr txBox="1"/>
          <p:nvPr/>
        </p:nvSpPr>
        <p:spPr>
          <a:xfrm>
            <a:off x="448977" y="2300823"/>
            <a:ext cx="11370365" cy="461665"/>
          </a:xfrm>
          <a:prstGeom prst="rect">
            <a:avLst/>
          </a:prstGeom>
          <a:noFill/>
        </p:spPr>
        <p:txBody>
          <a:bodyPr wrap="square" rtlCol="0">
            <a:spAutoFit/>
          </a:bodyPr>
          <a:lstStyle/>
          <a:p>
            <a:r>
              <a:rPr lang="en-US" sz="2400" b="1" dirty="0">
                <a:latin typeface="Sylfaen" panose="010A050205030603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Distinction between</a:t>
            </a:r>
            <a:r>
              <a:rPr lang="en-US" sz="2400" dirty="0">
                <a:latin typeface="Sylfaen" panose="010A0502050306030303" pitchFamily="18" charset="0"/>
              </a:rPr>
              <a:t> ETERNAL and IMMORTAL</a:t>
            </a:r>
          </a:p>
        </p:txBody>
      </p:sp>
      <p:sp>
        <p:nvSpPr>
          <p:cNvPr id="28" name="TextBox 27">
            <a:extLst>
              <a:ext uri="{FF2B5EF4-FFF2-40B4-BE49-F238E27FC236}">
                <a16:creationId xmlns:a16="http://schemas.microsoft.com/office/drawing/2014/main" id="{33727D48-F356-4183-B8D2-24C38DBA6777}"/>
              </a:ext>
            </a:extLst>
          </p:cNvPr>
          <p:cNvSpPr txBox="1"/>
          <p:nvPr/>
        </p:nvSpPr>
        <p:spPr>
          <a:xfrm>
            <a:off x="448056" y="2638751"/>
            <a:ext cx="11370365" cy="830997"/>
          </a:xfrm>
          <a:prstGeom prst="rect">
            <a:avLst/>
          </a:prstGeom>
          <a:noFill/>
        </p:spPr>
        <p:txBody>
          <a:bodyPr wrap="square" rtlCol="0">
            <a:spAutoFit/>
          </a:bodyPr>
          <a:lstStyle/>
          <a:p>
            <a:r>
              <a:rPr lang="en-US" sz="2400" b="1" dirty="0">
                <a:latin typeface="Sylfaen" panose="010A050205030603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God’s eternal nature (His “eternal power and Godhead”) is “understood by the things</a:t>
            </a:r>
          </a:p>
          <a:p>
            <a:r>
              <a:rPr lang="en-US" sz="2400" dirty="0">
                <a:latin typeface="Sylfaen" panose="010A0502050306030303" pitchFamily="18" charset="0"/>
                <a:sym typeface="Wingdings" panose="05000000000000000000" pitchFamily="2" charset="2"/>
              </a:rPr>
              <a:t>   that are made…” [Romans 1:20]</a:t>
            </a:r>
            <a:endParaRPr lang="en-US" sz="2400" dirty="0">
              <a:latin typeface="Sylfaen" panose="010A0502050306030303" pitchFamily="18" charset="0"/>
            </a:endParaRPr>
          </a:p>
        </p:txBody>
      </p:sp>
      <p:sp>
        <p:nvSpPr>
          <p:cNvPr id="35" name="Rectangle: Rounded Corners 34">
            <a:extLst>
              <a:ext uri="{FF2B5EF4-FFF2-40B4-BE49-F238E27FC236}">
                <a16:creationId xmlns:a16="http://schemas.microsoft.com/office/drawing/2014/main" id="{5C9327E5-9DB7-41EA-ADC8-639BD01DC4C7}"/>
              </a:ext>
            </a:extLst>
          </p:cNvPr>
          <p:cNvSpPr/>
          <p:nvPr/>
        </p:nvSpPr>
        <p:spPr>
          <a:xfrm>
            <a:off x="3151237" y="4120582"/>
            <a:ext cx="7914331" cy="1922601"/>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Sylfaen" panose="010A0502050306030303" pitchFamily="18" charset="0"/>
            </a:endParaRPr>
          </a:p>
          <a:p>
            <a:pPr algn="ctr"/>
            <a:endParaRPr lang="en-US" sz="3200" dirty="0">
              <a:latin typeface="Sylfaen" panose="010A0502050306030303" pitchFamily="18" charset="0"/>
            </a:endParaRPr>
          </a:p>
          <a:p>
            <a:pPr algn="ctr"/>
            <a:endParaRPr lang="en-US" sz="3600" dirty="0">
              <a:latin typeface="Sylfaen" panose="010A0502050306030303" pitchFamily="18" charset="0"/>
            </a:endParaRPr>
          </a:p>
          <a:p>
            <a:pPr algn="ctr"/>
            <a:r>
              <a:rPr lang="en-US" sz="2800" dirty="0">
                <a:latin typeface="Sylfaen" panose="010A0502050306030303" pitchFamily="18" charset="0"/>
              </a:rPr>
              <a:t>If He is from “the beginning” (eternal!) and </a:t>
            </a:r>
          </a:p>
          <a:p>
            <a:pPr algn="ctr"/>
            <a:r>
              <a:rPr lang="en-US" sz="2800" dirty="0">
                <a:latin typeface="Sylfaen" panose="010A0502050306030303" pitchFamily="18" charset="0"/>
              </a:rPr>
              <a:t>is the Creator, then He is God!</a:t>
            </a:r>
          </a:p>
          <a:p>
            <a:pPr algn="ctr"/>
            <a:endParaRPr lang="en-US" sz="3200" dirty="0"/>
          </a:p>
        </p:txBody>
      </p:sp>
      <p:sp>
        <p:nvSpPr>
          <p:cNvPr id="33" name="TextBox 32">
            <a:extLst>
              <a:ext uri="{FF2B5EF4-FFF2-40B4-BE49-F238E27FC236}">
                <a16:creationId xmlns:a16="http://schemas.microsoft.com/office/drawing/2014/main" id="{1560B83E-37A9-4FA3-B88A-C8525A7D57FA}"/>
              </a:ext>
            </a:extLst>
          </p:cNvPr>
          <p:cNvSpPr txBox="1"/>
          <p:nvPr/>
        </p:nvSpPr>
        <p:spPr>
          <a:xfrm>
            <a:off x="3151238" y="4778738"/>
            <a:ext cx="8879884" cy="430887"/>
          </a:xfrm>
          <a:prstGeom prst="rect">
            <a:avLst/>
          </a:prstGeom>
          <a:noFill/>
        </p:spPr>
        <p:txBody>
          <a:bodyPr wrap="square" rtlCol="0">
            <a:spAutoFit/>
          </a:bodyPr>
          <a:lstStyle/>
          <a:p>
            <a:r>
              <a:rPr lang="en-US" sz="2200" b="1" dirty="0">
                <a:latin typeface="Georgia" panose="02040502050405020303" pitchFamily="18" charset="0"/>
                <a:sym typeface="Wingdings" panose="05000000000000000000" pitchFamily="2" charset="2"/>
              </a:rPr>
              <a:t>-</a:t>
            </a:r>
            <a:r>
              <a:rPr lang="en-US" sz="2200" dirty="0">
                <a:latin typeface="Sylfaen" panose="010A0502050306030303" pitchFamily="18" charset="0"/>
                <a:sym typeface="Wingdings" panose="05000000000000000000" pitchFamily="2" charset="2"/>
              </a:rPr>
              <a:t> “</a:t>
            </a:r>
            <a:r>
              <a:rPr lang="en-US" sz="2200" b="1" i="1" dirty="0">
                <a:latin typeface="Sylfaen" panose="010A0502050306030303" pitchFamily="18" charset="0"/>
                <a:sym typeface="Wingdings" panose="05000000000000000000" pitchFamily="2" charset="2"/>
              </a:rPr>
              <a:t>All things </a:t>
            </a:r>
            <a:r>
              <a:rPr lang="en-US" sz="1200" b="1" i="1" dirty="0">
                <a:latin typeface="Sylfaen" panose="010A0502050306030303" pitchFamily="18" charset="0"/>
                <a:sym typeface="Wingdings" panose="05000000000000000000" pitchFamily="2" charset="2"/>
              </a:rPr>
              <a:t> </a:t>
            </a:r>
            <a:r>
              <a:rPr lang="en-US" sz="2200" dirty="0">
                <a:latin typeface="Sylfaen" panose="010A0502050306030303" pitchFamily="18" charset="0"/>
                <a:sym typeface="Wingdings" panose="05000000000000000000" pitchFamily="2" charset="2"/>
              </a:rPr>
              <a:t>were made through Him…” [John 1:3]</a:t>
            </a:r>
            <a:endParaRPr lang="en-US" sz="2200" dirty="0">
              <a:latin typeface="Sylfaen" panose="010A0502050306030303" pitchFamily="18" charset="0"/>
            </a:endParaRPr>
          </a:p>
        </p:txBody>
      </p:sp>
      <p:sp>
        <p:nvSpPr>
          <p:cNvPr id="31" name="TextBox 30">
            <a:extLst>
              <a:ext uri="{FF2B5EF4-FFF2-40B4-BE49-F238E27FC236}">
                <a16:creationId xmlns:a16="http://schemas.microsoft.com/office/drawing/2014/main" id="{86DC0BAB-BEE8-454E-A39E-88466E298D5D}"/>
              </a:ext>
            </a:extLst>
          </p:cNvPr>
          <p:cNvSpPr txBox="1"/>
          <p:nvPr/>
        </p:nvSpPr>
        <p:spPr>
          <a:xfrm>
            <a:off x="3148076" y="4091495"/>
            <a:ext cx="8879884" cy="430887"/>
          </a:xfrm>
          <a:prstGeom prst="rect">
            <a:avLst/>
          </a:prstGeom>
          <a:noFill/>
        </p:spPr>
        <p:txBody>
          <a:bodyPr wrap="square" rtlCol="0">
            <a:spAutoFit/>
          </a:bodyPr>
          <a:lstStyle/>
          <a:p>
            <a:r>
              <a:rPr lang="en-US" sz="2200" b="1" dirty="0">
                <a:latin typeface="Georgia" panose="02040502050405020303" pitchFamily="18" charset="0"/>
                <a:sym typeface="Wingdings" panose="05000000000000000000" pitchFamily="2" charset="2"/>
              </a:rPr>
              <a:t>-</a:t>
            </a:r>
            <a:r>
              <a:rPr lang="en-US" sz="2200" dirty="0">
                <a:latin typeface="Sylfaen" panose="010A0502050306030303" pitchFamily="18" charset="0"/>
                <a:sym typeface="Wingdings" panose="05000000000000000000" pitchFamily="2" charset="2"/>
              </a:rPr>
              <a:t> The Word (Jesus) was “in the beginning with God” [John 1:1, 2]</a:t>
            </a:r>
            <a:endParaRPr lang="en-US" sz="2200" dirty="0">
              <a:latin typeface="Sylfaen" panose="010A0502050306030303" pitchFamily="18" charset="0"/>
            </a:endParaRPr>
          </a:p>
        </p:txBody>
      </p:sp>
      <p:sp>
        <p:nvSpPr>
          <p:cNvPr id="32" name="TextBox 31">
            <a:extLst>
              <a:ext uri="{FF2B5EF4-FFF2-40B4-BE49-F238E27FC236}">
                <a16:creationId xmlns:a16="http://schemas.microsoft.com/office/drawing/2014/main" id="{98F57AD6-FEEC-4D4F-AEB3-B1CC647AD7B3}"/>
              </a:ext>
            </a:extLst>
          </p:cNvPr>
          <p:cNvSpPr txBox="1"/>
          <p:nvPr/>
        </p:nvSpPr>
        <p:spPr>
          <a:xfrm>
            <a:off x="3151238" y="4433678"/>
            <a:ext cx="8879884" cy="430887"/>
          </a:xfrm>
          <a:prstGeom prst="rect">
            <a:avLst/>
          </a:prstGeom>
          <a:noFill/>
        </p:spPr>
        <p:txBody>
          <a:bodyPr wrap="square" rtlCol="0">
            <a:spAutoFit/>
          </a:bodyPr>
          <a:lstStyle/>
          <a:p>
            <a:r>
              <a:rPr lang="en-US" sz="2200" b="1" dirty="0">
                <a:latin typeface="Georgia" panose="02040502050405020303" pitchFamily="18" charset="0"/>
                <a:sym typeface="Wingdings" panose="05000000000000000000" pitchFamily="2" charset="2"/>
              </a:rPr>
              <a:t>-</a:t>
            </a:r>
            <a:r>
              <a:rPr lang="en-US" sz="2200" dirty="0">
                <a:latin typeface="Sylfaen" panose="010A0502050306030303" pitchFamily="18" charset="0"/>
                <a:sym typeface="Wingdings" panose="05000000000000000000" pitchFamily="2" charset="2"/>
              </a:rPr>
              <a:t> He was “with God, and…was God” [John 1:1]</a:t>
            </a:r>
            <a:endParaRPr lang="en-US" sz="2200" dirty="0">
              <a:latin typeface="Sylfaen" panose="010A0502050306030303" pitchFamily="18" charset="0"/>
            </a:endParaRPr>
          </a:p>
        </p:txBody>
      </p:sp>
      <p:sp>
        <p:nvSpPr>
          <p:cNvPr id="37" name="Star: 24 Points 36">
            <a:extLst>
              <a:ext uri="{FF2B5EF4-FFF2-40B4-BE49-F238E27FC236}">
                <a16:creationId xmlns:a16="http://schemas.microsoft.com/office/drawing/2014/main" id="{186547FA-83CD-4512-8106-24FC9395FB7C}"/>
              </a:ext>
            </a:extLst>
          </p:cNvPr>
          <p:cNvSpPr/>
          <p:nvPr/>
        </p:nvSpPr>
        <p:spPr>
          <a:xfrm>
            <a:off x="8008951" y="1799461"/>
            <a:ext cx="4053279" cy="861991"/>
          </a:xfrm>
          <a:prstGeom prst="star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a:latin typeface="Sylfaen" panose="010A0502050306030303" pitchFamily="18" charset="0"/>
              </a:rPr>
              <a:t>ONLY </a:t>
            </a:r>
            <a:r>
              <a:rPr lang="en-US" sz="2400" dirty="0">
                <a:latin typeface="Sylfaen" panose="010A0502050306030303" pitchFamily="18" charset="0"/>
              </a:rPr>
              <a:t>GOD!!!</a:t>
            </a:r>
          </a:p>
        </p:txBody>
      </p:sp>
      <p:pic>
        <p:nvPicPr>
          <p:cNvPr id="34" name="Picture 33">
            <a:extLst>
              <a:ext uri="{FF2B5EF4-FFF2-40B4-BE49-F238E27FC236}">
                <a16:creationId xmlns:a16="http://schemas.microsoft.com/office/drawing/2014/main" id="{02936AF0-E13D-4746-ADE6-65F2CDE20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Tree>
    <p:extLst>
      <p:ext uri="{BB962C8B-B14F-4D97-AF65-F5344CB8AC3E}">
        <p14:creationId xmlns:p14="http://schemas.microsoft.com/office/powerpoint/2010/main" val="16959434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1000"/>
                                        <p:tgtEl>
                                          <p:spTgt spid="30"/>
                                        </p:tgtEl>
                                      </p:cBhvr>
                                    </p:animEffect>
                                    <p:anim calcmode="lin" valueType="num">
                                      <p:cBhvr>
                                        <p:cTn id="20" dur="1000" fill="hold"/>
                                        <p:tgtEl>
                                          <p:spTgt spid="30"/>
                                        </p:tgtEl>
                                        <p:attrNameLst>
                                          <p:attrName>ppt_x</p:attrName>
                                        </p:attrNameLst>
                                      </p:cBhvr>
                                      <p:tavLst>
                                        <p:tav tm="0">
                                          <p:val>
                                            <p:strVal val="#ppt_x"/>
                                          </p:val>
                                        </p:tav>
                                        <p:tav tm="100000">
                                          <p:val>
                                            <p:strVal val="#ppt_x"/>
                                          </p:val>
                                        </p:tav>
                                      </p:tavLst>
                                    </p:anim>
                                    <p:anim calcmode="lin" valueType="num">
                                      <p:cBhvr>
                                        <p:cTn id="2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wipe(left)">
                                      <p:cBhvr>
                                        <p:cTn id="26" dur="500"/>
                                        <p:tgtEl>
                                          <p:spTgt spid="3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wipe(left)">
                                      <p:cBhvr>
                                        <p:cTn id="31" dur="500"/>
                                        <p:tgtEl>
                                          <p:spTgt spid="3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wipe(left)">
                                      <p:cBhvr>
                                        <p:cTn id="36" dur="500"/>
                                        <p:tgtEl>
                                          <p:spTgt spid="33"/>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32" fill="hold" grpId="0" nodeType="click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circle(out)">
                                      <p:cBhvr>
                                        <p:cTn id="41" dur="2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28" grpId="0"/>
      <p:bldP spid="35" grpId="0" animBg="1"/>
      <p:bldP spid="33" grpId="0"/>
      <p:bldP spid="31" grpId="0"/>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431EE602-7FCB-4915-8F70-CBB627EFC5B9}"/>
              </a:ext>
            </a:extLst>
          </p:cNvPr>
          <p:cNvCxnSpPr/>
          <p:nvPr/>
        </p:nvCxnSpPr>
        <p:spPr>
          <a:xfrm flipH="1">
            <a:off x="393192" y="6069974"/>
            <a:ext cx="11356848" cy="0"/>
          </a:xfrm>
          <a:prstGeom prst="line">
            <a:avLst/>
          </a:prstGeom>
          <a:ln w="25400">
            <a:solidFill>
              <a:schemeClr val="tx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B270AD0-C457-4D88-A029-68851147F447}"/>
              </a:ext>
            </a:extLst>
          </p:cNvPr>
          <p:cNvSpPr txBox="1"/>
          <p:nvPr/>
        </p:nvSpPr>
        <p:spPr>
          <a:xfrm>
            <a:off x="-1" y="86140"/>
            <a:ext cx="12191979" cy="1015663"/>
          </a:xfrm>
          <a:prstGeom prst="rect">
            <a:avLst/>
          </a:prstGeom>
          <a:noFill/>
        </p:spPr>
        <p:txBody>
          <a:bodyPr wrap="square" rtlCol="0">
            <a:spAutoFit/>
          </a:bodyPr>
          <a:lstStyle/>
          <a:p>
            <a:pPr algn="ctr"/>
            <a:r>
              <a:rPr lang="en-US" sz="6000" b="1" dirty="0">
                <a:latin typeface="Segoe Print" panose="02000600000000000000" pitchFamily="2" charset="0"/>
              </a:rPr>
              <a:t>The Nature of God</a:t>
            </a:r>
            <a:endParaRPr lang="en-US" sz="6000" dirty="0">
              <a:latin typeface="Segoe Print" panose="02000600000000000000" pitchFamily="2" charset="0"/>
            </a:endParaRPr>
          </a:p>
        </p:txBody>
      </p:sp>
      <p:sp>
        <p:nvSpPr>
          <p:cNvPr id="20" name="TextBox 19">
            <a:extLst>
              <a:ext uri="{FF2B5EF4-FFF2-40B4-BE49-F238E27FC236}">
                <a16:creationId xmlns:a16="http://schemas.microsoft.com/office/drawing/2014/main" id="{FC47D5F6-833C-4DE8-A9D6-716012171136}"/>
              </a:ext>
            </a:extLst>
          </p:cNvPr>
          <p:cNvSpPr txBox="1"/>
          <p:nvPr/>
        </p:nvSpPr>
        <p:spPr>
          <a:xfrm>
            <a:off x="-6625" y="6096818"/>
            <a:ext cx="12191979" cy="707886"/>
          </a:xfrm>
          <a:prstGeom prst="rect">
            <a:avLst/>
          </a:prstGeom>
          <a:noFill/>
        </p:spPr>
        <p:txBody>
          <a:bodyPr wrap="square" rtlCol="0">
            <a:spAutoFit/>
          </a:bodyPr>
          <a:lstStyle/>
          <a:p>
            <a:pPr algn="ctr"/>
            <a:r>
              <a:rPr lang="en-US" sz="4000" b="1" dirty="0">
                <a:latin typeface="Segoe Print" panose="02000600000000000000" pitchFamily="2" charset="0"/>
              </a:rPr>
              <a:t>Genesis 1</a:t>
            </a:r>
            <a:endParaRPr lang="en-US" sz="4000" dirty="0">
              <a:latin typeface="Segoe Print" panose="02000600000000000000" pitchFamily="2" charset="0"/>
            </a:endParaRPr>
          </a:p>
        </p:txBody>
      </p:sp>
      <p:cxnSp>
        <p:nvCxnSpPr>
          <p:cNvPr id="4" name="Straight Connector 3">
            <a:extLst>
              <a:ext uri="{FF2B5EF4-FFF2-40B4-BE49-F238E27FC236}">
                <a16:creationId xmlns:a16="http://schemas.microsoft.com/office/drawing/2014/main" id="{6F08FFF6-C1F4-4B28-8D0C-A2131F39BAB4}"/>
              </a:ext>
            </a:extLst>
          </p:cNvPr>
          <p:cNvCxnSpPr/>
          <p:nvPr/>
        </p:nvCxnSpPr>
        <p:spPr>
          <a:xfrm flipH="1">
            <a:off x="393287" y="556591"/>
            <a:ext cx="1855304" cy="0"/>
          </a:xfrm>
          <a:prstGeom prst="line">
            <a:avLst/>
          </a:prstGeom>
          <a:ln w="44450">
            <a:solidFill>
              <a:schemeClr val="tx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8084F11-42F5-4312-9DE3-25BE31EF1D53}"/>
              </a:ext>
            </a:extLst>
          </p:cNvPr>
          <p:cNvCxnSpPr/>
          <p:nvPr/>
        </p:nvCxnSpPr>
        <p:spPr>
          <a:xfrm flipH="1">
            <a:off x="9914777" y="557784"/>
            <a:ext cx="1855304" cy="0"/>
          </a:xfrm>
          <a:prstGeom prst="line">
            <a:avLst/>
          </a:prstGeom>
          <a:ln w="44450">
            <a:solidFill>
              <a:schemeClr val="tx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709DECC-EB73-4B40-9BA9-B0523A0BBBEA}"/>
              </a:ext>
            </a:extLst>
          </p:cNvPr>
          <p:cNvSpPr txBox="1"/>
          <p:nvPr/>
        </p:nvSpPr>
        <p:spPr>
          <a:xfrm>
            <a:off x="212035" y="886472"/>
            <a:ext cx="11370365" cy="646331"/>
          </a:xfrm>
          <a:prstGeom prst="rect">
            <a:avLst/>
          </a:prstGeom>
          <a:noFill/>
        </p:spPr>
        <p:txBody>
          <a:bodyPr wrap="square" rtlCol="0">
            <a:spAutoFit/>
          </a:bodyPr>
          <a:lstStyle/>
          <a:p>
            <a:r>
              <a:rPr lang="en-US" sz="3600" b="1" u="sng" dirty="0">
                <a:latin typeface="Sylfaen" panose="010A0502050306030303" pitchFamily="18" charset="0"/>
              </a:rPr>
              <a:t>Genesis 1:1-5</a:t>
            </a:r>
          </a:p>
        </p:txBody>
      </p:sp>
      <p:sp>
        <p:nvSpPr>
          <p:cNvPr id="26" name="TextBox 25">
            <a:extLst>
              <a:ext uri="{FF2B5EF4-FFF2-40B4-BE49-F238E27FC236}">
                <a16:creationId xmlns:a16="http://schemas.microsoft.com/office/drawing/2014/main" id="{04DB6C4F-3504-4E92-896E-E6DB019F576B}"/>
              </a:ext>
            </a:extLst>
          </p:cNvPr>
          <p:cNvSpPr txBox="1"/>
          <p:nvPr/>
        </p:nvSpPr>
        <p:spPr>
          <a:xfrm>
            <a:off x="210312" y="1880380"/>
            <a:ext cx="11826644" cy="523220"/>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“…the </a:t>
            </a:r>
            <a:r>
              <a:rPr lang="en-US" sz="2800" b="1" i="1" dirty="0">
                <a:latin typeface="Sylfaen" panose="010A0502050306030303" pitchFamily="18" charset="0"/>
                <a:sym typeface="Wingdings" panose="05000000000000000000" pitchFamily="2" charset="2"/>
              </a:rPr>
              <a:t>worlds</a:t>
            </a:r>
            <a:r>
              <a:rPr lang="en-US" sz="2800" dirty="0">
                <a:latin typeface="Sylfaen" panose="010A0502050306030303" pitchFamily="18" charset="0"/>
                <a:sym typeface="Wingdings" panose="05000000000000000000" pitchFamily="2" charset="2"/>
              </a:rPr>
              <a:t> </a:t>
            </a:r>
            <a:r>
              <a:rPr lang="en-US" sz="1200" dirty="0">
                <a:latin typeface="Sylfaen" panose="010A0502050306030303" pitchFamily="18" charset="0"/>
                <a:sym typeface="Wingdings" panose="05000000000000000000" pitchFamily="2" charset="2"/>
              </a:rPr>
              <a:t> </a:t>
            </a:r>
            <a:r>
              <a:rPr lang="en-US" sz="2800" dirty="0">
                <a:latin typeface="Sylfaen" panose="010A0502050306030303" pitchFamily="18" charset="0"/>
                <a:sym typeface="Wingdings" panose="05000000000000000000" pitchFamily="2" charset="2"/>
              </a:rPr>
              <a:t>were framed by the word of God”</a:t>
            </a:r>
            <a:r>
              <a:rPr lang="en-US" sz="2800" dirty="0">
                <a:latin typeface="Sylfaen" panose="010A0502050306030303" pitchFamily="18" charset="0"/>
              </a:rPr>
              <a:t> [Hebrews 11:3]</a:t>
            </a:r>
          </a:p>
        </p:txBody>
      </p:sp>
      <p:sp>
        <p:nvSpPr>
          <p:cNvPr id="27" name="TextBox 26">
            <a:extLst>
              <a:ext uri="{FF2B5EF4-FFF2-40B4-BE49-F238E27FC236}">
                <a16:creationId xmlns:a16="http://schemas.microsoft.com/office/drawing/2014/main" id="{14D2D03F-AAD1-4F7F-B9E0-B0ACD1539CDA}"/>
              </a:ext>
            </a:extLst>
          </p:cNvPr>
          <p:cNvSpPr txBox="1"/>
          <p:nvPr/>
        </p:nvSpPr>
        <p:spPr>
          <a:xfrm>
            <a:off x="448977" y="2274322"/>
            <a:ext cx="11370365" cy="461665"/>
          </a:xfrm>
          <a:prstGeom prst="rect">
            <a:avLst/>
          </a:prstGeom>
          <a:noFill/>
        </p:spPr>
        <p:txBody>
          <a:bodyPr wrap="square" rtlCol="0">
            <a:spAutoFit/>
          </a:bodyPr>
          <a:lstStyle/>
          <a:p>
            <a:r>
              <a:rPr lang="en-US" sz="2400" b="1" dirty="0">
                <a:latin typeface="Sylfaen" panose="010A050205030603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Both visible and invisible, physical and spiritual, terrestrial and celestial</a:t>
            </a:r>
            <a:endParaRPr lang="en-US" sz="2400" dirty="0">
              <a:latin typeface="Sylfaen" panose="010A0502050306030303" pitchFamily="18" charset="0"/>
            </a:endParaRPr>
          </a:p>
        </p:txBody>
      </p:sp>
      <p:sp>
        <p:nvSpPr>
          <p:cNvPr id="28" name="TextBox 27">
            <a:extLst>
              <a:ext uri="{FF2B5EF4-FFF2-40B4-BE49-F238E27FC236}">
                <a16:creationId xmlns:a16="http://schemas.microsoft.com/office/drawing/2014/main" id="{33727D48-F356-4183-B8D2-24C38DBA6777}"/>
              </a:ext>
            </a:extLst>
          </p:cNvPr>
          <p:cNvSpPr txBox="1"/>
          <p:nvPr/>
        </p:nvSpPr>
        <p:spPr>
          <a:xfrm>
            <a:off x="448056" y="2612250"/>
            <a:ext cx="11737298" cy="461665"/>
          </a:xfrm>
          <a:prstGeom prst="rect">
            <a:avLst/>
          </a:prstGeom>
          <a:noFill/>
        </p:spPr>
        <p:txBody>
          <a:bodyPr wrap="square" rtlCol="0">
            <a:spAutoFit/>
          </a:bodyPr>
          <a:lstStyle/>
          <a:p>
            <a:r>
              <a:rPr lang="en-US" sz="2400" b="1" dirty="0">
                <a:latin typeface="Sylfaen" panose="010A0502050306030303" pitchFamily="18" charset="0"/>
                <a:sym typeface="Wingdings" panose="05000000000000000000" pitchFamily="2" charset="2"/>
              </a:rPr>
              <a:t>-</a:t>
            </a:r>
            <a:r>
              <a:rPr lang="en-US" sz="2400" dirty="0">
                <a:latin typeface="Sylfaen" panose="010A0502050306030303" pitchFamily="18" charset="0"/>
                <a:sym typeface="Wingdings" panose="05000000000000000000" pitchFamily="2" charset="2"/>
              </a:rPr>
              <a:t> “Heavens and the earth” describes the whole created universe [</a:t>
            </a:r>
            <a:r>
              <a:rPr lang="en-US" sz="2400" dirty="0" err="1">
                <a:latin typeface="Sylfaen" panose="010A0502050306030303" pitchFamily="18" charset="0"/>
                <a:sym typeface="Wingdings" panose="05000000000000000000" pitchFamily="2" charset="2"/>
              </a:rPr>
              <a:t>cp</a:t>
            </a:r>
            <a:r>
              <a:rPr lang="en-US" sz="2400" dirty="0">
                <a:latin typeface="Sylfaen" panose="010A0502050306030303" pitchFamily="18" charset="0"/>
                <a:sym typeface="Wingdings" panose="05000000000000000000" pitchFamily="2" charset="2"/>
              </a:rPr>
              <a:t> “</a:t>
            </a:r>
            <a:r>
              <a:rPr lang="en-US" sz="2400" b="1" i="1" u="sng" dirty="0">
                <a:latin typeface="Sylfaen" panose="010A0502050306030303" pitchFamily="18" charset="0"/>
                <a:sym typeface="Wingdings" panose="05000000000000000000" pitchFamily="2" charset="2"/>
              </a:rPr>
              <a:t>all</a:t>
            </a:r>
            <a:r>
              <a:rPr lang="en-US" sz="2400" dirty="0">
                <a:latin typeface="Sylfaen" panose="010A0502050306030303" pitchFamily="18" charset="0"/>
                <a:sym typeface="Wingdings" panose="05000000000000000000" pitchFamily="2" charset="2"/>
              </a:rPr>
              <a:t> </a:t>
            </a:r>
            <a:r>
              <a:rPr lang="en-US" sz="2400" b="1" i="1" u="sng" dirty="0">
                <a:latin typeface="Sylfaen" panose="010A0502050306030303" pitchFamily="18" charset="0"/>
                <a:sym typeface="Wingdings" panose="05000000000000000000" pitchFamily="2" charset="2"/>
              </a:rPr>
              <a:t>things</a:t>
            </a:r>
            <a:r>
              <a:rPr lang="en-US" sz="1200" dirty="0">
                <a:latin typeface="Sylfaen" panose="010A0502050306030303" pitchFamily="18" charset="0"/>
                <a:sym typeface="Wingdings" panose="05000000000000000000" pitchFamily="2" charset="2"/>
              </a:rPr>
              <a:t> </a:t>
            </a:r>
            <a:r>
              <a:rPr lang="en-US" sz="2400" dirty="0">
                <a:latin typeface="Sylfaen" panose="010A0502050306030303" pitchFamily="18" charset="0"/>
                <a:sym typeface="Wingdings" panose="05000000000000000000" pitchFamily="2" charset="2"/>
              </a:rPr>
              <a:t>” John 1:3]</a:t>
            </a:r>
          </a:p>
        </p:txBody>
      </p:sp>
      <p:sp>
        <p:nvSpPr>
          <p:cNvPr id="34" name="TextBox 33">
            <a:extLst>
              <a:ext uri="{FF2B5EF4-FFF2-40B4-BE49-F238E27FC236}">
                <a16:creationId xmlns:a16="http://schemas.microsoft.com/office/drawing/2014/main" id="{19A9B3F3-B35B-4020-B306-AA7176EB3330}"/>
              </a:ext>
            </a:extLst>
          </p:cNvPr>
          <p:cNvSpPr txBox="1"/>
          <p:nvPr/>
        </p:nvSpPr>
        <p:spPr>
          <a:xfrm>
            <a:off x="212039" y="1403303"/>
            <a:ext cx="11370365" cy="584775"/>
          </a:xfrm>
          <a:prstGeom prst="rect">
            <a:avLst/>
          </a:prstGeom>
          <a:noFill/>
        </p:spPr>
        <p:txBody>
          <a:bodyPr wrap="square" rtlCol="0">
            <a:spAutoFit/>
          </a:bodyPr>
          <a:lstStyle/>
          <a:p>
            <a:r>
              <a:rPr lang="en-US" sz="3200" dirty="0">
                <a:latin typeface="Sylfaen" panose="010A0502050306030303" pitchFamily="18" charset="0"/>
              </a:rPr>
              <a:t>“In the beginning God created the heavens and the earth” [v1]</a:t>
            </a:r>
          </a:p>
        </p:txBody>
      </p:sp>
      <p:pic>
        <p:nvPicPr>
          <p:cNvPr id="15" name="Picture 14">
            <a:extLst>
              <a:ext uri="{FF2B5EF4-FFF2-40B4-BE49-F238E27FC236}">
                <a16:creationId xmlns:a16="http://schemas.microsoft.com/office/drawing/2014/main" id="{8CBC141D-8A43-49F5-8129-3899D6876E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Tree>
    <p:extLst>
      <p:ext uri="{BB962C8B-B14F-4D97-AF65-F5344CB8AC3E}">
        <p14:creationId xmlns:p14="http://schemas.microsoft.com/office/powerpoint/2010/main" val="95796168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up)">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left)">
                                      <p:cBhvr>
                                        <p:cTn id="2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id="{431EE602-7FCB-4915-8F70-CBB627EFC5B9}"/>
              </a:ext>
            </a:extLst>
          </p:cNvPr>
          <p:cNvCxnSpPr/>
          <p:nvPr/>
        </p:nvCxnSpPr>
        <p:spPr>
          <a:xfrm flipH="1">
            <a:off x="393192" y="6069974"/>
            <a:ext cx="11356848" cy="0"/>
          </a:xfrm>
          <a:prstGeom prst="line">
            <a:avLst/>
          </a:prstGeom>
          <a:ln w="25400">
            <a:solidFill>
              <a:schemeClr val="tx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B270AD0-C457-4D88-A029-68851147F447}"/>
              </a:ext>
            </a:extLst>
          </p:cNvPr>
          <p:cNvSpPr txBox="1"/>
          <p:nvPr/>
        </p:nvSpPr>
        <p:spPr>
          <a:xfrm>
            <a:off x="-1" y="86140"/>
            <a:ext cx="12191979" cy="1015663"/>
          </a:xfrm>
          <a:prstGeom prst="rect">
            <a:avLst/>
          </a:prstGeom>
          <a:noFill/>
        </p:spPr>
        <p:txBody>
          <a:bodyPr wrap="square" rtlCol="0">
            <a:spAutoFit/>
          </a:bodyPr>
          <a:lstStyle/>
          <a:p>
            <a:pPr algn="ctr"/>
            <a:r>
              <a:rPr lang="en-US" sz="6000" b="1" dirty="0">
                <a:latin typeface="Segoe Print" panose="02000600000000000000" pitchFamily="2" charset="0"/>
              </a:rPr>
              <a:t>The Nature of God</a:t>
            </a:r>
            <a:endParaRPr lang="en-US" sz="6000" dirty="0">
              <a:latin typeface="Segoe Print" panose="02000600000000000000" pitchFamily="2" charset="0"/>
            </a:endParaRPr>
          </a:p>
        </p:txBody>
      </p:sp>
      <p:sp>
        <p:nvSpPr>
          <p:cNvPr id="20" name="TextBox 19">
            <a:extLst>
              <a:ext uri="{FF2B5EF4-FFF2-40B4-BE49-F238E27FC236}">
                <a16:creationId xmlns:a16="http://schemas.microsoft.com/office/drawing/2014/main" id="{FC47D5F6-833C-4DE8-A9D6-716012171136}"/>
              </a:ext>
            </a:extLst>
          </p:cNvPr>
          <p:cNvSpPr txBox="1"/>
          <p:nvPr/>
        </p:nvSpPr>
        <p:spPr>
          <a:xfrm>
            <a:off x="-6625" y="6096818"/>
            <a:ext cx="12191979" cy="707886"/>
          </a:xfrm>
          <a:prstGeom prst="rect">
            <a:avLst/>
          </a:prstGeom>
          <a:noFill/>
        </p:spPr>
        <p:txBody>
          <a:bodyPr wrap="square" rtlCol="0">
            <a:spAutoFit/>
          </a:bodyPr>
          <a:lstStyle/>
          <a:p>
            <a:pPr algn="ctr"/>
            <a:r>
              <a:rPr lang="en-US" sz="4000" b="1" dirty="0">
                <a:latin typeface="Segoe Print" panose="02000600000000000000" pitchFamily="2" charset="0"/>
              </a:rPr>
              <a:t>Genesis 1</a:t>
            </a:r>
            <a:endParaRPr lang="en-US" sz="4000" dirty="0">
              <a:latin typeface="Segoe Print" panose="02000600000000000000" pitchFamily="2" charset="0"/>
            </a:endParaRPr>
          </a:p>
        </p:txBody>
      </p:sp>
      <p:cxnSp>
        <p:nvCxnSpPr>
          <p:cNvPr id="4" name="Straight Connector 3">
            <a:extLst>
              <a:ext uri="{FF2B5EF4-FFF2-40B4-BE49-F238E27FC236}">
                <a16:creationId xmlns:a16="http://schemas.microsoft.com/office/drawing/2014/main" id="{6F08FFF6-C1F4-4B28-8D0C-A2131F39BAB4}"/>
              </a:ext>
            </a:extLst>
          </p:cNvPr>
          <p:cNvCxnSpPr/>
          <p:nvPr/>
        </p:nvCxnSpPr>
        <p:spPr>
          <a:xfrm flipH="1">
            <a:off x="393287" y="556591"/>
            <a:ext cx="1855304" cy="0"/>
          </a:xfrm>
          <a:prstGeom prst="line">
            <a:avLst/>
          </a:prstGeom>
          <a:ln w="44450">
            <a:solidFill>
              <a:schemeClr val="tx1"/>
            </a:solidFill>
            <a:headEnd type="none"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8084F11-42F5-4312-9DE3-25BE31EF1D53}"/>
              </a:ext>
            </a:extLst>
          </p:cNvPr>
          <p:cNvCxnSpPr/>
          <p:nvPr/>
        </p:nvCxnSpPr>
        <p:spPr>
          <a:xfrm flipH="1">
            <a:off x="9914777" y="557784"/>
            <a:ext cx="1855304" cy="0"/>
          </a:xfrm>
          <a:prstGeom prst="line">
            <a:avLst/>
          </a:prstGeom>
          <a:ln w="44450">
            <a:solidFill>
              <a:schemeClr val="tx1"/>
            </a:solidFill>
            <a:headEnd type="diamond" w="lg" len="lg"/>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709DECC-EB73-4B40-9BA9-B0523A0BBBEA}"/>
              </a:ext>
            </a:extLst>
          </p:cNvPr>
          <p:cNvSpPr txBox="1"/>
          <p:nvPr/>
        </p:nvSpPr>
        <p:spPr>
          <a:xfrm>
            <a:off x="212035" y="886472"/>
            <a:ext cx="11370365" cy="646331"/>
          </a:xfrm>
          <a:prstGeom prst="rect">
            <a:avLst/>
          </a:prstGeom>
          <a:noFill/>
        </p:spPr>
        <p:txBody>
          <a:bodyPr wrap="square" rtlCol="0">
            <a:spAutoFit/>
          </a:bodyPr>
          <a:lstStyle/>
          <a:p>
            <a:r>
              <a:rPr lang="en-US" sz="3600" b="1" u="sng" dirty="0">
                <a:latin typeface="Sylfaen" panose="010A0502050306030303" pitchFamily="18" charset="0"/>
              </a:rPr>
              <a:t>Genesis 1:1-5</a:t>
            </a:r>
          </a:p>
        </p:txBody>
      </p:sp>
      <p:sp>
        <p:nvSpPr>
          <p:cNvPr id="34" name="TextBox 33">
            <a:extLst>
              <a:ext uri="{FF2B5EF4-FFF2-40B4-BE49-F238E27FC236}">
                <a16:creationId xmlns:a16="http://schemas.microsoft.com/office/drawing/2014/main" id="{19A9B3F3-B35B-4020-B306-AA7176EB3330}"/>
              </a:ext>
            </a:extLst>
          </p:cNvPr>
          <p:cNvSpPr txBox="1"/>
          <p:nvPr/>
        </p:nvSpPr>
        <p:spPr>
          <a:xfrm>
            <a:off x="212039" y="1403303"/>
            <a:ext cx="11370365" cy="584775"/>
          </a:xfrm>
          <a:prstGeom prst="rect">
            <a:avLst/>
          </a:prstGeom>
          <a:noFill/>
        </p:spPr>
        <p:txBody>
          <a:bodyPr wrap="square" rtlCol="0">
            <a:spAutoFit/>
          </a:bodyPr>
          <a:lstStyle/>
          <a:p>
            <a:r>
              <a:rPr lang="en-US" sz="3200" dirty="0">
                <a:latin typeface="Sylfaen" panose="010A0502050306030303" pitchFamily="18" charset="0"/>
              </a:rPr>
              <a:t>“In the beginning God created the heavens and the earth” [v1]</a:t>
            </a:r>
          </a:p>
        </p:txBody>
      </p:sp>
      <p:sp>
        <p:nvSpPr>
          <p:cNvPr id="14" name="TextBox 13">
            <a:extLst>
              <a:ext uri="{FF2B5EF4-FFF2-40B4-BE49-F238E27FC236}">
                <a16:creationId xmlns:a16="http://schemas.microsoft.com/office/drawing/2014/main" id="{F1B3DF68-3550-4183-96DE-782B418C6318}"/>
              </a:ext>
            </a:extLst>
          </p:cNvPr>
          <p:cNvSpPr txBox="1"/>
          <p:nvPr/>
        </p:nvSpPr>
        <p:spPr>
          <a:xfrm>
            <a:off x="210312" y="1887009"/>
            <a:ext cx="11370365" cy="584775"/>
          </a:xfrm>
          <a:prstGeom prst="rect">
            <a:avLst/>
          </a:prstGeom>
          <a:noFill/>
        </p:spPr>
        <p:txBody>
          <a:bodyPr wrap="square" rtlCol="0">
            <a:spAutoFit/>
          </a:bodyPr>
          <a:lstStyle/>
          <a:p>
            <a:r>
              <a:rPr lang="en-US" sz="3200" dirty="0">
                <a:latin typeface="Sylfaen" panose="010A0502050306030303" pitchFamily="18" charset="0"/>
              </a:rPr>
              <a:t>“The earth was…” [v2]</a:t>
            </a:r>
          </a:p>
        </p:txBody>
      </p:sp>
      <p:pic>
        <p:nvPicPr>
          <p:cNvPr id="18" name="Picture 17">
            <a:extLst>
              <a:ext uri="{FF2B5EF4-FFF2-40B4-BE49-F238E27FC236}">
                <a16:creationId xmlns:a16="http://schemas.microsoft.com/office/drawing/2014/main" id="{DA2257F5-8DE9-4184-877A-2D285D1473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 y="3637731"/>
            <a:ext cx="5724918" cy="3220267"/>
          </a:xfrm>
          <a:prstGeom prst="rect">
            <a:avLst/>
          </a:prstGeom>
        </p:spPr>
      </p:pic>
      <p:sp>
        <p:nvSpPr>
          <p:cNvPr id="17" name="Rectangle: Rounded Corners 16">
            <a:extLst>
              <a:ext uri="{FF2B5EF4-FFF2-40B4-BE49-F238E27FC236}">
                <a16:creationId xmlns:a16="http://schemas.microsoft.com/office/drawing/2014/main" id="{8FD695FD-89CD-4D53-AB11-7A13E0BC4D07}"/>
              </a:ext>
            </a:extLst>
          </p:cNvPr>
          <p:cNvSpPr/>
          <p:nvPr/>
        </p:nvSpPr>
        <p:spPr>
          <a:xfrm>
            <a:off x="205411" y="2396047"/>
            <a:ext cx="11544629" cy="177233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Sylfaen" panose="010A0502050306030303" pitchFamily="18" charset="0"/>
            </a:endParaRPr>
          </a:p>
          <a:p>
            <a:pPr algn="ctr"/>
            <a:endParaRPr lang="en-US" sz="3200" dirty="0">
              <a:latin typeface="Sylfaen" panose="010A0502050306030303" pitchFamily="18" charset="0"/>
            </a:endParaRPr>
          </a:p>
          <a:p>
            <a:pPr algn="ctr"/>
            <a:endParaRPr lang="en-US" sz="4400" dirty="0">
              <a:latin typeface="Sylfaen" panose="010A0502050306030303" pitchFamily="18" charset="0"/>
            </a:endParaRPr>
          </a:p>
          <a:p>
            <a:pPr algn="ctr"/>
            <a:r>
              <a:rPr lang="en-US" sz="3200" dirty="0">
                <a:latin typeface="Sylfaen" panose="010A0502050306030303" pitchFamily="18" charset="0"/>
              </a:rPr>
              <a:t>During the week of creation, God will </a:t>
            </a:r>
            <a:r>
              <a:rPr lang="en-US" sz="3200" i="1" dirty="0">
                <a:latin typeface="Sylfaen" panose="010A0502050306030303" pitchFamily="18" charset="0"/>
              </a:rPr>
              <a:t>resolve</a:t>
            </a:r>
            <a:r>
              <a:rPr lang="en-US" sz="3200" dirty="0">
                <a:latin typeface="Sylfaen" panose="010A0502050306030303" pitchFamily="18" charset="0"/>
              </a:rPr>
              <a:t> </a:t>
            </a:r>
            <a:r>
              <a:rPr lang="en-US" sz="1200" dirty="0">
                <a:latin typeface="Sylfaen" panose="010A0502050306030303" pitchFamily="18" charset="0"/>
              </a:rPr>
              <a:t> </a:t>
            </a:r>
            <a:r>
              <a:rPr lang="en-US" sz="3200" dirty="0">
                <a:latin typeface="Sylfaen" panose="010A0502050306030303" pitchFamily="18" charset="0"/>
              </a:rPr>
              <a:t>these 3 “issues”…</a:t>
            </a:r>
          </a:p>
          <a:p>
            <a:pPr algn="ctr"/>
            <a:endParaRPr lang="en-US" sz="3200" dirty="0"/>
          </a:p>
        </p:txBody>
      </p:sp>
      <p:sp>
        <p:nvSpPr>
          <p:cNvPr id="26" name="TextBox 25">
            <a:extLst>
              <a:ext uri="{FF2B5EF4-FFF2-40B4-BE49-F238E27FC236}">
                <a16:creationId xmlns:a16="http://schemas.microsoft.com/office/drawing/2014/main" id="{04DB6C4F-3504-4E92-896E-E6DB019F576B}"/>
              </a:ext>
            </a:extLst>
          </p:cNvPr>
          <p:cNvSpPr txBox="1"/>
          <p:nvPr/>
        </p:nvSpPr>
        <p:spPr>
          <a:xfrm>
            <a:off x="210312" y="2370708"/>
            <a:ext cx="11826644" cy="523220"/>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“…without form” (“without order”, “place of chaos”)</a:t>
            </a:r>
            <a:endParaRPr lang="en-US" sz="2800" dirty="0">
              <a:latin typeface="Sylfaen" panose="010A0502050306030303" pitchFamily="18" charset="0"/>
            </a:endParaRPr>
          </a:p>
        </p:txBody>
      </p:sp>
      <p:sp>
        <p:nvSpPr>
          <p:cNvPr id="15" name="TextBox 14">
            <a:extLst>
              <a:ext uri="{FF2B5EF4-FFF2-40B4-BE49-F238E27FC236}">
                <a16:creationId xmlns:a16="http://schemas.microsoft.com/office/drawing/2014/main" id="{AC2CBFF7-C66F-44FD-A51B-4853421660D9}"/>
              </a:ext>
            </a:extLst>
          </p:cNvPr>
          <p:cNvSpPr txBox="1"/>
          <p:nvPr/>
        </p:nvSpPr>
        <p:spPr>
          <a:xfrm>
            <a:off x="216940" y="2761644"/>
            <a:ext cx="11826644" cy="523220"/>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“…and void” (“empty”)</a:t>
            </a:r>
            <a:endParaRPr lang="en-US" sz="2800" dirty="0">
              <a:latin typeface="Sylfaen" panose="010A0502050306030303" pitchFamily="18" charset="0"/>
            </a:endParaRPr>
          </a:p>
        </p:txBody>
      </p:sp>
      <p:sp>
        <p:nvSpPr>
          <p:cNvPr id="16" name="TextBox 15">
            <a:extLst>
              <a:ext uri="{FF2B5EF4-FFF2-40B4-BE49-F238E27FC236}">
                <a16:creationId xmlns:a16="http://schemas.microsoft.com/office/drawing/2014/main" id="{DA445660-C277-47D8-B635-F4BDB568A58B}"/>
              </a:ext>
            </a:extLst>
          </p:cNvPr>
          <p:cNvSpPr txBox="1"/>
          <p:nvPr/>
        </p:nvSpPr>
        <p:spPr>
          <a:xfrm>
            <a:off x="224688" y="3144208"/>
            <a:ext cx="11826644" cy="523220"/>
          </a:xfrm>
          <a:prstGeom prst="rect">
            <a:avLst/>
          </a:prstGeom>
          <a:noFill/>
        </p:spPr>
        <p:txBody>
          <a:bodyPr wrap="square" rtlCol="0">
            <a:spAutoFit/>
          </a:bodyPr>
          <a:lstStyle/>
          <a:p>
            <a:r>
              <a:rPr lang="en-US" sz="2800" dirty="0">
                <a:latin typeface="Sylfaen" panose="010A0502050306030303" pitchFamily="18" charset="0"/>
                <a:sym typeface="Wingdings" panose="05000000000000000000" pitchFamily="2" charset="2"/>
              </a:rPr>
              <a:t> “…darkness was on the face of the deep” (“deep darkness”, “a dark abyss”)</a:t>
            </a:r>
            <a:endParaRPr lang="en-US" sz="2800" dirty="0">
              <a:latin typeface="Sylfaen" panose="010A0502050306030303" pitchFamily="18" charset="0"/>
            </a:endParaRPr>
          </a:p>
        </p:txBody>
      </p:sp>
    </p:spTree>
    <p:extLst>
      <p:ext uri="{BB962C8B-B14F-4D97-AF65-F5344CB8AC3E}">
        <p14:creationId xmlns:p14="http://schemas.microsoft.com/office/powerpoint/2010/main" val="363630113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up)">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up)">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up)">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32"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circle(out)">
                                      <p:cBhvr>
                                        <p:cTn id="2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animBg="1"/>
      <p:bldP spid="26" grpId="0"/>
      <p:bldP spid="15" grpId="0"/>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4312</TotalTime>
  <Words>3541</Words>
  <Application>Microsoft Office PowerPoint</Application>
  <PresentationFormat>Widescreen</PresentationFormat>
  <Paragraphs>364</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Calibri Light</vt:lpstr>
      <vt:lpstr>Georgia</vt:lpstr>
      <vt:lpstr>Segoe Print</vt:lpstr>
      <vt:lpstr>Sylfaen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Ballard</dc:creator>
  <cp:lastModifiedBy>carldballard</cp:lastModifiedBy>
  <cp:revision>203</cp:revision>
  <dcterms:created xsi:type="dcterms:W3CDTF">2018-03-26T15:20:55Z</dcterms:created>
  <dcterms:modified xsi:type="dcterms:W3CDTF">2018-06-03T11:56:51Z</dcterms:modified>
</cp:coreProperties>
</file>