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295" r:id="rId3"/>
    <p:sldId id="297" r:id="rId4"/>
    <p:sldId id="299" r:id="rId5"/>
    <p:sldId id="298" r:id="rId6"/>
    <p:sldId id="300" r:id="rId7"/>
    <p:sldId id="301" r:id="rId8"/>
    <p:sldId id="302" r:id="rId9"/>
    <p:sldId id="304" r:id="rId10"/>
    <p:sldId id="303" r:id="rId11"/>
    <p:sldId id="305" r:id="rId12"/>
    <p:sldId id="306" r:id="rId13"/>
    <p:sldId id="308" r:id="rId14"/>
    <p:sldId id="309" r:id="rId15"/>
    <p:sldId id="317" r:id="rId16"/>
    <p:sldId id="310" r:id="rId17"/>
    <p:sldId id="307" r:id="rId18"/>
    <p:sldId id="311" r:id="rId19"/>
    <p:sldId id="312" r:id="rId20"/>
    <p:sldId id="313" r:id="rId21"/>
    <p:sldId id="314" r:id="rId22"/>
    <p:sldId id="315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1289-A5B7-466A-8B96-A863EF80D10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D296-5E86-46D0-80EA-130AE91B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FACA-DCDD-466B-AD91-48C446F4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56545-6A54-4CF2-AC98-16D74168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3E1C-8FEB-4B00-B479-21E4D80E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0029-D6BF-42F8-B2A0-56A28647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6D0BE-64C3-4524-8A77-3AAF089D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8664-DE31-404D-81CA-082CF87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CCD-FA9F-4402-A933-E9B5F34D6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74B9-94BF-4D52-94B2-22FEA4C2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F387-AEA6-4D99-8210-A8FEEE9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7B913-818F-480E-B3DA-F6C901F7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90C8D-45DF-417C-885A-75A956B53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5DDCC-38FD-409C-86DE-95E8BD63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DCB1C-A560-4B2E-8F71-31D6331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BFB6-F4AA-4AED-8DE1-AC509A3B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A719-B69E-41F1-9A67-8B1EB4FD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DB9D-9988-41B7-AF3F-08FE74A2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7A6B-F60B-43DD-9601-EBE8276E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BE3B8-84AB-48A8-BBC1-431B37E7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99059-D431-4020-963C-F2E3810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8EE9-8AF9-4CD8-8B7D-737BCAC8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5DD6-7A7E-4B47-BCD9-6EB8BBB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A7DE1-96A1-47DE-9E0E-CC2C6542C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D1C50-D88E-46C3-901F-31CEB8B1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8F36-16D5-4A9E-98CD-799E77E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5243-2DAA-4DEE-8D6E-E5A743F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B24B-1356-4E80-BA98-032BDF5A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756E-9016-48A8-BAA9-E56DB2D8F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15B2A-3DE7-4F69-9A89-F857996F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ABF68-CB7A-4719-9C32-BBFD7E2C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0534B-2377-4CE4-8EDB-74DEEA24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E86DE-38CE-4BF3-8754-339982B7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D2D1-5ED2-440F-BB66-40B8F47E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A115D-90FC-46DF-B1F9-65F5BD81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FAF67-D651-48C9-B830-D9D28FEEB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41F37-3123-44E3-8BB6-861BC600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F5C07-839B-4067-A810-FA9509EA4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E9391-26B8-4CED-B286-7CD3BFA6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3DDB9-3DAE-4973-88C9-E6794FA5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AF0F5-9D5D-4936-8E94-70EB880C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74C8-0D63-4AA4-8A78-BC6CA4B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A953E-7A01-4FED-9C73-A383A8F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0104F-588B-440C-813A-37D12F64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5831F-21C7-441B-B489-B241FD73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0D814-668E-4315-9F87-45B5105C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B99C3-B881-4AF5-AC20-A3339CB6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D0A8-DE1B-4B2F-8556-4F6824B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A67-54EA-4813-8738-36896D1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FBB0-FDB7-483C-949C-B8DD453D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459C6-0A26-478E-8CBD-0DACB36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4F27E-0943-4768-863E-ABDC58C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76C2-C251-447D-8A71-4480B8C9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09C3-CBEA-434F-A62B-89675A8D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2ECA-2918-4440-96EF-697E3A67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AF68E-8D1B-4C36-9FB8-26D6F373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F9FD4-866A-438C-BAD6-5DB22991D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7632-6AC2-4629-8BB3-065D2E2B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487FC-814E-4B59-9977-7A48A5E1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2A81-523F-4D8E-AEAA-00107987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3A087-B74F-41F5-86EB-095D0A5F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5003F-1A06-4BDF-BD45-EDA3929F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9B9AE-F291-48FC-8C53-8BE3257F5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BB00-1B35-4455-8F08-F73ACDA94BA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0C58-2BD5-44F3-B96C-F6D0D738F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3608-A2DA-448B-958B-19FCD4CB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201F-BF57-4121-B348-05854E96A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6F8DD-D1B4-4526-8A83-FCFB3B94E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t="32399" r="51806" b="44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2E111-4C93-42AD-8211-B25551439090}"/>
              </a:ext>
            </a:extLst>
          </p:cNvPr>
          <p:cNvSpPr txBox="1"/>
          <p:nvPr/>
        </p:nvSpPr>
        <p:spPr>
          <a:xfrm>
            <a:off x="0" y="3055"/>
            <a:ext cx="121919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Segoe Print" panose="02000600000000000000" pitchFamily="2" charset="0"/>
            </a:endParaRPr>
          </a:p>
          <a:p>
            <a:pPr algn="ctr"/>
            <a:r>
              <a:rPr lang="en-US" sz="4800" dirty="0">
                <a:latin typeface="Segoe Print" panose="02000600000000000000" pitchFamily="2" charset="0"/>
              </a:rPr>
              <a:t>“The Nature of Man”</a:t>
            </a:r>
          </a:p>
          <a:p>
            <a:pPr algn="ctr"/>
            <a:r>
              <a:rPr lang="en-US" sz="2800" dirty="0">
                <a:latin typeface="Segoe Print" panose="02000600000000000000" pitchFamily="2" charset="0"/>
              </a:rPr>
              <a:t>a study of Genesis 2 for evangelism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EF0F2-8F0C-488A-8F16-B62961FA42EE}"/>
              </a:ext>
            </a:extLst>
          </p:cNvPr>
          <p:cNvSpPr txBox="1"/>
          <p:nvPr/>
        </p:nvSpPr>
        <p:spPr>
          <a:xfrm>
            <a:off x="-534575" y="4366588"/>
            <a:ext cx="5411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Print" panose="02000600000000000000" pitchFamily="2" charset="0"/>
              </a:rPr>
              <a:t>part two:</a:t>
            </a:r>
          </a:p>
          <a:p>
            <a:pPr algn="ctr"/>
            <a:r>
              <a:rPr lang="en-US" sz="4800" dirty="0">
                <a:latin typeface="Segoe Print" panose="02000600000000000000" pitchFamily="2" charset="0"/>
              </a:rPr>
              <a:t>Genesis</a:t>
            </a:r>
          </a:p>
          <a:p>
            <a:pPr algn="ctr"/>
            <a:r>
              <a:rPr lang="en-US" sz="4800" dirty="0">
                <a:latin typeface="Segoe Print" panose="02000600000000000000" pitchFamily="2" charset="0"/>
              </a:rPr>
              <a:t>2:8-25</a:t>
            </a:r>
          </a:p>
        </p:txBody>
      </p:sp>
    </p:spTree>
    <p:extLst>
      <p:ext uri="{BB962C8B-B14F-4D97-AF65-F5344CB8AC3E}">
        <p14:creationId xmlns:p14="http://schemas.microsoft.com/office/powerpoint/2010/main" val="215452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FF2F68-28F9-4E9D-8A52-AE47C2810AB3}"/>
              </a:ext>
            </a:extLst>
          </p:cNvPr>
          <p:cNvSpPr/>
          <p:nvPr/>
        </p:nvSpPr>
        <p:spPr>
          <a:xfrm>
            <a:off x="3974843" y="1871278"/>
            <a:ext cx="6076414" cy="501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578CF8-D35A-4093-A242-2AD8F55F3715}"/>
              </a:ext>
            </a:extLst>
          </p:cNvPr>
          <p:cNvSpPr/>
          <p:nvPr/>
        </p:nvSpPr>
        <p:spPr>
          <a:xfrm>
            <a:off x="7702957" y="2800685"/>
            <a:ext cx="4047083" cy="334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BD1A897-46E1-4AEC-AE43-71346138F11D}"/>
              </a:ext>
            </a:extLst>
          </p:cNvPr>
          <p:cNvSpPr/>
          <p:nvPr/>
        </p:nvSpPr>
        <p:spPr>
          <a:xfrm>
            <a:off x="813112" y="3171512"/>
            <a:ext cx="4577754" cy="334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30160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begins by giving a very generic law – “freely eat!” [</a:t>
            </a:r>
            <a:r>
              <a:rPr lang="en-US" sz="28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John 8:32 “free”]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God...put him in the garden...to </a:t>
            </a:r>
            <a:r>
              <a:rPr lang="en-US" sz="3200" b="1" i="1" u="sng" dirty="0">
                <a:latin typeface="Sylfaen" panose="010A0502050306030303" pitchFamily="18" charset="0"/>
              </a:rPr>
              <a:t>tend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and </a:t>
            </a:r>
            <a:r>
              <a:rPr lang="en-US" sz="3200" b="1" i="1" u="sng" dirty="0">
                <a:latin typeface="Sylfaen" panose="010A0502050306030303" pitchFamily="18" charset="0"/>
              </a:rPr>
              <a:t>keep</a:t>
            </a:r>
            <a:r>
              <a:rPr lang="en-US" sz="1600" dirty="0">
                <a:latin typeface="Sylfaen" panose="010A0502050306030303" pitchFamily="18" charset="0"/>
              </a:rPr>
              <a:t>  </a:t>
            </a:r>
            <a:r>
              <a:rPr lang="en-US" sz="3200" dirty="0">
                <a:latin typeface="Sylfaen" panose="010A0502050306030303" pitchFamily="18" charset="0"/>
              </a:rPr>
              <a:t>it” [v15]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2:15-17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29CC4-4321-4778-968D-8B50DE97F929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“...God commanded...‘Of every tree...you may </a:t>
            </a:r>
            <a:r>
              <a:rPr lang="en-US" sz="3200" b="1" i="1" u="sng" dirty="0">
                <a:latin typeface="Sylfaen" panose="010A0502050306030303" pitchFamily="18" charset="0"/>
              </a:rPr>
              <a:t>freely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eat’” [v16]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960BE-6947-468F-9592-59755EDC50F7}"/>
              </a:ext>
            </a:extLst>
          </p:cNvPr>
          <p:cNvSpPr txBox="1"/>
          <p:nvPr/>
        </p:nvSpPr>
        <p:spPr>
          <a:xfrm>
            <a:off x="516835" y="2738347"/>
            <a:ext cx="1146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God tempers His generic law with a very specific one: “...of the tree of the knowledge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of good and evil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you shall not eat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...” [v17]</a:t>
            </a:r>
          </a:p>
        </p:txBody>
      </p:sp>
      <p:sp>
        <p:nvSpPr>
          <p:cNvPr id="25" name="CaixaDeTexto 17">
            <a:extLst>
              <a:ext uri="{FF2B5EF4-FFF2-40B4-BE49-F238E27FC236}">
                <a16:creationId xmlns:a16="http://schemas.microsoft.com/office/drawing/2014/main" id="{C9607A35-1A7B-4600-979B-B02FAFF3DE11}"/>
              </a:ext>
            </a:extLst>
          </p:cNvPr>
          <p:cNvSpPr txBox="1"/>
          <p:nvPr/>
        </p:nvSpPr>
        <p:spPr>
          <a:xfrm>
            <a:off x="3537386" y="38529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Are God’s laws here </a:t>
            </a:r>
            <a:r>
              <a:rPr lang="pt-BR" sz="2400" b="1" i="1" dirty="0">
                <a:latin typeface="Georgia" panose="02040502050405020303" pitchFamily="18" charset="0"/>
              </a:rPr>
              <a:t>hard</a:t>
            </a:r>
            <a:r>
              <a:rPr lang="pt-BR" sz="2400" dirty="0">
                <a:latin typeface="Georgia" panose="02040502050405020303" pitchFamily="18" charset="0"/>
              </a:rPr>
              <a:t> to </a:t>
            </a:r>
            <a:r>
              <a:rPr lang="pt-BR" sz="2400" b="1" i="1" dirty="0">
                <a:latin typeface="Georgia" panose="02040502050405020303" pitchFamily="18" charset="0"/>
              </a:rPr>
              <a:t>understand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7" name="CaixaDeTexto 24">
            <a:extLst>
              <a:ext uri="{FF2B5EF4-FFF2-40B4-BE49-F238E27FC236}">
                <a16:creationId xmlns:a16="http://schemas.microsoft.com/office/drawing/2014/main" id="{0CC725DC-A2F2-47C8-B168-82D370B71365}"/>
              </a:ext>
            </a:extLst>
          </p:cNvPr>
          <p:cNvSpPr txBox="1"/>
          <p:nvPr/>
        </p:nvSpPr>
        <p:spPr>
          <a:xfrm>
            <a:off x="3537386" y="451850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Was God testing Adam’s </a:t>
            </a:r>
            <a:r>
              <a:rPr lang="pt-BR" sz="2400" b="1" i="1" dirty="0">
                <a:latin typeface="Georgia" panose="02040502050405020303" pitchFamily="18" charset="0"/>
              </a:rPr>
              <a:t>intelligence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9" name="Estrela de 16 pontas 4">
            <a:extLst>
              <a:ext uri="{FF2B5EF4-FFF2-40B4-BE49-F238E27FC236}">
                <a16:creationId xmlns:a16="http://schemas.microsoft.com/office/drawing/2014/main" id="{9A771690-5DA7-4305-B8FC-E78EA0D7E2FF}"/>
              </a:ext>
            </a:extLst>
          </p:cNvPr>
          <p:cNvSpPr/>
          <p:nvPr/>
        </p:nvSpPr>
        <p:spPr>
          <a:xfrm rot="445347">
            <a:off x="9104777" y="3082996"/>
            <a:ext cx="3091799" cy="1269684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" b="1" dirty="0"/>
          </a:p>
          <a:p>
            <a:pPr algn="ctr"/>
            <a:r>
              <a:rPr lang="pt-BR" sz="2000" b="1" dirty="0"/>
              <a:t>No! They’re quite simple</a:t>
            </a:r>
          </a:p>
          <a:p>
            <a:pPr algn="ctr"/>
            <a:r>
              <a:rPr lang="pt-BR" sz="2000" b="1" dirty="0"/>
              <a:t>!!!</a:t>
            </a:r>
          </a:p>
        </p:txBody>
      </p:sp>
      <p:sp>
        <p:nvSpPr>
          <p:cNvPr id="30" name="Estrela de 16 pontas 4">
            <a:extLst>
              <a:ext uri="{FF2B5EF4-FFF2-40B4-BE49-F238E27FC236}">
                <a16:creationId xmlns:a16="http://schemas.microsoft.com/office/drawing/2014/main" id="{03D16E42-277C-4C69-B876-6834DEE681FF}"/>
              </a:ext>
            </a:extLst>
          </p:cNvPr>
          <p:cNvSpPr/>
          <p:nvPr/>
        </p:nvSpPr>
        <p:spPr>
          <a:xfrm rot="445347">
            <a:off x="8799450" y="4401748"/>
            <a:ext cx="3091799" cy="924386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Again, NO!!</a:t>
            </a:r>
          </a:p>
        </p:txBody>
      </p:sp>
    </p:spTree>
    <p:extLst>
      <p:ext uri="{BB962C8B-B14F-4D97-AF65-F5344CB8AC3E}">
        <p14:creationId xmlns:p14="http://schemas.microsoft.com/office/powerpoint/2010/main" val="2424009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/>
      <p:bldP spid="2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FF2F68-28F9-4E9D-8A52-AE47C2810AB3}"/>
              </a:ext>
            </a:extLst>
          </p:cNvPr>
          <p:cNvSpPr/>
          <p:nvPr/>
        </p:nvSpPr>
        <p:spPr>
          <a:xfrm>
            <a:off x="3974843" y="1871278"/>
            <a:ext cx="6076414" cy="501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578CF8-D35A-4093-A242-2AD8F55F3715}"/>
              </a:ext>
            </a:extLst>
          </p:cNvPr>
          <p:cNvSpPr/>
          <p:nvPr/>
        </p:nvSpPr>
        <p:spPr>
          <a:xfrm>
            <a:off x="7702957" y="2800685"/>
            <a:ext cx="4047083" cy="334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BD1A897-46E1-4AEC-AE43-71346138F11D}"/>
              </a:ext>
            </a:extLst>
          </p:cNvPr>
          <p:cNvSpPr/>
          <p:nvPr/>
        </p:nvSpPr>
        <p:spPr>
          <a:xfrm>
            <a:off x="813112" y="3171512"/>
            <a:ext cx="4577754" cy="334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latin typeface="Sylfaen" panose="010A0502050306030303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30160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begins by giving a very generic law – “freely eat!” [</a:t>
            </a:r>
            <a:r>
              <a:rPr lang="en-US" sz="28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John 8:32 “free”]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God...put him in the garden...to </a:t>
            </a:r>
            <a:r>
              <a:rPr lang="en-US" sz="3200" b="1" i="1" u="sng" dirty="0">
                <a:latin typeface="Sylfaen" panose="010A0502050306030303" pitchFamily="18" charset="0"/>
              </a:rPr>
              <a:t>tend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and </a:t>
            </a:r>
            <a:r>
              <a:rPr lang="en-US" sz="3200" b="1" i="1" u="sng" dirty="0">
                <a:latin typeface="Sylfaen" panose="010A0502050306030303" pitchFamily="18" charset="0"/>
              </a:rPr>
              <a:t>keep</a:t>
            </a:r>
            <a:r>
              <a:rPr lang="en-US" sz="1600" dirty="0">
                <a:latin typeface="Sylfaen" panose="010A0502050306030303" pitchFamily="18" charset="0"/>
              </a:rPr>
              <a:t>  </a:t>
            </a:r>
            <a:r>
              <a:rPr lang="en-US" sz="3200" dirty="0">
                <a:latin typeface="Sylfaen" panose="010A0502050306030303" pitchFamily="18" charset="0"/>
              </a:rPr>
              <a:t>it” [v15]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2:15-17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29CC4-4321-4778-968D-8B50DE97F929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“...God commanded...‘Of every tree...you may </a:t>
            </a:r>
            <a:r>
              <a:rPr lang="en-US" sz="3200" b="1" i="1" u="sng" dirty="0">
                <a:latin typeface="Sylfaen" panose="010A0502050306030303" pitchFamily="18" charset="0"/>
              </a:rPr>
              <a:t>freely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eat’” [v16]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960BE-6947-468F-9592-59755EDC50F7}"/>
              </a:ext>
            </a:extLst>
          </p:cNvPr>
          <p:cNvSpPr txBox="1"/>
          <p:nvPr/>
        </p:nvSpPr>
        <p:spPr>
          <a:xfrm>
            <a:off x="516835" y="2738347"/>
            <a:ext cx="1146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God tempers His generic law with a very specific one: “...of the tree of the knowledge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of good and evil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you shall not eat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...” [v17]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41312E-CE61-40A0-BEA4-0FA06865C6DE}"/>
              </a:ext>
            </a:extLst>
          </p:cNvPr>
          <p:cNvSpPr/>
          <p:nvPr/>
        </p:nvSpPr>
        <p:spPr>
          <a:xfrm>
            <a:off x="3425588" y="3533346"/>
            <a:ext cx="8369898" cy="2470524"/>
          </a:xfrm>
          <a:prstGeom prst="roundRect">
            <a:avLst>
              <a:gd name="adj" fmla="val 5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God’s word is a test of man’s </a:t>
            </a:r>
            <a:r>
              <a:rPr lang="en-US" sz="21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love</a:t>
            </a:r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 and </a:t>
            </a:r>
            <a:r>
              <a:rPr lang="en-US" sz="2100" b="1" i="1" u="sng" dirty="0">
                <a:solidFill>
                  <a:schemeClr val="tx1"/>
                </a:solidFill>
                <a:latin typeface="Georgia" panose="02040502050405020303" pitchFamily="18" charset="0"/>
              </a:rPr>
              <a:t>obedience</a:t>
            </a:r>
          </a:p>
          <a:p>
            <a:pPr algn="ctr"/>
            <a:endParaRPr lang="en-US" sz="400" b="1" i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As Creator, He creates and maintains order by means of His word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Disorder in the world is the result of disobedience to God’s orders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God’s word was not meant to be difficult for man to comprehend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In obeying or disobeying we reveal whether we love God or not</a:t>
            </a:r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“God is testing you to know whether you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love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the Lord” [Dt 13:3]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“If you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love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Me, keep My commandments” [John 14:15; 2 John 6] </a:t>
            </a:r>
          </a:p>
        </p:txBody>
      </p:sp>
    </p:spTree>
    <p:extLst>
      <p:ext uri="{BB962C8B-B14F-4D97-AF65-F5344CB8AC3E}">
        <p14:creationId xmlns:p14="http://schemas.microsoft.com/office/powerpoint/2010/main" val="3356824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53081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This “</a:t>
            </a:r>
            <a:r>
              <a:rPr lang="en-US" sz="28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not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good” is a shocking declaration in the context of a creation about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which God has seen “indeed it was </a:t>
            </a:r>
            <a:r>
              <a:rPr lang="en-US" sz="28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very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good” [</a:t>
            </a:r>
            <a:r>
              <a:rPr lang="en-US" sz="2800" dirty="0" err="1">
                <a:latin typeface="Sylfaen" panose="010A0502050306030303" pitchFamily="18" charset="0"/>
                <a:sym typeface="Wingdings" panose="05000000000000000000" pitchFamily="2" charset="2"/>
              </a:rPr>
              <a:t>Gn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1:31]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said, ‘It is </a:t>
            </a:r>
            <a:r>
              <a:rPr lang="en-US" sz="3200" b="1" i="1" dirty="0">
                <a:latin typeface="Sylfaen" panose="010A0502050306030303" pitchFamily="18" charset="0"/>
              </a:rPr>
              <a:t>not good </a:t>
            </a:r>
            <a:r>
              <a:rPr lang="en-US" sz="1600" b="1" i="1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that man should be alone’” [v18]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2:18-20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64F04-B770-4610-BC45-47709ECC411F}"/>
              </a:ext>
            </a:extLst>
          </p:cNvPr>
          <p:cNvSpPr txBox="1"/>
          <p:nvPr/>
        </p:nvSpPr>
        <p:spPr>
          <a:xfrm>
            <a:off x="516835" y="2685339"/>
            <a:ext cx="11464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First: note that this declaration is not the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reaction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of God concerning some situation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that was poorly resolved during creation;  we are still in the context of the sixth day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(the creation of man -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Gn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1:26-28),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after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which He declared that all was “very good”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7DD18-3F69-4B07-BE13-491150F2502D}"/>
              </a:ext>
            </a:extLst>
          </p:cNvPr>
          <p:cNvSpPr txBox="1"/>
          <p:nvPr/>
        </p:nvSpPr>
        <p:spPr>
          <a:xfrm>
            <a:off x="519107" y="3793087"/>
            <a:ext cx="1166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Second: this is not a case of “loneliness”, but of “aloneness”: God, in His eternal wisdom,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                                  determines that it is not good for man to be “alone”, and so creates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		             “a helper comparable to him” [v18]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7DE5E-DADA-4A38-8653-34370E4ADEFE}"/>
              </a:ext>
            </a:extLst>
          </p:cNvPr>
          <p:cNvSpPr txBox="1"/>
          <p:nvPr/>
        </p:nvSpPr>
        <p:spPr>
          <a:xfrm>
            <a:off x="3458816" y="5250829"/>
            <a:ext cx="85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woman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is God’s answer to this need (not another man,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etc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C9C6D2-B62B-4FB9-8779-F739EC66E7B6}"/>
              </a:ext>
            </a:extLst>
          </p:cNvPr>
          <p:cNvSpPr txBox="1"/>
          <p:nvPr/>
        </p:nvSpPr>
        <p:spPr>
          <a:xfrm>
            <a:off x="3465444" y="4878665"/>
            <a:ext cx="851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not even God is alone</a:t>
            </a:r>
            <a:r>
              <a:rPr lang="en-US" sz="1200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;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“Us” in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Gn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1:26-27 [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Eph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5:31-32]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014F8-AE1B-4630-AE7C-43CE2A5C6315}"/>
              </a:ext>
            </a:extLst>
          </p:cNvPr>
          <p:cNvSpPr txBox="1"/>
          <p:nvPr/>
        </p:nvSpPr>
        <p:spPr>
          <a:xfrm>
            <a:off x="3467716" y="5617929"/>
            <a:ext cx="872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the woman was made with a purpose: “a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helper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comparable”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1726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6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Man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Genesis 2:18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Sylfaen" panose="010A0502050306030303" pitchFamily="18" charset="0"/>
              </a:rPr>
              <a:t>Woman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: the “</a:t>
            </a:r>
            <a:r>
              <a:rPr lang="en-US" sz="3600" b="1" i="1" dirty="0">
                <a:solidFill>
                  <a:schemeClr val="bg1"/>
                </a:solidFill>
                <a:latin typeface="Sylfaen" panose="010A0502050306030303" pitchFamily="18" charset="0"/>
              </a:rPr>
              <a:t>helper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comparable”</a:t>
            </a:r>
            <a:endParaRPr lang="en-US" sz="36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CaixaDeTexto 5">
            <a:extLst>
              <a:ext uri="{FF2B5EF4-FFF2-40B4-BE49-F238E27FC236}">
                <a16:creationId xmlns:a16="http://schemas.microsoft.com/office/drawing/2014/main" id="{6422079B-D2B9-470B-83D9-C16D4DF5A430}"/>
              </a:ext>
            </a:extLst>
          </p:cNvPr>
          <p:cNvSpPr txBox="1"/>
          <p:nvPr/>
        </p:nvSpPr>
        <p:spPr>
          <a:xfrm>
            <a:off x="234104" y="1863175"/>
            <a:ext cx="1151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Woman was made, in God’s wisdom, to fulfill the role of 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</a:p>
        </p:txBody>
      </p:sp>
      <p:sp>
        <p:nvSpPr>
          <p:cNvPr id="24" name="CaixaDeTexto 7">
            <a:extLst>
              <a:ext uri="{FF2B5EF4-FFF2-40B4-BE49-F238E27FC236}">
                <a16:creationId xmlns:a16="http://schemas.microsoft.com/office/drawing/2014/main" id="{F5F8197C-8B5B-4C59-9B69-A1A857661704}"/>
              </a:ext>
            </a:extLst>
          </p:cNvPr>
          <p:cNvSpPr txBox="1"/>
          <p:nvPr/>
        </p:nvSpPr>
        <p:spPr>
          <a:xfrm>
            <a:off x="522136" y="2336167"/>
            <a:ext cx="1166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Unfortunately, man’s “wisdom” ridicules and despizes woman’s God-given role...</a:t>
            </a:r>
          </a:p>
        </p:txBody>
      </p:sp>
      <p:sp>
        <p:nvSpPr>
          <p:cNvPr id="25" name="CaixaDeTexto 8">
            <a:extLst>
              <a:ext uri="{FF2B5EF4-FFF2-40B4-BE49-F238E27FC236}">
                <a16:creationId xmlns:a16="http://schemas.microsoft.com/office/drawing/2014/main" id="{4C8FA1B8-B43B-4241-A9CC-CD23847C2CA0}"/>
              </a:ext>
            </a:extLst>
          </p:cNvPr>
          <p:cNvSpPr txBox="1"/>
          <p:nvPr/>
        </p:nvSpPr>
        <p:spPr>
          <a:xfrm>
            <a:off x="234104" y="140383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From the moment of her creation...</a:t>
            </a:r>
          </a:p>
        </p:txBody>
      </p:sp>
      <p:sp>
        <p:nvSpPr>
          <p:cNvPr id="27" name="CaixaDeTexto 9">
            <a:extLst>
              <a:ext uri="{FF2B5EF4-FFF2-40B4-BE49-F238E27FC236}">
                <a16:creationId xmlns:a16="http://schemas.microsoft.com/office/drawing/2014/main" id="{8166CB9A-2632-4D3D-B07A-BE657ED7FB39}"/>
              </a:ext>
            </a:extLst>
          </p:cNvPr>
          <p:cNvSpPr txBox="1"/>
          <p:nvPr/>
        </p:nvSpPr>
        <p:spPr>
          <a:xfrm>
            <a:off x="594144" y="2773407"/>
            <a:ext cx="115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some despize the woman’s role by treating her as a slave or in some way as inferior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28FAE2DE-A24B-4489-9F2B-B00B976B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3259" y="3821022"/>
            <a:ext cx="2533887" cy="206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11">
            <a:extLst>
              <a:ext uri="{FF2B5EF4-FFF2-40B4-BE49-F238E27FC236}">
                <a16:creationId xmlns:a16="http://schemas.microsoft.com/office/drawing/2014/main" id="{394AA95B-F27D-4373-B6C6-53641FA925FD}"/>
              </a:ext>
            </a:extLst>
          </p:cNvPr>
          <p:cNvSpPr txBox="1"/>
          <p:nvPr/>
        </p:nvSpPr>
        <p:spPr>
          <a:xfrm>
            <a:off x="594144" y="3201363"/>
            <a:ext cx="115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some despize her role by trying to make it “equal” or “superior” to the man’s role</a:t>
            </a: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E71CC0CC-1400-4E2C-BC66-0EE4C077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113" y="3739095"/>
            <a:ext cx="1717201" cy="222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ímbolo de 'Não' 13">
            <a:extLst>
              <a:ext uri="{FF2B5EF4-FFF2-40B4-BE49-F238E27FC236}">
                <a16:creationId xmlns:a16="http://schemas.microsoft.com/office/drawing/2014/main" id="{DB7528DD-9DDE-4D9E-804A-D33EA16BC1A4}"/>
              </a:ext>
            </a:extLst>
          </p:cNvPr>
          <p:cNvSpPr/>
          <p:nvPr/>
        </p:nvSpPr>
        <p:spPr>
          <a:xfrm>
            <a:off x="4047554" y="3928098"/>
            <a:ext cx="1584176" cy="1674582"/>
          </a:xfrm>
          <a:prstGeom prst="noSmoking">
            <a:avLst>
              <a:gd name="adj" fmla="val 92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ímbolo de 'Não' 14">
            <a:extLst>
              <a:ext uri="{FF2B5EF4-FFF2-40B4-BE49-F238E27FC236}">
                <a16:creationId xmlns:a16="http://schemas.microsoft.com/office/drawing/2014/main" id="{D3A77C59-958E-4103-A14D-70ADDB14CFD0}"/>
              </a:ext>
            </a:extLst>
          </p:cNvPr>
          <p:cNvSpPr/>
          <p:nvPr/>
        </p:nvSpPr>
        <p:spPr>
          <a:xfrm>
            <a:off x="9232130" y="3944812"/>
            <a:ext cx="1584176" cy="1674582"/>
          </a:xfrm>
          <a:prstGeom prst="noSmoking">
            <a:avLst>
              <a:gd name="adj" fmla="val 92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CaixaDeTexto 15">
            <a:extLst>
              <a:ext uri="{FF2B5EF4-FFF2-40B4-BE49-F238E27FC236}">
                <a16:creationId xmlns:a16="http://schemas.microsoft.com/office/drawing/2014/main" id="{1422023E-DFED-4CC9-9ACD-538D5C5EE759}"/>
              </a:ext>
            </a:extLst>
          </p:cNvPr>
          <p:cNvSpPr txBox="1"/>
          <p:nvPr/>
        </p:nvSpPr>
        <p:spPr>
          <a:xfrm>
            <a:off x="6369226" y="420102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Neither of these two approaches pleases God!!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79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27" grpId="0"/>
      <p:bldP spid="29" grpId="0"/>
      <p:bldP spid="31" grpId="0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Man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Genesis 2:18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Sylfaen" panose="010A0502050306030303" pitchFamily="18" charset="0"/>
              </a:rPr>
              <a:t>Woman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: the “</a:t>
            </a:r>
            <a:r>
              <a:rPr lang="en-US" sz="3600" b="1" i="1" dirty="0">
                <a:solidFill>
                  <a:schemeClr val="bg1"/>
                </a:solidFill>
                <a:latin typeface="Sylfaen" panose="010A0502050306030303" pitchFamily="18" charset="0"/>
              </a:rPr>
              <a:t>helper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comparable”</a:t>
            </a:r>
            <a:endParaRPr lang="en-US" sz="36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CaixaDeTexto 5">
            <a:extLst>
              <a:ext uri="{FF2B5EF4-FFF2-40B4-BE49-F238E27FC236}">
                <a16:creationId xmlns:a16="http://schemas.microsoft.com/office/drawing/2014/main" id="{6422079B-D2B9-470B-83D9-C16D4DF5A430}"/>
              </a:ext>
            </a:extLst>
          </p:cNvPr>
          <p:cNvSpPr txBox="1"/>
          <p:nvPr/>
        </p:nvSpPr>
        <p:spPr>
          <a:xfrm>
            <a:off x="234104" y="1863175"/>
            <a:ext cx="1151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Woman was made, in God’s wisdom, to fulfill the role of 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</a:p>
        </p:txBody>
      </p:sp>
      <p:sp>
        <p:nvSpPr>
          <p:cNvPr id="25" name="CaixaDeTexto 8">
            <a:extLst>
              <a:ext uri="{FF2B5EF4-FFF2-40B4-BE49-F238E27FC236}">
                <a16:creationId xmlns:a16="http://schemas.microsoft.com/office/drawing/2014/main" id="{4C8FA1B8-B43B-4241-A9CC-CD23847C2CA0}"/>
              </a:ext>
            </a:extLst>
          </p:cNvPr>
          <p:cNvSpPr txBox="1"/>
          <p:nvPr/>
        </p:nvSpPr>
        <p:spPr>
          <a:xfrm>
            <a:off x="234104" y="140383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From the moment of her creation...</a:t>
            </a:r>
          </a:p>
        </p:txBody>
      </p:sp>
      <p:sp>
        <p:nvSpPr>
          <p:cNvPr id="19" name="CaixaDeTexto 16">
            <a:extLst>
              <a:ext uri="{FF2B5EF4-FFF2-40B4-BE49-F238E27FC236}">
                <a16:creationId xmlns:a16="http://schemas.microsoft.com/office/drawing/2014/main" id="{E5732BB3-095A-43D4-8C52-0CCE1B4FE273}"/>
              </a:ext>
            </a:extLst>
          </p:cNvPr>
          <p:cNvSpPr txBox="1"/>
          <p:nvPr/>
        </p:nvSpPr>
        <p:spPr>
          <a:xfrm>
            <a:off x="234104" y="2270767"/>
            <a:ext cx="1200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Woman was made, in God’s wisdom, as someone 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</a:p>
        </p:txBody>
      </p:sp>
      <p:sp>
        <p:nvSpPr>
          <p:cNvPr id="26" name="CaixaDeTexto 17">
            <a:extLst>
              <a:ext uri="{FF2B5EF4-FFF2-40B4-BE49-F238E27FC236}">
                <a16:creationId xmlns:a16="http://schemas.microsoft.com/office/drawing/2014/main" id="{F5D62ADB-05C2-42BD-B739-39666CD318F1}"/>
              </a:ext>
            </a:extLst>
          </p:cNvPr>
          <p:cNvSpPr txBox="1"/>
          <p:nvPr/>
        </p:nvSpPr>
        <p:spPr>
          <a:xfrm>
            <a:off x="467543" y="2730110"/>
            <a:ext cx="1153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She was made perfectly to fit what the man is and what he needs to fulfill his role</a:t>
            </a:r>
          </a:p>
        </p:txBody>
      </p:sp>
      <p:sp>
        <p:nvSpPr>
          <p:cNvPr id="35" name="CaixaDeTexto 18">
            <a:extLst>
              <a:ext uri="{FF2B5EF4-FFF2-40B4-BE49-F238E27FC236}">
                <a16:creationId xmlns:a16="http://schemas.microsoft.com/office/drawing/2014/main" id="{3488712C-0468-461E-8876-42FE2DA89424}"/>
              </a:ext>
            </a:extLst>
          </p:cNvPr>
          <p:cNvSpPr txBox="1"/>
          <p:nvPr/>
        </p:nvSpPr>
        <p:spPr>
          <a:xfrm>
            <a:off x="539552" y="3140055"/>
            <a:ext cx="110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having a different role does not make someone “ridiculous” or “despicable”...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EA5E218C-4DA4-45BF-BF06-55958087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57" y="3710266"/>
            <a:ext cx="2348772" cy="185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19">
            <a:extLst>
              <a:ext uri="{FF2B5EF4-FFF2-40B4-BE49-F238E27FC236}">
                <a16:creationId xmlns:a16="http://schemas.microsoft.com/office/drawing/2014/main" id="{07EFC4B2-1F6B-4943-BA98-A7A07A6C3298}"/>
              </a:ext>
            </a:extLst>
          </p:cNvPr>
          <p:cNvSpPr txBox="1"/>
          <p:nvPr/>
        </p:nvSpPr>
        <p:spPr>
          <a:xfrm>
            <a:off x="3363225" y="55920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God designed the universe...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7D0DC3FB-431F-43FB-B735-1AAAA2DA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938" y="3767523"/>
            <a:ext cx="2466975" cy="175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20">
            <a:extLst>
              <a:ext uri="{FF2B5EF4-FFF2-40B4-BE49-F238E27FC236}">
                <a16:creationId xmlns:a16="http://schemas.microsoft.com/office/drawing/2014/main" id="{B34E597E-95BA-4611-ABBD-46F1AA298E2C}"/>
              </a:ext>
            </a:extLst>
          </p:cNvPr>
          <p:cNvSpPr txBox="1"/>
          <p:nvPr/>
        </p:nvSpPr>
        <p:spPr>
          <a:xfrm>
            <a:off x="6490633" y="5592096"/>
            <a:ext cx="261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Jesus died on a cross...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46646AD1-9037-4527-BD95-D712EE43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2539" y="3776880"/>
            <a:ext cx="2199861" cy="1787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ixaDeTexto 21">
            <a:extLst>
              <a:ext uri="{FF2B5EF4-FFF2-40B4-BE49-F238E27FC236}">
                <a16:creationId xmlns:a16="http://schemas.microsoft.com/office/drawing/2014/main" id="{E0FE9EAF-D00B-4248-826E-1C5A3388301A}"/>
              </a:ext>
            </a:extLst>
          </p:cNvPr>
          <p:cNvSpPr txBox="1"/>
          <p:nvPr/>
        </p:nvSpPr>
        <p:spPr>
          <a:xfrm>
            <a:off x="9107872" y="5592096"/>
            <a:ext cx="2954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The Spirit revealed it all...</a:t>
            </a:r>
          </a:p>
        </p:txBody>
      </p:sp>
      <p:sp>
        <p:nvSpPr>
          <p:cNvPr id="42" name="Seta para a esquerda e para a direita 1">
            <a:extLst>
              <a:ext uri="{FF2B5EF4-FFF2-40B4-BE49-F238E27FC236}">
                <a16:creationId xmlns:a16="http://schemas.microsoft.com/office/drawing/2014/main" id="{527078B5-197B-4517-BF54-5F13B8AA77DB}"/>
              </a:ext>
            </a:extLst>
          </p:cNvPr>
          <p:cNvSpPr/>
          <p:nvPr/>
        </p:nvSpPr>
        <p:spPr>
          <a:xfrm>
            <a:off x="4550185" y="4824365"/>
            <a:ext cx="6264696" cy="91174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>
                <a:solidFill>
                  <a:schemeClr val="tx1"/>
                </a:solidFill>
              </a:rPr>
              <a:t>Who</a:t>
            </a:r>
            <a:r>
              <a:rPr lang="pt-BR" sz="2400" b="1" dirty="0">
                <a:solidFill>
                  <a:schemeClr val="tx1"/>
                </a:solidFill>
              </a:rPr>
              <a:t> of these is despicable or worthless...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7229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5" grpId="0"/>
      <p:bldP spid="37" grpId="0"/>
      <p:bldP spid="39" grpId="0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Man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Sylfaen" panose="010A0502050306030303" pitchFamily="18" charset="0"/>
              </a:rPr>
              <a:t>Genesis 2:18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Sylfaen" panose="010A0502050306030303" pitchFamily="18" charset="0"/>
              </a:rPr>
              <a:t>Woman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: the “</a:t>
            </a:r>
            <a:r>
              <a:rPr lang="en-US" sz="3600" b="1" i="1" dirty="0">
                <a:solidFill>
                  <a:schemeClr val="bg1"/>
                </a:solidFill>
                <a:latin typeface="Sylfaen" panose="010A0502050306030303" pitchFamily="18" charset="0"/>
              </a:rPr>
              <a:t>helper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ylfaen" panose="010A0502050306030303" pitchFamily="18" charset="0"/>
              </a:rPr>
              <a:t>comparable”</a:t>
            </a:r>
            <a:endParaRPr lang="en-US" sz="3600" b="1" u="sng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CaixaDeTexto 5">
            <a:extLst>
              <a:ext uri="{FF2B5EF4-FFF2-40B4-BE49-F238E27FC236}">
                <a16:creationId xmlns:a16="http://schemas.microsoft.com/office/drawing/2014/main" id="{6422079B-D2B9-470B-83D9-C16D4DF5A430}"/>
              </a:ext>
            </a:extLst>
          </p:cNvPr>
          <p:cNvSpPr txBox="1"/>
          <p:nvPr/>
        </p:nvSpPr>
        <p:spPr>
          <a:xfrm>
            <a:off x="234104" y="1863175"/>
            <a:ext cx="1151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Woman was made, in God’s wisdom, to fulfill the role of 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</a:p>
        </p:txBody>
      </p:sp>
      <p:sp>
        <p:nvSpPr>
          <p:cNvPr id="25" name="CaixaDeTexto 8">
            <a:extLst>
              <a:ext uri="{FF2B5EF4-FFF2-40B4-BE49-F238E27FC236}">
                <a16:creationId xmlns:a16="http://schemas.microsoft.com/office/drawing/2014/main" id="{4C8FA1B8-B43B-4241-A9CC-CD23847C2CA0}"/>
              </a:ext>
            </a:extLst>
          </p:cNvPr>
          <p:cNvSpPr txBox="1"/>
          <p:nvPr/>
        </p:nvSpPr>
        <p:spPr>
          <a:xfrm>
            <a:off x="234104" y="140383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From the moment of her creation...</a:t>
            </a:r>
          </a:p>
        </p:txBody>
      </p:sp>
      <p:sp>
        <p:nvSpPr>
          <p:cNvPr id="19" name="CaixaDeTexto 16">
            <a:extLst>
              <a:ext uri="{FF2B5EF4-FFF2-40B4-BE49-F238E27FC236}">
                <a16:creationId xmlns:a16="http://schemas.microsoft.com/office/drawing/2014/main" id="{E5732BB3-095A-43D4-8C52-0CCE1B4FE273}"/>
              </a:ext>
            </a:extLst>
          </p:cNvPr>
          <p:cNvSpPr txBox="1"/>
          <p:nvPr/>
        </p:nvSpPr>
        <p:spPr>
          <a:xfrm>
            <a:off x="234104" y="2270767"/>
            <a:ext cx="1200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Woman was made, in God’s wisdom, as someone </a:t>
            </a:r>
            <a:r>
              <a:rPr lang="pt-BR" sz="2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</a:p>
        </p:txBody>
      </p:sp>
      <p:sp>
        <p:nvSpPr>
          <p:cNvPr id="26" name="CaixaDeTexto 17">
            <a:extLst>
              <a:ext uri="{FF2B5EF4-FFF2-40B4-BE49-F238E27FC236}">
                <a16:creationId xmlns:a16="http://schemas.microsoft.com/office/drawing/2014/main" id="{F5D62ADB-05C2-42BD-B739-39666CD318F1}"/>
              </a:ext>
            </a:extLst>
          </p:cNvPr>
          <p:cNvSpPr txBox="1"/>
          <p:nvPr/>
        </p:nvSpPr>
        <p:spPr>
          <a:xfrm>
            <a:off x="467543" y="2730110"/>
            <a:ext cx="1153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She was made perfectly to fit what the man is and what he needs to fulfill his role</a:t>
            </a:r>
          </a:p>
        </p:txBody>
      </p:sp>
      <p:sp>
        <p:nvSpPr>
          <p:cNvPr id="35" name="CaixaDeTexto 18">
            <a:extLst>
              <a:ext uri="{FF2B5EF4-FFF2-40B4-BE49-F238E27FC236}">
                <a16:creationId xmlns:a16="http://schemas.microsoft.com/office/drawing/2014/main" id="{3488712C-0468-461E-8876-42FE2DA89424}"/>
              </a:ext>
            </a:extLst>
          </p:cNvPr>
          <p:cNvSpPr txBox="1"/>
          <p:nvPr/>
        </p:nvSpPr>
        <p:spPr>
          <a:xfrm>
            <a:off x="539552" y="3140055"/>
            <a:ext cx="110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having a different role does not make someone “ridiculous” or “despicable”...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CaixaDeTexto 18">
            <a:extLst>
              <a:ext uri="{FF2B5EF4-FFF2-40B4-BE49-F238E27FC236}">
                <a16:creationId xmlns:a16="http://schemas.microsoft.com/office/drawing/2014/main" id="{6A30F253-2659-41B9-99B3-F5B9609BE8F2}"/>
              </a:ext>
            </a:extLst>
          </p:cNvPr>
          <p:cNvSpPr txBox="1"/>
          <p:nvPr/>
        </p:nvSpPr>
        <p:spPr>
          <a:xfrm>
            <a:off x="541824" y="3524471"/>
            <a:ext cx="1146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servant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does not make someone “ridiculous” or “despicable”...</a:t>
            </a:r>
          </a:p>
        </p:txBody>
      </p:sp>
      <p:sp>
        <p:nvSpPr>
          <p:cNvPr id="27" name="Retângulo 23">
            <a:extLst>
              <a:ext uri="{FF2B5EF4-FFF2-40B4-BE49-F238E27FC236}">
                <a16:creationId xmlns:a16="http://schemas.microsoft.com/office/drawing/2014/main" id="{8A6D45A8-EBB3-4D06-8531-F6356DB3B9D7}"/>
              </a:ext>
            </a:extLst>
          </p:cNvPr>
          <p:cNvSpPr/>
          <p:nvPr/>
        </p:nvSpPr>
        <p:spPr>
          <a:xfrm>
            <a:off x="3345802" y="3963206"/>
            <a:ext cx="8404238" cy="280076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know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that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those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are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considered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rulers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over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Gentiles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lord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it over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their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great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ones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exercise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authority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over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Yet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it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shall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so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among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whoever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desires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great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among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servant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whoever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desires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first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slave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 For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even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Son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Man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come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served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but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serve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give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His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life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a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ransom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for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many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    [Mark 10:42-45]</a:t>
            </a:r>
          </a:p>
        </p:txBody>
      </p:sp>
      <p:sp>
        <p:nvSpPr>
          <p:cNvPr id="28" name="Estrela de 16 pontas 2">
            <a:extLst>
              <a:ext uri="{FF2B5EF4-FFF2-40B4-BE49-F238E27FC236}">
                <a16:creationId xmlns:a16="http://schemas.microsoft.com/office/drawing/2014/main" id="{C865DF54-9F05-4AB9-AEA3-1E7604AE050B}"/>
              </a:ext>
            </a:extLst>
          </p:cNvPr>
          <p:cNvSpPr/>
          <p:nvPr/>
        </p:nvSpPr>
        <p:spPr>
          <a:xfrm rot="21147120">
            <a:off x="-1059917" y="3183011"/>
            <a:ext cx="5074040" cy="370857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err="1">
                <a:solidFill>
                  <a:schemeClr val="tx1"/>
                </a:solidFill>
              </a:rPr>
              <a:t>Was</a:t>
            </a:r>
            <a:r>
              <a:rPr lang="pt-BR" sz="3200" b="1" dirty="0">
                <a:solidFill>
                  <a:schemeClr val="tx1"/>
                </a:solidFill>
              </a:rPr>
              <a:t> Jesus’ role as </a:t>
            </a:r>
            <a:r>
              <a:rPr lang="pt-BR" sz="3200" b="1" dirty="0" err="1">
                <a:solidFill>
                  <a:schemeClr val="tx1"/>
                </a:solidFill>
              </a:rPr>
              <a:t>servant</a:t>
            </a:r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err="1">
                <a:solidFill>
                  <a:schemeClr val="tx1"/>
                </a:solidFill>
              </a:rPr>
              <a:t>despicable</a:t>
            </a:r>
            <a:r>
              <a:rPr lang="pt-BR" sz="3200" b="1" dirty="0">
                <a:solidFill>
                  <a:schemeClr val="tx1"/>
                </a:solidFill>
              </a:rPr>
              <a:t>? He </a:t>
            </a:r>
            <a:r>
              <a:rPr lang="pt-BR" sz="3200" b="1" dirty="0" err="1">
                <a:solidFill>
                  <a:schemeClr val="tx1"/>
                </a:solidFill>
              </a:rPr>
              <a:t>didn’t</a:t>
            </a:r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err="1">
                <a:solidFill>
                  <a:schemeClr val="tx1"/>
                </a:solidFill>
              </a:rPr>
              <a:t>think</a:t>
            </a:r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err="1">
                <a:solidFill>
                  <a:schemeClr val="tx1"/>
                </a:solidFill>
              </a:rPr>
              <a:t>so</a:t>
            </a:r>
            <a:r>
              <a:rPr lang="pt-BR" sz="32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9" name="Seta para cima 6">
            <a:extLst>
              <a:ext uri="{FF2B5EF4-FFF2-40B4-BE49-F238E27FC236}">
                <a16:creationId xmlns:a16="http://schemas.microsoft.com/office/drawing/2014/main" id="{658CA473-5930-46B7-993D-9886D08E82A2}"/>
              </a:ext>
            </a:extLst>
          </p:cNvPr>
          <p:cNvSpPr/>
          <p:nvPr/>
        </p:nvSpPr>
        <p:spPr>
          <a:xfrm rot="5851982">
            <a:off x="4364024" y="4134477"/>
            <a:ext cx="458280" cy="3496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BFCEDB-9BFF-43CD-947D-E7EE295A5067}"/>
              </a:ext>
            </a:extLst>
          </p:cNvPr>
          <p:cNvSpPr/>
          <p:nvPr/>
        </p:nvSpPr>
        <p:spPr>
          <a:xfrm>
            <a:off x="3643952" y="2318977"/>
            <a:ext cx="8006224" cy="1687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/>
              <a:t>We must revise how we think about “servants” or “helpers” and not think as the “Gentiles” do! A servant is defined by </a:t>
            </a:r>
            <a:r>
              <a:rPr lang="en-US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r>
              <a:rPr lang="en-US" sz="2600" b="1" dirty="0"/>
              <a:t>; a helper is defined by </a:t>
            </a:r>
            <a:r>
              <a:rPr lang="en-US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helping</a:t>
            </a:r>
            <a:r>
              <a:rPr lang="en-US" sz="2600" b="1" dirty="0"/>
              <a:t>!</a:t>
            </a:r>
          </a:p>
          <a:p>
            <a:pPr algn="just"/>
            <a:endParaRPr lang="en-US" sz="2000" b="1" dirty="0"/>
          </a:p>
        </p:txBody>
      </p:sp>
      <p:sp>
        <p:nvSpPr>
          <p:cNvPr id="30" name="Seta para cima 6">
            <a:extLst>
              <a:ext uri="{FF2B5EF4-FFF2-40B4-BE49-F238E27FC236}">
                <a16:creationId xmlns:a16="http://schemas.microsoft.com/office/drawing/2014/main" id="{8DC4CD23-C9CD-4958-88E1-D0C9DD180E07}"/>
              </a:ext>
            </a:extLst>
          </p:cNvPr>
          <p:cNvSpPr/>
          <p:nvPr/>
        </p:nvSpPr>
        <p:spPr>
          <a:xfrm rot="12401907">
            <a:off x="5256827" y="3526259"/>
            <a:ext cx="458280" cy="203237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6">
            <a:extLst>
              <a:ext uri="{FF2B5EF4-FFF2-40B4-BE49-F238E27FC236}">
                <a16:creationId xmlns:a16="http://schemas.microsoft.com/office/drawing/2014/main" id="{5BFAB0EA-063A-4CCA-AF89-67F36A32CC20}"/>
              </a:ext>
            </a:extLst>
          </p:cNvPr>
          <p:cNvSpPr/>
          <p:nvPr/>
        </p:nvSpPr>
        <p:spPr>
          <a:xfrm rot="11758437">
            <a:off x="10001508" y="3623343"/>
            <a:ext cx="458280" cy="247746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36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17108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Note that God is not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creating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the animals in response to Adam’s aloneness;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they had already been created on the 5</a:t>
            </a:r>
            <a:r>
              <a:rPr lang="en-US" sz="2800" baseline="30000" dirty="0">
                <a:latin typeface="Sylfaen" panose="010A0502050306030303" pitchFamily="18" charset="0"/>
                <a:sym typeface="Wingdings" panose="05000000000000000000" pitchFamily="2" charset="2"/>
              </a:rPr>
              <a:t>th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and 6</a:t>
            </a:r>
            <a:r>
              <a:rPr lang="en-US" sz="2800" baseline="30000" dirty="0">
                <a:latin typeface="Sylfaen" panose="010A0502050306030303" pitchFamily="18" charset="0"/>
                <a:sym typeface="Wingdings" panose="05000000000000000000" pitchFamily="2" charset="2"/>
              </a:rPr>
              <a:t>th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days [</a:t>
            </a:r>
            <a:r>
              <a:rPr lang="en-US" sz="2800" dirty="0" err="1">
                <a:latin typeface="Sylfaen" panose="010A0502050306030303" pitchFamily="18" charset="0"/>
                <a:sym typeface="Wingdings" panose="05000000000000000000" pitchFamily="2" charset="2"/>
              </a:rPr>
              <a:t>Gn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1:20-25]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said, ‘It is </a:t>
            </a:r>
            <a:r>
              <a:rPr lang="en-US" sz="3200" b="1" i="1" dirty="0">
                <a:latin typeface="Sylfaen" panose="010A0502050306030303" pitchFamily="18" charset="0"/>
              </a:rPr>
              <a:t>not good </a:t>
            </a:r>
            <a:r>
              <a:rPr lang="en-US" sz="1600" b="1" i="1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that man should be alone’” [v18]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2:18-20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7DD18-3F69-4B07-BE13-491150F2502D}"/>
              </a:ext>
            </a:extLst>
          </p:cNvPr>
          <p:cNvSpPr txBox="1"/>
          <p:nvPr/>
        </p:nvSpPr>
        <p:spPr>
          <a:xfrm>
            <a:off x="519107" y="3165285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God bringing the animals before Adam allows him to exercise a part of his God-given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role of “dominion” [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Gn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1:26-28; note that “naming” is also another “likeness” to God!]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7DE5E-DADA-4A38-8653-34370E4ADEFE}"/>
              </a:ext>
            </a:extLst>
          </p:cNvPr>
          <p:cNvSpPr txBox="1"/>
          <p:nvPr/>
        </p:nvSpPr>
        <p:spPr>
          <a:xfrm>
            <a:off x="3458816" y="4609373"/>
            <a:ext cx="852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animals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cannot reason and plan together with Adam to the end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of fulfilling God’s will in his life…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014F8-AE1B-4630-AE7C-43CE2A5C6315}"/>
              </a:ext>
            </a:extLst>
          </p:cNvPr>
          <p:cNvSpPr txBox="1"/>
          <p:nvPr/>
        </p:nvSpPr>
        <p:spPr>
          <a:xfrm>
            <a:off x="3467716" y="5331326"/>
            <a:ext cx="872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armed with this information, Adam is now ready for a helper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B400B9-7D26-4B71-87CC-40668AC1B22B}"/>
              </a:ext>
            </a:extLst>
          </p:cNvPr>
          <p:cNvSpPr txBox="1"/>
          <p:nvPr/>
        </p:nvSpPr>
        <p:spPr>
          <a:xfrm>
            <a:off x="212226" y="1853486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God brought the animals to see what Adam “would </a:t>
            </a:r>
            <a:r>
              <a:rPr lang="en-US" sz="3200" b="1" i="1" dirty="0">
                <a:latin typeface="Sylfaen" panose="010A0502050306030303" pitchFamily="18" charset="0"/>
              </a:rPr>
              <a:t>call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them” [v19]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9229E-F73C-4EC3-9DAB-4826B9447D84}"/>
              </a:ext>
            </a:extLst>
          </p:cNvPr>
          <p:cNvSpPr txBox="1"/>
          <p:nvPr/>
        </p:nvSpPr>
        <p:spPr>
          <a:xfrm>
            <a:off x="521379" y="3890892"/>
            <a:ext cx="1148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God bringing the animals to Adam impresses upon him the fact that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they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cannot fulfill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			 his need: “there was not found a helper comparable to him” [v20] </a:t>
            </a:r>
          </a:p>
        </p:txBody>
      </p:sp>
    </p:spTree>
    <p:extLst>
      <p:ext uri="{BB962C8B-B14F-4D97-AF65-F5344CB8AC3E}">
        <p14:creationId xmlns:p14="http://schemas.microsoft.com/office/powerpoint/2010/main" val="7511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17" grpId="0"/>
      <p:bldP spid="19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53081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performs the first ‘surgery’: removing one of Adam’s ribs, closing up 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“the flesh in its place” [v21], and making that rib “into a woman” [v22]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pic>
        <p:nvPicPr>
          <p:cNvPr id="14" name="Picture 4" descr="http://www.clipartbest.com/cliparts/xcg/a4r/xcga4rzcA.jpeg">
            <a:extLst>
              <a:ext uri="{FF2B5EF4-FFF2-40B4-BE49-F238E27FC236}">
                <a16:creationId xmlns:a16="http://schemas.microsoft.com/office/drawing/2014/main" id="{6E82AF73-9882-45D9-8A63-4B21A76D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68" y="3435370"/>
            <a:ext cx="1742599" cy="2243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1">
            <a:extLst>
              <a:ext uri="{FF2B5EF4-FFF2-40B4-BE49-F238E27FC236}">
                <a16:creationId xmlns:a16="http://schemas.microsoft.com/office/drawing/2014/main" id="{CAFF69E7-FBA3-439F-A02C-128B424D2AE9}"/>
              </a:ext>
            </a:extLst>
          </p:cNvPr>
          <p:cNvSpPr txBox="1"/>
          <p:nvPr/>
        </p:nvSpPr>
        <p:spPr>
          <a:xfrm>
            <a:off x="4339357" y="2961852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Why would God have made the woman from </a:t>
            </a:r>
            <a:r>
              <a:rPr lang="pt-BR" sz="2200" b="1" i="1" dirty="0">
                <a:latin typeface="Georgia" panose="02040502050405020303" pitchFamily="18" charset="0"/>
              </a:rPr>
              <a:t>a rib</a:t>
            </a:r>
            <a:r>
              <a:rPr lang="en-US" sz="2200" dirty="0">
                <a:latin typeface="Georgia" panose="02040502050405020303" pitchFamily="18" charset="0"/>
              </a:rPr>
              <a:t>?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7" name="CaixaDeTexto 14">
            <a:extLst>
              <a:ext uri="{FF2B5EF4-FFF2-40B4-BE49-F238E27FC236}">
                <a16:creationId xmlns:a16="http://schemas.microsoft.com/office/drawing/2014/main" id="{E974DC5E-4A3C-443B-9460-46B90972BEF8}"/>
              </a:ext>
            </a:extLst>
          </p:cNvPr>
          <p:cNvSpPr txBox="1"/>
          <p:nvPr/>
        </p:nvSpPr>
        <p:spPr>
          <a:xfrm>
            <a:off x="5347469" y="331897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Popular thinking:</a:t>
            </a: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2DCA7056-1E82-471C-BB4E-9FD839E03C39}"/>
              </a:ext>
            </a:extLst>
          </p:cNvPr>
          <p:cNvSpPr txBox="1"/>
          <p:nvPr/>
        </p:nvSpPr>
        <p:spPr>
          <a:xfrm>
            <a:off x="5499869" y="3752779"/>
            <a:ext cx="62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Not from the head, so she won’t feel </a:t>
            </a:r>
            <a:r>
              <a:rPr lang="pt-BR" b="1" i="1" dirty="0">
                <a:latin typeface="Georgia" panose="02040502050405020303" pitchFamily="18" charset="0"/>
              </a:rPr>
              <a:t>superior</a:t>
            </a:r>
            <a:r>
              <a:rPr lang="pt-BR" dirty="0">
                <a:latin typeface="Georgia" panose="02040502050405020303" pitchFamily="18" charset="0"/>
              </a:rPr>
              <a:t> to the man...</a:t>
            </a:r>
          </a:p>
        </p:txBody>
      </p:sp>
      <p:cxnSp>
        <p:nvCxnSpPr>
          <p:cNvPr id="19" name="Conector reto 4">
            <a:extLst>
              <a:ext uri="{FF2B5EF4-FFF2-40B4-BE49-F238E27FC236}">
                <a16:creationId xmlns:a16="http://schemas.microsoft.com/office/drawing/2014/main" id="{FF661C27-E863-4164-B4DE-EF288A1D84B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195341" y="3937445"/>
            <a:ext cx="1304528" cy="103366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7">
            <a:extLst>
              <a:ext uri="{FF2B5EF4-FFF2-40B4-BE49-F238E27FC236}">
                <a16:creationId xmlns:a16="http://schemas.microsoft.com/office/drawing/2014/main" id="{9E816E70-3924-4984-9155-58396C8AFEF4}"/>
              </a:ext>
            </a:extLst>
          </p:cNvPr>
          <p:cNvSpPr txBox="1"/>
          <p:nvPr/>
        </p:nvSpPr>
        <p:spPr>
          <a:xfrm>
            <a:off x="5499868" y="4904907"/>
            <a:ext cx="627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Not from the foot, so the man won’t feel </a:t>
            </a:r>
            <a:r>
              <a:rPr lang="pt-BR" b="1" i="1" dirty="0">
                <a:latin typeface="Georgia" panose="02040502050405020303" pitchFamily="18" charset="0"/>
              </a:rPr>
              <a:t>superior</a:t>
            </a:r>
            <a:r>
              <a:rPr lang="pt-BR" dirty="0">
                <a:latin typeface="Georgia" panose="02040502050405020303" pitchFamily="18" charset="0"/>
              </a:rPr>
              <a:t> to her...</a:t>
            </a:r>
          </a:p>
        </p:txBody>
      </p:sp>
      <p:cxnSp>
        <p:nvCxnSpPr>
          <p:cNvPr id="24" name="Conector reto 18">
            <a:extLst>
              <a:ext uri="{FF2B5EF4-FFF2-40B4-BE49-F238E27FC236}">
                <a16:creationId xmlns:a16="http://schemas.microsoft.com/office/drawing/2014/main" id="{BDE7B4D8-3F96-4FB0-97E9-089B50B8CC0C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195341" y="5089573"/>
            <a:ext cx="1304527" cy="535414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0">
            <a:extLst>
              <a:ext uri="{FF2B5EF4-FFF2-40B4-BE49-F238E27FC236}">
                <a16:creationId xmlns:a16="http://schemas.microsoft.com/office/drawing/2014/main" id="{4AA58449-F6E8-4E04-9D65-8691BCADC742}"/>
              </a:ext>
            </a:extLst>
          </p:cNvPr>
          <p:cNvSpPr txBox="1"/>
          <p:nvPr/>
        </p:nvSpPr>
        <p:spPr>
          <a:xfrm>
            <a:off x="5499868" y="4184827"/>
            <a:ext cx="625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From </a:t>
            </a:r>
            <a:r>
              <a:rPr lang="pt-BR" b="1" i="1" dirty="0">
                <a:latin typeface="Georgia" panose="02040502050405020303" pitchFamily="18" charset="0"/>
              </a:rPr>
              <a:t>a rib</a:t>
            </a:r>
            <a:r>
              <a:rPr lang="pt-BR" dirty="0">
                <a:latin typeface="Georgia" panose="02040502050405020303" pitchFamily="18" charset="0"/>
              </a:rPr>
              <a:t>, so that they won’t forget they are equals before God and therefore should walk side by side...</a:t>
            </a:r>
          </a:p>
        </p:txBody>
      </p:sp>
      <p:cxnSp>
        <p:nvCxnSpPr>
          <p:cNvPr id="27" name="Conector reto 21">
            <a:extLst>
              <a:ext uri="{FF2B5EF4-FFF2-40B4-BE49-F238E27FC236}">
                <a16:creationId xmlns:a16="http://schemas.microsoft.com/office/drawing/2014/main" id="{A6AAA87A-809A-4D66-802A-FA0D1BA891DB}"/>
              </a:ext>
            </a:extLst>
          </p:cNvPr>
          <p:cNvCxnSpPr/>
          <p:nvPr/>
        </p:nvCxnSpPr>
        <p:spPr>
          <a:xfrm flipV="1">
            <a:off x="4195341" y="4544867"/>
            <a:ext cx="1304528" cy="103366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19">
            <a:extLst>
              <a:ext uri="{FF2B5EF4-FFF2-40B4-BE49-F238E27FC236}">
                <a16:creationId xmlns:a16="http://schemas.microsoft.com/office/drawing/2014/main" id="{75FF83D2-69E6-4429-A896-85B8613AF72B}"/>
              </a:ext>
            </a:extLst>
          </p:cNvPr>
          <p:cNvSpPr/>
          <p:nvPr/>
        </p:nvSpPr>
        <p:spPr>
          <a:xfrm>
            <a:off x="5563493" y="5274239"/>
            <a:ext cx="3416734" cy="4042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Perhaps... </a:t>
            </a:r>
            <a:r>
              <a:rPr lang="pt-BR" sz="2800" b="1" i="1" dirty="0">
                <a:solidFill>
                  <a:schemeClr val="tx1"/>
                </a:solidFill>
              </a:rPr>
              <a:t>however</a:t>
            </a:r>
            <a:r>
              <a:rPr lang="pt-B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1463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6" grpId="0"/>
      <p:bldP spid="15" grpId="0"/>
      <p:bldP spid="17" grpId="0"/>
      <p:bldP spid="18" grpId="0"/>
      <p:bldP spid="23" grpId="0"/>
      <p:bldP spid="25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escolakids.com/public/upload/image/caixa%20torcica.JPG">
            <a:extLst>
              <a:ext uri="{FF2B5EF4-FFF2-40B4-BE49-F238E27FC236}">
                <a16:creationId xmlns:a16="http://schemas.microsoft.com/office/drawing/2014/main" id="{BAC6CE03-190E-4893-A086-3E8DD551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33" y="3412300"/>
            <a:ext cx="2875128" cy="21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53081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performs the first ‘surgery’: removing one of Adam’s ribs, closing up 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“the flesh in its place” [v21], and making that rib “into a woman” [v22]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AFF69E7-FBA3-439F-A02C-128B424D2AE9}"/>
              </a:ext>
            </a:extLst>
          </p:cNvPr>
          <p:cNvSpPr txBox="1"/>
          <p:nvPr/>
        </p:nvSpPr>
        <p:spPr>
          <a:xfrm>
            <a:off x="4343400" y="2961852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Why would God have made the woman from </a:t>
            </a:r>
            <a:r>
              <a:rPr lang="pt-BR" sz="2200" b="1" i="1" dirty="0">
                <a:latin typeface="Georgia" panose="02040502050405020303" pitchFamily="18" charset="0"/>
              </a:rPr>
              <a:t>a rib</a:t>
            </a:r>
            <a:r>
              <a:rPr lang="en-US" sz="2200" dirty="0">
                <a:latin typeface="Georgia" panose="02040502050405020303" pitchFamily="18" charset="0"/>
              </a:rPr>
              <a:t>?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30" name="CaixaDeTexto 14">
            <a:extLst>
              <a:ext uri="{FF2B5EF4-FFF2-40B4-BE49-F238E27FC236}">
                <a16:creationId xmlns:a16="http://schemas.microsoft.com/office/drawing/2014/main" id="{7FB0247D-BDF2-4073-A1DF-23CBABE437CA}"/>
              </a:ext>
            </a:extLst>
          </p:cNvPr>
          <p:cNvSpPr txBox="1"/>
          <p:nvPr/>
        </p:nvSpPr>
        <p:spPr>
          <a:xfrm>
            <a:off x="5134375" y="4516958"/>
            <a:ext cx="1728192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Georgia" panose="02040502050405020303" pitchFamily="18" charset="0"/>
              </a:rPr>
              <a:t>The role of ribs is the protection  of a man’s vital organs!</a:t>
            </a:r>
          </a:p>
        </p:txBody>
      </p:sp>
      <p:sp>
        <p:nvSpPr>
          <p:cNvPr id="31" name="CaixaDeTexto 15">
            <a:extLst>
              <a:ext uri="{FF2B5EF4-FFF2-40B4-BE49-F238E27FC236}">
                <a16:creationId xmlns:a16="http://schemas.microsoft.com/office/drawing/2014/main" id="{18F1915E-ABA5-45C0-8534-B4ACB35740C2}"/>
              </a:ext>
            </a:extLst>
          </p:cNvPr>
          <p:cNvSpPr txBox="1"/>
          <p:nvPr/>
        </p:nvSpPr>
        <p:spPr>
          <a:xfrm>
            <a:off x="6339083" y="3348026"/>
            <a:ext cx="526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In this way, the woman who fulfills her role well protects the man’s </a:t>
            </a:r>
            <a:r>
              <a:rPr lang="pt-BR" sz="2000" i="1" dirty="0">
                <a:latin typeface="Georgia" panose="02040502050405020303" pitchFamily="18" charset="0"/>
              </a:rPr>
              <a:t>vitality</a:t>
            </a:r>
            <a:r>
              <a:rPr lang="pt-BR" sz="2000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2C544AC5-1036-4D3A-B924-381D70DF10BE}"/>
              </a:ext>
            </a:extLst>
          </p:cNvPr>
          <p:cNvSpPr txBox="1"/>
          <p:nvPr/>
        </p:nvSpPr>
        <p:spPr>
          <a:xfrm>
            <a:off x="6903511" y="3996098"/>
            <a:ext cx="5268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“The heart of her husband safely trusts her...”</a:t>
            </a:r>
          </a:p>
          <a:p>
            <a:r>
              <a:rPr lang="pt-BR" dirty="0">
                <a:latin typeface="Georgia" panose="02040502050405020303" pitchFamily="18" charset="0"/>
              </a:rPr>
              <a:t>  [Proverb 31:11]</a:t>
            </a:r>
          </a:p>
          <a:p>
            <a:r>
              <a:rPr lang="pt-BR" dirty="0">
                <a:latin typeface="Georgia" panose="02040502050405020303" pitchFamily="18" charset="0"/>
              </a:rPr>
              <a:t>“Her </a:t>
            </a:r>
            <a:r>
              <a:rPr lang="pt-BR" dirty="0" err="1">
                <a:latin typeface="Georgia" panose="02040502050405020303" pitchFamily="18" charset="0"/>
              </a:rPr>
              <a:t>husband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is</a:t>
            </a:r>
            <a:r>
              <a:rPr lang="pt-BR" dirty="0">
                <a:latin typeface="Georgia" panose="02040502050405020303" pitchFamily="18" charset="0"/>
              </a:rPr>
              <a:t> known in the gates, when he  </a:t>
            </a:r>
          </a:p>
          <a:p>
            <a:r>
              <a:rPr lang="pt-BR" dirty="0">
                <a:latin typeface="Georgia" panose="02040502050405020303" pitchFamily="18" charset="0"/>
              </a:rPr>
              <a:t>  sits among the elders of the land.” [Pv 31:23]</a:t>
            </a:r>
          </a:p>
          <a:p>
            <a:r>
              <a:rPr lang="pt-BR" dirty="0">
                <a:latin typeface="Georgia" panose="02040502050405020303" pitchFamily="18" charset="0"/>
              </a:rPr>
              <a:t>“Her husband...praises her:  ‘Many daughters </a:t>
            </a:r>
          </a:p>
          <a:p>
            <a:r>
              <a:rPr lang="pt-BR" dirty="0">
                <a:latin typeface="Georgia" panose="02040502050405020303" pitchFamily="18" charset="0"/>
              </a:rPr>
              <a:t>  have done well, But you excel them all.’”</a:t>
            </a:r>
          </a:p>
          <a:p>
            <a:r>
              <a:rPr lang="pt-BR" dirty="0">
                <a:latin typeface="Georgia" panose="02040502050405020303" pitchFamily="18" charset="0"/>
              </a:rPr>
              <a:t>  [Proverb 31:28-29]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ED7E2-A5C0-4E6A-88D4-4A567DAE2D40}"/>
              </a:ext>
            </a:extLst>
          </p:cNvPr>
          <p:cNvSpPr txBox="1"/>
          <p:nvPr/>
        </p:nvSpPr>
        <p:spPr>
          <a:xfrm>
            <a:off x="5377376" y="3590836"/>
            <a:ext cx="780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lungs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1C235-04B5-4595-9668-8E5BFD60C79B}"/>
              </a:ext>
            </a:extLst>
          </p:cNvPr>
          <p:cNvSpPr txBox="1"/>
          <p:nvPr/>
        </p:nvSpPr>
        <p:spPr>
          <a:xfrm>
            <a:off x="5434240" y="4098084"/>
            <a:ext cx="780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8930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40244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brings the woman before Adam just as He had done with the animals; 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this time, however, Adam’s reaction would be very different! [v23]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9D052-9293-42F0-BEE6-406441B56102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“He brought her to the man. And Adam said...” [vv22-23]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04BDCF-4094-4BC1-83FB-6FC5AACD2CEF}"/>
              </a:ext>
            </a:extLst>
          </p:cNvPr>
          <p:cNvSpPr txBox="1"/>
          <p:nvPr/>
        </p:nvSpPr>
        <p:spPr>
          <a:xfrm>
            <a:off x="519107" y="3178933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Adam perceives that the woman is </a:t>
            </a:r>
            <a:r>
              <a:rPr lang="pt-BR" sz="24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exactly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what was lacking; </a:t>
            </a:r>
            <a:r>
              <a:rPr lang="pt-BR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she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 is what he needed!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53CA6-71BC-41B2-A82E-FB632F2A61A2}"/>
              </a:ext>
            </a:extLst>
          </p:cNvPr>
          <p:cNvSpPr txBox="1"/>
          <p:nvPr/>
        </p:nvSpPr>
        <p:spPr>
          <a:xfrm>
            <a:off x="521379" y="3536053"/>
            <a:ext cx="1135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having named all the animals, he can now see her great superiority – she is like him!      </a:t>
            </a:r>
          </a:p>
          <a:p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   So...he gives her a name – HIS OWN NAME! [he is “iysh”; he calls her “ishshah”]</a:t>
            </a:r>
          </a:p>
        </p:txBody>
      </p:sp>
      <p:sp>
        <p:nvSpPr>
          <p:cNvPr id="33" name="CaixaDeTexto 17">
            <a:extLst>
              <a:ext uri="{FF2B5EF4-FFF2-40B4-BE49-F238E27FC236}">
                <a16:creationId xmlns:a16="http://schemas.microsoft.com/office/drawing/2014/main" id="{B8AFE85C-FDB8-4FD0-973F-E05CB9D2E285}"/>
              </a:ext>
            </a:extLst>
          </p:cNvPr>
          <p:cNvSpPr txBox="1"/>
          <p:nvPr/>
        </p:nvSpPr>
        <p:spPr>
          <a:xfrm>
            <a:off x="3439510" y="4463869"/>
            <a:ext cx="779259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Georgia" panose="02040502050405020303" pitchFamily="18" charset="0"/>
              </a:rPr>
              <a:t>Even today, this practice continues in our culture: when we get married, the wife takes </a:t>
            </a:r>
            <a:r>
              <a:rPr lang="pt-BR" sz="2400" i="1" dirty="0">
                <a:latin typeface="Georgia" panose="02040502050405020303" pitchFamily="18" charset="0"/>
              </a:rPr>
              <a:t>the name of her husband</a:t>
            </a:r>
            <a:r>
              <a:rPr lang="pt-BR" sz="2400" dirty="0"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551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53081"/>
            <a:ext cx="11771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After making a perfect universe, God yet makes a place that is specially “set 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apart” (i.e., ‘sanctified’) from the rest of creation; this place is called “Eden”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(‘Paradise’) and is where God will come for personal fellowship with man!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EDD15-8D20-4AA6-9FA8-629D5603161C}"/>
              </a:ext>
            </a:extLst>
          </p:cNvPr>
          <p:cNvSpPr txBox="1"/>
          <p:nvPr/>
        </p:nvSpPr>
        <p:spPr>
          <a:xfrm>
            <a:off x="516835" y="3134923"/>
            <a:ext cx="1146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This garden is, in effect, a “Holy of holies”; its aspect will be reflected in the tabernacle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and in the “New Jerusalem” described in John’s Revelation [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Ex 26; Rev 21-22]</a:t>
            </a:r>
            <a:endParaRPr lang="en-US" sz="2400" i="1" dirty="0">
              <a:latin typeface="Sylfaen" panose="010A05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C2936-8B41-45A7-A127-929C7A6A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5" y="3960545"/>
            <a:ext cx="8229600" cy="2082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6AE37-7847-4801-B9BE-79C64327F31E}"/>
              </a:ext>
            </a:extLst>
          </p:cNvPr>
          <p:cNvSpPr txBox="1"/>
          <p:nvPr/>
        </p:nvSpPr>
        <p:spPr>
          <a:xfrm>
            <a:off x="8574155" y="3974640"/>
            <a:ext cx="310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VAST UNIVERSE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4F89D3-F66E-42AE-850F-0A48584F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58" y="4050668"/>
            <a:ext cx="3538332" cy="19903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EF5D2E-95CB-44AE-9035-11231CAD1836}"/>
              </a:ext>
            </a:extLst>
          </p:cNvPr>
          <p:cNvSpPr txBox="1"/>
          <p:nvPr/>
        </p:nvSpPr>
        <p:spPr>
          <a:xfrm>
            <a:off x="5519323" y="5669240"/>
            <a:ext cx="366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“SET APART” (HOLY) EARTH</a:t>
            </a: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48F1F580-560E-4A02-95AB-65E3DACB5408}"/>
              </a:ext>
            </a:extLst>
          </p:cNvPr>
          <p:cNvSpPr/>
          <p:nvPr/>
        </p:nvSpPr>
        <p:spPr>
          <a:xfrm rot="15791796">
            <a:off x="4940257" y="4270116"/>
            <a:ext cx="1519779" cy="1388892"/>
          </a:xfrm>
          <a:prstGeom prst="trapezoid">
            <a:avLst>
              <a:gd name="adj" fmla="val 46836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9CEEF1-2FC1-4BC5-B0A2-D147446C8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21" y="4045465"/>
            <a:ext cx="2318287" cy="16136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BB870C-B5EF-4890-88FB-CD88D0085732}"/>
              </a:ext>
            </a:extLst>
          </p:cNvPr>
          <p:cNvSpPr txBox="1"/>
          <p:nvPr/>
        </p:nvSpPr>
        <p:spPr>
          <a:xfrm>
            <a:off x="8621959" y="4665698"/>
            <a:ext cx="3052702" cy="92333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“SET APART” GARDEN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ON “SET APART” EARTH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(HOLY, HOLY)</a:t>
            </a:r>
          </a:p>
        </p:txBody>
      </p:sp>
    </p:spTree>
    <p:extLst>
      <p:ext uri="{BB962C8B-B14F-4D97-AF65-F5344CB8AC3E}">
        <p14:creationId xmlns:p14="http://schemas.microsoft.com/office/powerpoint/2010/main" val="17057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6" grpId="0"/>
      <p:bldP spid="11" grpId="0"/>
      <p:bldP spid="23" grpId="0"/>
      <p:bldP spid="1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Thinker, Thinking, Person, Idea, Wondering, Gesturing">
            <a:extLst>
              <a:ext uri="{FF2B5EF4-FFF2-40B4-BE49-F238E27FC236}">
                <a16:creationId xmlns:a16="http://schemas.microsoft.com/office/drawing/2014/main" id="{EDFEBF5F-D46D-4EC0-B77D-BE434A30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2884223"/>
            <a:ext cx="1245791" cy="1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9D052-9293-42F0-BEE6-406441B56102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“He brought her to the man. And Adam said...” [vv22-23]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04BDCF-4094-4BC1-83FB-6FC5AACD2CEF}"/>
              </a:ext>
            </a:extLst>
          </p:cNvPr>
          <p:cNvSpPr txBox="1"/>
          <p:nvPr/>
        </p:nvSpPr>
        <p:spPr>
          <a:xfrm>
            <a:off x="1638983" y="2845187"/>
            <a:ext cx="85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latin typeface="Sylfaen" panose="010A0502050306030303" pitchFamily="18" charset="0"/>
                <a:sym typeface="Wingdings" panose="05000000000000000000" pitchFamily="2" charset="2"/>
              </a:rPr>
              <a:t>Who said these words?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D6B03-F5A8-4CD4-9EB5-0611C93916C9}"/>
              </a:ext>
            </a:extLst>
          </p:cNvPr>
          <p:cNvSpPr txBox="1"/>
          <p:nvPr/>
        </p:nvSpPr>
        <p:spPr>
          <a:xfrm>
            <a:off x="218854" y="2323934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“Therefore, a man shall leave his father and mother...” [v24]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33EA7E-0D21-40D0-A254-88D1D86C4C8A}"/>
              </a:ext>
            </a:extLst>
          </p:cNvPr>
          <p:cNvSpPr txBox="1"/>
          <p:nvPr/>
        </p:nvSpPr>
        <p:spPr>
          <a:xfrm>
            <a:off x="1849760" y="320722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Georgia" panose="02040502050405020303" pitchFamily="18" charset="0"/>
              </a:rPr>
              <a:t>When first reading, it looks like </a:t>
            </a:r>
            <a:r>
              <a:rPr lang="pt-BR" sz="2200" b="1" i="1" dirty="0">
                <a:latin typeface="Georgia" panose="02040502050405020303" pitchFamily="18" charset="0"/>
              </a:rPr>
              <a:t>Adam</a:t>
            </a:r>
            <a:r>
              <a:rPr lang="pt-BR" sz="2200" dirty="0">
                <a:latin typeface="Georgia" panose="02040502050405020303" pitchFamily="18" charset="0"/>
              </a:rPr>
              <a:t> said this, which would be very strange seeing as he had no father or mother...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A518D0-A358-4308-9A5B-6E110C4394DB}"/>
              </a:ext>
            </a:extLst>
          </p:cNvPr>
          <p:cNvSpPr txBox="1"/>
          <p:nvPr/>
        </p:nvSpPr>
        <p:spPr>
          <a:xfrm>
            <a:off x="3451517" y="394056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In the New Testament, when some Pharisees challenge Jesus regarding divorce, He says: “Have you not read that </a:t>
            </a:r>
            <a:r>
              <a:rPr lang="pt-BR" sz="2000" b="1" i="1" dirty="0">
                <a:latin typeface="Georgia" panose="02040502050405020303" pitchFamily="18" charset="0"/>
              </a:rPr>
              <a:t>He who made them at the beginning</a:t>
            </a:r>
            <a:r>
              <a:rPr lang="pt-BR" sz="2000" dirty="0">
                <a:latin typeface="Georgia" panose="02040502050405020303" pitchFamily="18" charset="0"/>
              </a:rPr>
              <a:t> ‘made them male and female,’ </a:t>
            </a:r>
            <a:r>
              <a:rPr lang="pt-BR" sz="2000" b="1" i="1" dirty="0">
                <a:latin typeface="Georgia" panose="02040502050405020303" pitchFamily="18" charset="0"/>
              </a:rPr>
              <a:t>and said</a:t>
            </a:r>
            <a:r>
              <a:rPr lang="pt-BR" sz="2000" dirty="0">
                <a:latin typeface="Georgia" panose="02040502050405020303" pitchFamily="18" charset="0"/>
              </a:rPr>
              <a:t>, ‘For this reason a man shall leave his father and mother and be joined to his wife, and the two shall become one flesh’</a:t>
            </a:r>
            <a:r>
              <a:rPr lang="en-US" sz="2000" dirty="0">
                <a:latin typeface="Georgia" panose="02040502050405020303" pitchFamily="18" charset="0"/>
              </a:rPr>
              <a:t>?</a:t>
            </a:r>
            <a:r>
              <a:rPr lang="pt-BR" sz="2000" dirty="0">
                <a:latin typeface="Georgia" panose="02040502050405020303" pitchFamily="18" charset="0"/>
              </a:rPr>
              <a:t>” [</a:t>
            </a:r>
            <a:r>
              <a:rPr lang="pt-BR" sz="2000" dirty="0" err="1">
                <a:latin typeface="Georgia" panose="02040502050405020303" pitchFamily="18" charset="0"/>
              </a:rPr>
              <a:t>Mat</a:t>
            </a:r>
            <a:r>
              <a:rPr lang="pt-BR" sz="2000" dirty="0">
                <a:latin typeface="Georgia" panose="02040502050405020303" pitchFamily="18" charset="0"/>
              </a:rPr>
              <a:t> 19:4-5]</a:t>
            </a:r>
          </a:p>
        </p:txBody>
      </p:sp>
    </p:spTree>
    <p:extLst>
      <p:ext uri="{BB962C8B-B14F-4D97-AF65-F5344CB8AC3E}">
        <p14:creationId xmlns:p14="http://schemas.microsoft.com/office/powerpoint/2010/main" val="898523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75AB1AF-F9ED-4467-96D9-22295A5BB6BC}"/>
              </a:ext>
            </a:extLst>
          </p:cNvPr>
          <p:cNvSpPr/>
          <p:nvPr/>
        </p:nvSpPr>
        <p:spPr>
          <a:xfrm>
            <a:off x="3399084" y="5160065"/>
            <a:ext cx="8372170" cy="874961"/>
          </a:xfrm>
          <a:prstGeom prst="roundRect">
            <a:avLst>
              <a:gd name="adj" fmla="val 59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The plan established in Gen 2 is cited by God in the whole Bible as the law of marriage [Mal 2:13-16;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Eph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5:30-32; 1 Cor 6:16-18;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etc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]</a:t>
            </a:r>
          </a:p>
          <a:p>
            <a:pPr algn="ctr"/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9D052-9293-42F0-BEE6-406441B56102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“He brought her to the man. And Adam said...” [vv22-23]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D6B03-F5A8-4CD4-9EB5-0611C93916C9}"/>
              </a:ext>
            </a:extLst>
          </p:cNvPr>
          <p:cNvSpPr txBox="1"/>
          <p:nvPr/>
        </p:nvSpPr>
        <p:spPr>
          <a:xfrm>
            <a:off x="218854" y="2323934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“Therefore, a man shall leave his father and mother...” [v24]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D6EB1-71EC-47F8-A54E-ECBA5D42BFDA}"/>
              </a:ext>
            </a:extLst>
          </p:cNvPr>
          <p:cNvSpPr txBox="1"/>
          <p:nvPr/>
        </p:nvSpPr>
        <p:spPr>
          <a:xfrm>
            <a:off x="210312" y="279081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“…and be joined to his wife, and they shall become one flesh.” [v24]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973BAC-86B4-4B68-B9AF-D3D7CD4EC279}"/>
              </a:ext>
            </a:extLst>
          </p:cNvPr>
          <p:cNvSpPr/>
          <p:nvPr/>
        </p:nvSpPr>
        <p:spPr>
          <a:xfrm>
            <a:off x="3399084" y="3268205"/>
            <a:ext cx="8369898" cy="2095804"/>
          </a:xfrm>
          <a:prstGeom prst="roundRect">
            <a:avLst>
              <a:gd name="adj" fmla="val 5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These words are God’s commentary on marriage</a:t>
            </a:r>
            <a:endParaRPr lang="en-US" sz="2100" b="1" i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en-US" sz="400" b="1" i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All marriages from this one forward should follow the same pattern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• God’s design for marriage as seen in this example follows this plan: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 (1)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One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woman and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one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man (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any other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combination is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illicit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);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 (2)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Leave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father and mother (a new primary family relationship);</a:t>
            </a:r>
          </a:p>
          <a:p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 (3) Become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one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flesh (they should be inseparable except by death)</a:t>
            </a:r>
          </a:p>
        </p:txBody>
      </p:sp>
    </p:spTree>
    <p:extLst>
      <p:ext uri="{BB962C8B-B14F-4D97-AF65-F5344CB8AC3E}">
        <p14:creationId xmlns:p14="http://schemas.microsoft.com/office/powerpoint/2010/main" val="3462305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 caused a deep sleep to fall on Adam...” [v21]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2:21-25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9D052-9293-42F0-BEE6-406441B56102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“He brought her to the man. And Adam said...” [vv22-23]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D6B03-F5A8-4CD4-9EB5-0611C93916C9}"/>
              </a:ext>
            </a:extLst>
          </p:cNvPr>
          <p:cNvSpPr txBox="1"/>
          <p:nvPr/>
        </p:nvSpPr>
        <p:spPr>
          <a:xfrm>
            <a:off x="218854" y="2323934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“Therefore, a man shall leave his father and mother...” [v24]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D6EB1-71EC-47F8-A54E-ECBA5D42BFDA}"/>
              </a:ext>
            </a:extLst>
          </p:cNvPr>
          <p:cNvSpPr txBox="1"/>
          <p:nvPr/>
        </p:nvSpPr>
        <p:spPr>
          <a:xfrm>
            <a:off x="210312" y="279081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“…and be joined to his wife, and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they shall become </a:t>
            </a:r>
            <a:r>
              <a:rPr lang="en-US" sz="28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one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u="sng" dirty="0">
                <a:latin typeface="Sylfaen" panose="010A0502050306030303" pitchFamily="18" charset="0"/>
                <a:sym typeface="Wingdings" panose="05000000000000000000" pitchFamily="2" charset="2"/>
              </a:rPr>
              <a:t>flesh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.” [v24]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21ACAF-6F0D-4B0D-931A-1F43AD5F63F8}"/>
              </a:ext>
            </a:extLst>
          </p:cNvPr>
          <p:cNvSpPr txBox="1"/>
          <p:nvPr/>
        </p:nvSpPr>
        <p:spPr>
          <a:xfrm>
            <a:off x="519107" y="3218293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pt-BR" sz="2400" dirty="0">
                <a:latin typeface="Georgia" panose="02040502050405020303" pitchFamily="18" charset="0"/>
              </a:rPr>
              <a:t>“one flesh” describes a perfect union – she </a:t>
            </a:r>
            <a:r>
              <a:rPr lang="pt-BR" sz="2400" b="1" i="1" dirty="0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just what the man needed!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32DF57-0556-4073-8E7F-3D6388B5C35B}"/>
              </a:ext>
            </a:extLst>
          </p:cNvPr>
          <p:cNvSpPr txBox="1"/>
          <p:nvPr/>
        </p:nvSpPr>
        <p:spPr>
          <a:xfrm>
            <a:off x="3360508" y="3595873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There are two inherent aspects to this union: (1) </a:t>
            </a:r>
            <a:r>
              <a:rPr lang="pt-BR" sz="2200" b="1" i="1" dirty="0">
                <a:latin typeface="Georgia" panose="02040502050405020303" pitchFamily="18" charset="0"/>
              </a:rPr>
              <a:t>unity of purpose</a:t>
            </a:r>
            <a:r>
              <a:rPr lang="pt-BR" sz="2200" dirty="0">
                <a:latin typeface="Georgia" panose="02040502050405020303" pitchFamily="18" charset="0"/>
              </a:rPr>
              <a:t>, which is the real goal of any relationship, and (2) </a:t>
            </a:r>
            <a:r>
              <a:rPr lang="pt-BR" sz="2200" b="1" i="1" dirty="0">
                <a:latin typeface="Georgia" panose="02040502050405020303" pitchFamily="18" charset="0"/>
              </a:rPr>
              <a:t>physical union</a:t>
            </a:r>
            <a:r>
              <a:rPr lang="pt-BR" sz="2200" dirty="0">
                <a:latin typeface="Georgia" panose="02040502050405020303" pitchFamily="18" charset="0"/>
              </a:rPr>
              <a:t>, which, in the sinless paradise of Eden was not accompanied by any reason whatsoever for them to sense a shadow of shame. In fact, </a:t>
            </a:r>
            <a:r>
              <a:rPr lang="pt-BR" sz="2200" b="1" i="1" dirty="0">
                <a:latin typeface="Georgia" panose="02040502050405020303" pitchFamily="18" charset="0"/>
              </a:rPr>
              <a:t>shame</a:t>
            </a:r>
            <a:r>
              <a:rPr lang="pt-BR" sz="2200" dirty="0">
                <a:latin typeface="Georgia" panose="02040502050405020303" pitchFamily="18" charset="0"/>
              </a:rPr>
              <a:t> at their nudity and </a:t>
            </a:r>
            <a:r>
              <a:rPr lang="pt-BR" sz="2200" b="1" i="1" dirty="0">
                <a:latin typeface="Georgia" panose="02040502050405020303" pitchFamily="18" charset="0"/>
              </a:rPr>
              <a:t>division</a:t>
            </a:r>
            <a:r>
              <a:rPr lang="pt-BR" sz="2200" dirty="0">
                <a:latin typeface="Georgia" panose="02040502050405020303" pitchFamily="18" charset="0"/>
              </a:rPr>
              <a:t> are the first visible signs of the effects of sin on their lives in Genesis 3...</a:t>
            </a:r>
          </a:p>
        </p:txBody>
      </p:sp>
    </p:spTree>
    <p:extLst>
      <p:ext uri="{BB962C8B-B14F-4D97-AF65-F5344CB8AC3E}">
        <p14:creationId xmlns:p14="http://schemas.microsoft.com/office/powerpoint/2010/main" val="1414639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Segoe Print" panose="02000600000000000000" pitchFamily="2" charset="0"/>
              </a:rPr>
              <a:t>The Nature of Man</a:t>
            </a:r>
            <a:endParaRPr lang="en-US" sz="6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bg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1" y="899724"/>
            <a:ext cx="1218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“and they shall become </a:t>
            </a:r>
            <a:r>
              <a:rPr lang="en-US" sz="3600" b="1" i="1" dirty="0">
                <a:solidFill>
                  <a:schemeClr val="bg1"/>
                </a:solidFill>
                <a:latin typeface="Georgia" panose="02040502050405020303" pitchFamily="18" charset="0"/>
              </a:rPr>
              <a:t>one flesh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”</a:t>
            </a:r>
            <a:endParaRPr lang="en-US" sz="36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CaixaDeTexto 5">
            <a:extLst>
              <a:ext uri="{FF2B5EF4-FFF2-40B4-BE49-F238E27FC236}">
                <a16:creationId xmlns:a16="http://schemas.microsoft.com/office/drawing/2014/main" id="{6422079B-D2B9-470B-83D9-C16D4DF5A430}"/>
              </a:ext>
            </a:extLst>
          </p:cNvPr>
          <p:cNvSpPr txBox="1"/>
          <p:nvPr/>
        </p:nvSpPr>
        <p:spPr>
          <a:xfrm>
            <a:off x="234104" y="1955939"/>
            <a:ext cx="1151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where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had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provided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for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phyiscal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emotional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800" dirty="0" err="1">
                <a:solidFill>
                  <a:srgbClr val="FFFF00"/>
                </a:solidFill>
                <a:latin typeface="Georgia" panose="02040502050405020303" pitchFamily="18" charset="0"/>
              </a:rPr>
              <a:t>needs</a:t>
            </a:r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  <a:endParaRPr lang="pt-BR" sz="28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CaixaDeTexto 7">
            <a:extLst>
              <a:ext uri="{FF2B5EF4-FFF2-40B4-BE49-F238E27FC236}">
                <a16:creationId xmlns:a16="http://schemas.microsoft.com/office/drawing/2014/main" id="{F5F8197C-8B5B-4C59-9B69-A1A857661704}"/>
              </a:ext>
            </a:extLst>
          </p:cNvPr>
          <p:cNvSpPr txBox="1"/>
          <p:nvPr/>
        </p:nvSpPr>
        <p:spPr>
          <a:xfrm>
            <a:off x="522136" y="2508443"/>
            <a:ext cx="1166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marriage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illustrate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perfectly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intimate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desire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us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5" name="CaixaDeTexto 8">
            <a:extLst>
              <a:ext uri="{FF2B5EF4-FFF2-40B4-BE49-F238E27FC236}">
                <a16:creationId xmlns:a16="http://schemas.microsoft.com/office/drawing/2014/main" id="{4C8FA1B8-B43B-4241-A9CC-CD23847C2CA0}"/>
              </a:ext>
            </a:extLst>
          </p:cNvPr>
          <p:cNvSpPr txBox="1"/>
          <p:nvPr/>
        </p:nvSpPr>
        <p:spPr>
          <a:xfrm>
            <a:off x="234104" y="1496595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In </a:t>
            </a:r>
            <a:r>
              <a:rPr lang="pt-BR" sz="3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3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perfection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3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3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Eden’s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32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paradise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B9443D-A60B-4D0B-A6F5-E089191A5A6E}"/>
              </a:ext>
            </a:extLst>
          </p:cNvPr>
          <p:cNvSpPr/>
          <p:nvPr/>
        </p:nvSpPr>
        <p:spPr>
          <a:xfrm>
            <a:off x="3399084" y="3012873"/>
            <a:ext cx="8369898" cy="3626467"/>
          </a:xfrm>
          <a:prstGeom prst="round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Georgia" panose="02040502050405020303" pitchFamily="18" charset="0"/>
              </a:rPr>
              <a:t>These words are God’s commentary on marriage:</a:t>
            </a:r>
          </a:p>
          <a:p>
            <a:pPr algn="ctr"/>
            <a:endParaRPr lang="en-US" sz="800" b="1" i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en-US" sz="400" b="1" i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“Wives, submit to your own husbands,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as to the Lord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… Husbands, love your wives,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just as Christ also loved the church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and gave Himself for her… For no one ever hated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his own flesh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, but nourishes and cherishes it,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just as the Lord does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the church. For we are members of His body,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of His flesh and of His bones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. ‘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For this reason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a man shall leave his father and mother and be joined to his wife, and the two shall become one flesh.’ This is a great mystery, but I speak concerning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Christ and the church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.”  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                                            [Ephesians 5:22-32] </a:t>
            </a:r>
          </a:p>
        </p:txBody>
      </p:sp>
      <p:sp>
        <p:nvSpPr>
          <p:cNvPr id="2" name="Star: 24 Points 1">
            <a:extLst>
              <a:ext uri="{FF2B5EF4-FFF2-40B4-BE49-F238E27FC236}">
                <a16:creationId xmlns:a16="http://schemas.microsoft.com/office/drawing/2014/main" id="{A0746FE0-DFEB-4E12-9D3B-6C2E9A4EEC22}"/>
              </a:ext>
            </a:extLst>
          </p:cNvPr>
          <p:cNvSpPr/>
          <p:nvPr/>
        </p:nvSpPr>
        <p:spPr>
          <a:xfrm rot="21343202">
            <a:off x="-1330774" y="3128370"/>
            <a:ext cx="6546410" cy="3551357"/>
          </a:xfrm>
          <a:prstGeom prst="star2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Would you fulfill God’s desire to bring you to Himself in Jesus, His Son?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Rev 19:6-9</a:t>
            </a:r>
          </a:p>
        </p:txBody>
      </p:sp>
    </p:spTree>
    <p:extLst>
      <p:ext uri="{BB962C8B-B14F-4D97-AF65-F5344CB8AC3E}">
        <p14:creationId xmlns:p14="http://schemas.microsoft.com/office/powerpoint/2010/main" val="732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5" grpId="0"/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289814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Two aspects are emphasized: “...pleasant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to the sight </a:t>
            </a:r>
            <a:r>
              <a:rPr lang="en-US" sz="14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and good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for food</a:t>
            </a:r>
            <a:r>
              <a:rPr lang="en-US" sz="20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”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EDD15-8D20-4AA6-9FA8-629D5603161C}"/>
              </a:ext>
            </a:extLst>
          </p:cNvPr>
          <p:cNvSpPr txBox="1"/>
          <p:nvPr/>
        </p:nvSpPr>
        <p:spPr>
          <a:xfrm>
            <a:off x="516835" y="2711843"/>
            <a:ext cx="1146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“good for food” is simple enough; but what purpose does a pleasant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i="1" u="sng" dirty="0">
                <a:latin typeface="Sylfaen" panose="010A0502050306030303" pitchFamily="18" charset="0"/>
                <a:sym typeface="Wingdings" panose="05000000000000000000" pitchFamily="2" charset="2"/>
              </a:rPr>
              <a:t>looking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tree serve?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26154-EE53-4E9C-BA6D-32AC12B1D955}"/>
              </a:ext>
            </a:extLst>
          </p:cNvPr>
          <p:cNvSpPr txBox="1"/>
          <p:nvPr/>
        </p:nvSpPr>
        <p:spPr>
          <a:xfrm>
            <a:off x="212227" y="1826189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“...out of the ground the Lord God made every tree grow...” [v9]</a:t>
            </a:r>
          </a:p>
        </p:txBody>
      </p:sp>
      <p:sp>
        <p:nvSpPr>
          <p:cNvPr id="14" name="CaixaDeTexto 17">
            <a:extLst>
              <a:ext uri="{FF2B5EF4-FFF2-40B4-BE49-F238E27FC236}">
                <a16:creationId xmlns:a16="http://schemas.microsoft.com/office/drawing/2014/main" id="{BFB36401-6EFD-4951-9438-D99556CA7FB9}"/>
              </a:ext>
            </a:extLst>
          </p:cNvPr>
          <p:cNvSpPr txBox="1"/>
          <p:nvPr/>
        </p:nvSpPr>
        <p:spPr>
          <a:xfrm>
            <a:off x="6400034" y="5046073"/>
            <a:ext cx="5581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“One thing I have desired of the Lord...   That I</a:t>
            </a:r>
          </a:p>
          <a:p>
            <a:pPr algn="just"/>
            <a:r>
              <a:rPr lang="pt-BR" sz="2000" dirty="0">
                <a:latin typeface="Georgia" panose="02040502050405020303" pitchFamily="18" charset="0"/>
              </a:rPr>
              <a:t>may dwell in the house of the Lord... To behold</a:t>
            </a:r>
          </a:p>
          <a:p>
            <a:pPr algn="just"/>
            <a:r>
              <a:rPr lang="pt-BR" sz="2000" dirty="0">
                <a:latin typeface="Georgia" panose="02040502050405020303" pitchFamily="18" charset="0"/>
              </a:rPr>
              <a:t>the </a:t>
            </a:r>
            <a:r>
              <a:rPr lang="pt-BR" sz="2000" b="1" i="1" dirty="0">
                <a:latin typeface="Georgia" panose="02040502050405020303" pitchFamily="18" charset="0"/>
              </a:rPr>
              <a:t>beauty</a:t>
            </a:r>
            <a:r>
              <a:rPr lang="pt-BR" sz="2000" dirty="0">
                <a:latin typeface="Georgia" panose="02040502050405020303" pitchFamily="18" charset="0"/>
              </a:rPr>
              <a:t> of the Lord...”              [Psalm 27:4]</a:t>
            </a:r>
          </a:p>
        </p:txBody>
      </p:sp>
      <p:pic>
        <p:nvPicPr>
          <p:cNvPr id="15" name="Picture 6" descr="http://th03.deviantart.net/fs29/PRE/i/2008/053/8/5/Sunset_by_Teresawolf.jpg">
            <a:extLst>
              <a:ext uri="{FF2B5EF4-FFF2-40B4-BE49-F238E27FC236}">
                <a16:creationId xmlns:a16="http://schemas.microsoft.com/office/drawing/2014/main" id="{FCA74574-E824-4FD5-9411-ED5A80EE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01" y="3621050"/>
            <a:ext cx="2916326" cy="23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ages.clipartpanda.com/spring-tree-clipart-1389370959.png">
            <a:extLst>
              <a:ext uri="{FF2B5EF4-FFF2-40B4-BE49-F238E27FC236}">
                <a16:creationId xmlns:a16="http://schemas.microsoft.com/office/drawing/2014/main" id="{EC49A605-D5BD-4B7D-9A68-F3BAF46E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94" y="3665696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ages.clipartpanda.com/spring-tree-clipart-1389370959.png">
            <a:extLst>
              <a:ext uri="{FF2B5EF4-FFF2-40B4-BE49-F238E27FC236}">
                <a16:creationId xmlns:a16="http://schemas.microsoft.com/office/drawing/2014/main" id="{7611AF2C-759D-44F3-96B7-DED16B9E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09" y="3665696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15">
            <a:extLst>
              <a:ext uri="{FF2B5EF4-FFF2-40B4-BE49-F238E27FC236}">
                <a16:creationId xmlns:a16="http://schemas.microsoft.com/office/drawing/2014/main" id="{107A83B8-43F8-4495-9E68-BFFE3FB04AC7}"/>
              </a:ext>
            </a:extLst>
          </p:cNvPr>
          <p:cNvSpPr txBox="1"/>
          <p:nvPr/>
        </p:nvSpPr>
        <p:spPr>
          <a:xfrm>
            <a:off x="6400035" y="3593688"/>
            <a:ext cx="550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It is a question of </a:t>
            </a:r>
            <a:r>
              <a:rPr lang="pt-BR" sz="2400" i="1" dirty="0">
                <a:latin typeface="Georgia" panose="02040502050405020303" pitchFamily="18" charset="0"/>
              </a:rPr>
              <a:t>beauty</a:t>
            </a:r>
            <a:r>
              <a:rPr lang="pt-BR" sz="2400" dirty="0">
                <a:latin typeface="Georgia" panose="02040502050405020303" pitchFamily="18" charset="0"/>
              </a:rPr>
              <a:t>, a sign of God’s goodness: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4" name="CaixaDeTexto 16">
            <a:extLst>
              <a:ext uri="{FF2B5EF4-FFF2-40B4-BE49-F238E27FC236}">
                <a16:creationId xmlns:a16="http://schemas.microsoft.com/office/drawing/2014/main" id="{776FD6E0-0917-4BCD-99E5-DA8B87766F1F}"/>
              </a:ext>
            </a:extLst>
          </p:cNvPr>
          <p:cNvSpPr txBox="1"/>
          <p:nvPr/>
        </p:nvSpPr>
        <p:spPr>
          <a:xfrm>
            <a:off x="6400034" y="4370704"/>
            <a:ext cx="57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“...worship the Lord in the </a:t>
            </a:r>
            <a:r>
              <a:rPr lang="pt-BR" sz="2000" b="1" i="1" dirty="0">
                <a:latin typeface="Georgia" panose="02040502050405020303" pitchFamily="18" charset="0"/>
              </a:rPr>
              <a:t>beauty</a:t>
            </a:r>
            <a:r>
              <a:rPr lang="pt-BR" sz="2000" dirty="0">
                <a:latin typeface="Georgia" panose="02040502050405020303" pitchFamily="18" charset="0"/>
              </a:rPr>
              <a:t> of holiness.”  </a:t>
            </a:r>
          </a:p>
          <a:p>
            <a:r>
              <a:rPr lang="pt-BR" sz="2000" dirty="0">
                <a:latin typeface="Georgia" panose="02040502050405020303" pitchFamily="18" charset="0"/>
              </a:rPr>
              <a:t>                                                   [1 Chronicles 16:29]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4407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2" grpId="0"/>
      <p:bldP spid="14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289814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Two aspects are emphasized: “...pleasant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to the sight </a:t>
            </a:r>
            <a:r>
              <a:rPr lang="en-US" sz="14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and good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for food</a:t>
            </a:r>
            <a:r>
              <a:rPr lang="en-US" sz="20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”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EDD15-8D20-4AA6-9FA8-629D5603161C}"/>
              </a:ext>
            </a:extLst>
          </p:cNvPr>
          <p:cNvSpPr txBox="1"/>
          <p:nvPr/>
        </p:nvSpPr>
        <p:spPr>
          <a:xfrm>
            <a:off x="516835" y="2711843"/>
            <a:ext cx="1146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“good for food” is simple enough; but what purpose does a pleasant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i="1" u="sng" dirty="0">
                <a:latin typeface="Sylfaen" panose="010A0502050306030303" pitchFamily="18" charset="0"/>
                <a:sym typeface="Wingdings" panose="05000000000000000000" pitchFamily="2" charset="2"/>
              </a:rPr>
              <a:t>looking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tree serve?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26154-EE53-4E9C-BA6D-32AC12B1D955}"/>
              </a:ext>
            </a:extLst>
          </p:cNvPr>
          <p:cNvSpPr txBox="1"/>
          <p:nvPr/>
        </p:nvSpPr>
        <p:spPr>
          <a:xfrm>
            <a:off x="212227" y="1826189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“...out of the ground the Lord God made every tree grow...” [v9]</a:t>
            </a:r>
          </a:p>
        </p:txBody>
      </p:sp>
      <p:pic>
        <p:nvPicPr>
          <p:cNvPr id="18" name="Picture 2" descr="http://images.clipartpanda.com/spring-tree-clipart-1389370959.png">
            <a:extLst>
              <a:ext uri="{FF2B5EF4-FFF2-40B4-BE49-F238E27FC236}">
                <a16:creationId xmlns:a16="http://schemas.microsoft.com/office/drawing/2014/main" id="{EC49A605-D5BD-4B7D-9A68-F3BAF46E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94" y="3665696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C3247A-D33E-4A49-B6EF-3A7C39487643}"/>
              </a:ext>
            </a:extLst>
          </p:cNvPr>
          <p:cNvSpPr txBox="1"/>
          <p:nvPr/>
        </p:nvSpPr>
        <p:spPr>
          <a:xfrm>
            <a:off x="519107" y="3055315"/>
            <a:ext cx="1146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“pleasant”, “good for food”, “tree of life”; God prepared for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all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of man’s earthly needs,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physical and emotional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4A6EFD4A-43C1-4C81-B54C-077EBA8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059" y="3662904"/>
            <a:ext cx="1397298" cy="23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39583F95-4A1D-44CF-9629-2DD758EF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504" y="3590631"/>
            <a:ext cx="1632528" cy="24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51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6">
            <a:extLst>
              <a:ext uri="{FF2B5EF4-FFF2-40B4-BE49-F238E27FC236}">
                <a16:creationId xmlns:a16="http://schemas.microsoft.com/office/drawing/2014/main" id="{B61E4509-E9F6-4320-A4EF-A73E87CB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2368" y="3515143"/>
            <a:ext cx="1877266" cy="25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289814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Two aspects are emphasized: “...pleasant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to the sight </a:t>
            </a:r>
            <a:r>
              <a:rPr lang="en-US" sz="14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and good </a:t>
            </a:r>
            <a:r>
              <a:rPr lang="en-US" sz="2800" b="1" i="1" dirty="0">
                <a:latin typeface="Sylfaen" panose="010A0502050306030303" pitchFamily="18" charset="0"/>
                <a:sym typeface="Wingdings" panose="05000000000000000000" pitchFamily="2" charset="2"/>
              </a:rPr>
              <a:t>for food</a:t>
            </a:r>
            <a:r>
              <a:rPr lang="en-US" sz="20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”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EDD15-8D20-4AA6-9FA8-629D5603161C}"/>
              </a:ext>
            </a:extLst>
          </p:cNvPr>
          <p:cNvSpPr txBox="1"/>
          <p:nvPr/>
        </p:nvSpPr>
        <p:spPr>
          <a:xfrm>
            <a:off x="516835" y="2711843"/>
            <a:ext cx="1146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“good for food” is simple enough; but what purpose does a pleasant</a:t>
            </a:r>
            <a:r>
              <a:rPr lang="en-US" sz="2400" i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i="1" u="sng" dirty="0">
                <a:latin typeface="Sylfaen" panose="010A0502050306030303" pitchFamily="18" charset="0"/>
                <a:sym typeface="Wingdings" panose="05000000000000000000" pitchFamily="2" charset="2"/>
              </a:rPr>
              <a:t>looking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tree serve?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26154-EE53-4E9C-BA6D-32AC12B1D955}"/>
              </a:ext>
            </a:extLst>
          </p:cNvPr>
          <p:cNvSpPr txBox="1"/>
          <p:nvPr/>
        </p:nvSpPr>
        <p:spPr>
          <a:xfrm>
            <a:off x="212227" y="1826189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“...out of the ground the Lord God made every tree grow...” [v9]</a:t>
            </a:r>
          </a:p>
        </p:txBody>
      </p:sp>
      <p:pic>
        <p:nvPicPr>
          <p:cNvPr id="18" name="Picture 2" descr="http://images.clipartpanda.com/spring-tree-clipart-1389370959.png">
            <a:extLst>
              <a:ext uri="{FF2B5EF4-FFF2-40B4-BE49-F238E27FC236}">
                <a16:creationId xmlns:a16="http://schemas.microsoft.com/office/drawing/2014/main" id="{EC49A605-D5BD-4B7D-9A68-F3BAF46E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94" y="3665696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C3247A-D33E-4A49-B6EF-3A7C39487643}"/>
              </a:ext>
            </a:extLst>
          </p:cNvPr>
          <p:cNvSpPr txBox="1"/>
          <p:nvPr/>
        </p:nvSpPr>
        <p:spPr>
          <a:xfrm>
            <a:off x="519107" y="3055315"/>
            <a:ext cx="1146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“pleasant”, “good for food”, “tree of life”; God prepared for </a:t>
            </a:r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all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of man’s earthly needs 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9583F95-4A1D-44CF-9629-2DD758EF3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443" y="3590631"/>
            <a:ext cx="1632528" cy="24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DA2768-BBE7-4021-B0AD-1588D2DFEE04}"/>
              </a:ext>
            </a:extLst>
          </p:cNvPr>
          <p:cNvSpPr txBox="1"/>
          <p:nvPr/>
        </p:nvSpPr>
        <p:spPr>
          <a:xfrm>
            <a:off x="512483" y="3419747"/>
            <a:ext cx="386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“…tree of the knowledge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of good and evil...”  </a:t>
            </a:r>
          </a:p>
        </p:txBody>
      </p:sp>
      <p:sp>
        <p:nvSpPr>
          <p:cNvPr id="30" name="CaixaDeTexto 16">
            <a:extLst>
              <a:ext uri="{FF2B5EF4-FFF2-40B4-BE49-F238E27FC236}">
                <a16:creationId xmlns:a16="http://schemas.microsoft.com/office/drawing/2014/main" id="{78455AE7-ACF1-459D-BF4C-50846BBCACAF}"/>
              </a:ext>
            </a:extLst>
          </p:cNvPr>
          <p:cNvSpPr txBox="1"/>
          <p:nvPr/>
        </p:nvSpPr>
        <p:spPr>
          <a:xfrm>
            <a:off x="10252642" y="3751971"/>
            <a:ext cx="1526649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Georgia" panose="02040502050405020303" pitchFamily="18" charset="0"/>
              </a:rPr>
              <a:t>This tree will soon serve as a means to test man’s love and obedience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B57CEE63-767D-41EE-8246-C02E18EE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059" y="3662904"/>
            <a:ext cx="1397301" cy="23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32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21">
            <a:extLst>
              <a:ext uri="{FF2B5EF4-FFF2-40B4-BE49-F238E27FC236}">
                <a16:creationId xmlns:a16="http://schemas.microsoft.com/office/drawing/2014/main" id="{BB3B97A5-566F-4AB5-8558-C7D25AEED5F1}"/>
              </a:ext>
            </a:extLst>
          </p:cNvPr>
          <p:cNvSpPr txBox="1"/>
          <p:nvPr/>
        </p:nvSpPr>
        <p:spPr>
          <a:xfrm>
            <a:off x="3462315" y="5050226"/>
            <a:ext cx="394565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God gave verifiable geographical evidence; this is not some </a:t>
            </a:r>
            <a:r>
              <a:rPr lang="en-US" sz="2000" b="1" i="1" dirty="0">
                <a:latin typeface="Georgia" panose="02040502050405020303" pitchFamily="18" charset="0"/>
              </a:rPr>
              <a:t>myth</a:t>
            </a:r>
            <a:r>
              <a:rPr lang="en-US" sz="2000" dirty="0">
                <a:latin typeface="Georgia" panose="02040502050405020303" pitchFamily="18" charset="0"/>
              </a:rPr>
              <a:t>, but </a:t>
            </a:r>
            <a:r>
              <a:rPr lang="en-US" sz="2000" b="1" i="1" dirty="0">
                <a:latin typeface="Georgia" panose="02040502050405020303" pitchFamily="18" charset="0"/>
              </a:rPr>
              <a:t>historical fact</a:t>
            </a:r>
            <a:r>
              <a:rPr lang="en-US" sz="2000" dirty="0">
                <a:latin typeface="Georgia" panose="02040502050405020303" pitchFamily="18" charset="0"/>
              </a:rPr>
              <a:t>!</a:t>
            </a:r>
            <a:endParaRPr lang="pt-BR" sz="20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75363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continues to provide water for the plants – without rain!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26154-EE53-4E9C-BA6D-32AC12B1D955}"/>
              </a:ext>
            </a:extLst>
          </p:cNvPr>
          <p:cNvSpPr txBox="1"/>
          <p:nvPr/>
        </p:nvSpPr>
        <p:spPr>
          <a:xfrm>
            <a:off x="212227" y="1826189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“...out of the ground the Lord God made every tree grow...” [v9]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C3247A-D33E-4A49-B6EF-3A7C39487643}"/>
              </a:ext>
            </a:extLst>
          </p:cNvPr>
          <p:cNvSpPr txBox="1"/>
          <p:nvPr/>
        </p:nvSpPr>
        <p:spPr>
          <a:xfrm>
            <a:off x="3458817" y="3572147"/>
            <a:ext cx="42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Pishon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”(?) [vv11-12]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FFECC3-6E14-4340-9C30-0CE8A40FE68F}"/>
              </a:ext>
            </a:extLst>
          </p:cNvPr>
          <p:cNvSpPr txBox="1"/>
          <p:nvPr/>
        </p:nvSpPr>
        <p:spPr>
          <a:xfrm>
            <a:off x="218855" y="2283385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a river went out of Eden to water the garden...” [v10]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DB283E-EE50-4D22-A92E-EB41F13FC650}"/>
              </a:ext>
            </a:extLst>
          </p:cNvPr>
          <p:cNvSpPr txBox="1"/>
          <p:nvPr/>
        </p:nvSpPr>
        <p:spPr>
          <a:xfrm>
            <a:off x="203688" y="317107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“...it parted and became four riverheads...” [vv10-14]</a:t>
            </a:r>
            <a:endParaRPr lang="en-US" sz="2800" dirty="0">
              <a:latin typeface="Sylfaen" panose="010A0502050306030303" pitchFamily="18" charset="0"/>
            </a:endParaRPr>
          </a:p>
        </p:txBody>
      </p:sp>
      <p:pic>
        <p:nvPicPr>
          <p:cNvPr id="32" name="Picture 4" descr="http://exopermaculture.files.wordpress.com/2014/06/89872-004-87255e0a.gif">
            <a:extLst>
              <a:ext uri="{FF2B5EF4-FFF2-40B4-BE49-F238E27FC236}">
                <a16:creationId xmlns:a16="http://schemas.microsoft.com/office/drawing/2014/main" id="{DF81EFE9-AA76-4165-8462-DD94C8760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6" b="18664"/>
          <a:stretch/>
        </p:blipFill>
        <p:spPr bwMode="auto">
          <a:xfrm>
            <a:off x="7301428" y="3649838"/>
            <a:ext cx="4475965" cy="240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EE98274-6C91-439A-9495-539137F3348E}"/>
              </a:ext>
            </a:extLst>
          </p:cNvPr>
          <p:cNvSpPr txBox="1"/>
          <p:nvPr/>
        </p:nvSpPr>
        <p:spPr>
          <a:xfrm>
            <a:off x="3465445" y="3923327"/>
            <a:ext cx="42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“Gihon”(?) [v13]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0DDBB6-E7AC-4136-A3E7-81DCF62C2309}"/>
              </a:ext>
            </a:extLst>
          </p:cNvPr>
          <p:cNvSpPr txBox="1"/>
          <p:nvPr/>
        </p:nvSpPr>
        <p:spPr>
          <a:xfrm>
            <a:off x="3465445" y="4281133"/>
            <a:ext cx="42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Hiddekel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” (‘Tigris’) [v14]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A4C708-236F-4741-BEAC-2A6C16206D74}"/>
              </a:ext>
            </a:extLst>
          </p:cNvPr>
          <p:cNvSpPr txBox="1"/>
          <p:nvPr/>
        </p:nvSpPr>
        <p:spPr>
          <a:xfrm>
            <a:off x="3465445" y="4638945"/>
            <a:ext cx="42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“Euphrates” [v14]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E6A9F33-C96A-4C6D-A353-601B14BDD486}"/>
              </a:ext>
            </a:extLst>
          </p:cNvPr>
          <p:cNvCxnSpPr>
            <a:cxnSpLocks/>
          </p:cNvCxnSpPr>
          <p:nvPr/>
        </p:nvCxnSpPr>
        <p:spPr>
          <a:xfrm flipV="1">
            <a:off x="7127865" y="3963083"/>
            <a:ext cx="2188663" cy="48959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73A455-5BAF-453B-81A9-1DAF29B88F40}"/>
              </a:ext>
            </a:extLst>
          </p:cNvPr>
          <p:cNvCxnSpPr>
            <a:cxnSpLocks/>
          </p:cNvCxnSpPr>
          <p:nvPr/>
        </p:nvCxnSpPr>
        <p:spPr>
          <a:xfrm flipV="1">
            <a:off x="6095988" y="4564275"/>
            <a:ext cx="2616691" cy="3490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8C1206-5FF8-4C05-95A4-D6DDF4BC5FB0}"/>
              </a:ext>
            </a:extLst>
          </p:cNvPr>
          <p:cNvSpPr txBox="1"/>
          <p:nvPr/>
        </p:nvSpPr>
        <p:spPr>
          <a:xfrm rot="1106887">
            <a:off x="9378687" y="5318910"/>
            <a:ext cx="264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• BABYLON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F8764-CAF3-4C40-A2AD-A274E472690B}"/>
              </a:ext>
            </a:extLst>
          </p:cNvPr>
          <p:cNvSpPr txBox="1"/>
          <p:nvPr/>
        </p:nvSpPr>
        <p:spPr>
          <a:xfrm>
            <a:off x="9513834" y="4748555"/>
            <a:ext cx="2647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1600" b="1" dirty="0">
                <a:latin typeface="+mj-lt"/>
              </a:rPr>
              <a:t>٭</a:t>
            </a:r>
            <a:r>
              <a:rPr lang="en-US" sz="1600" b="1" dirty="0">
                <a:latin typeface="+mj-lt"/>
              </a:rPr>
              <a:t> BAGHDAD</a:t>
            </a:r>
          </a:p>
        </p:txBody>
      </p:sp>
    </p:spTree>
    <p:extLst>
      <p:ext uri="{BB962C8B-B14F-4D97-AF65-F5344CB8AC3E}">
        <p14:creationId xmlns:p14="http://schemas.microsoft.com/office/powerpoint/2010/main" val="15649800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6" grpId="0"/>
      <p:bldP spid="25" grpId="0"/>
      <p:bldP spid="23" grpId="0"/>
      <p:bldP spid="24" grpId="0"/>
      <p:bldP spid="33" grpId="0"/>
      <p:bldP spid="35" grpId="0"/>
      <p:bldP spid="36" grpId="0"/>
      <p:bldP spid="9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16">
            <a:extLst>
              <a:ext uri="{FF2B5EF4-FFF2-40B4-BE49-F238E27FC236}">
                <a16:creationId xmlns:a16="http://schemas.microsoft.com/office/drawing/2014/main" id="{CF165B48-6621-4687-8CF8-31BFA8552E3A}"/>
              </a:ext>
            </a:extLst>
          </p:cNvPr>
          <p:cNvSpPr txBox="1"/>
          <p:nvPr/>
        </p:nvSpPr>
        <p:spPr>
          <a:xfrm>
            <a:off x="9516949" y="4318410"/>
            <a:ext cx="223921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Georgia" panose="02040502050405020303" pitchFamily="18" charset="0"/>
              </a:rPr>
              <a:t>The next time we see all of these together again? In the tabernacle</a:t>
            </a:r>
          </a:p>
          <a:p>
            <a:pPr algn="just"/>
            <a:r>
              <a:rPr lang="pt-BR" sz="1700" b="1" dirty="0">
                <a:latin typeface="Georgia" panose="02040502050405020303" pitchFamily="18" charset="0"/>
              </a:rPr>
              <a:t>[see Ex 25:10-40;  28:5-14;  Rv 21:18]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DE9A0-2660-48AE-8671-70A253DE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36" y="4530937"/>
            <a:ext cx="1822158" cy="121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25F7E3-15E8-4F98-9752-EEBD95935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30" y="4724094"/>
            <a:ext cx="782669" cy="391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75363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continues to provide water for the plants – without rain!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5" y="1387182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“The Lord God planted a garden eastward in Eden...” [v8]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2:8-14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26154-EE53-4E9C-BA6D-32AC12B1D955}"/>
              </a:ext>
            </a:extLst>
          </p:cNvPr>
          <p:cNvSpPr txBox="1"/>
          <p:nvPr/>
        </p:nvSpPr>
        <p:spPr>
          <a:xfrm>
            <a:off x="212227" y="1826189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“...out of the ground the Lord God made every tree grow...” [v9]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</a:p>
          <a:p>
            <a:pPr algn="ctr"/>
            <a:endParaRPr lang="en-US" sz="8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C3247A-D33E-4A49-B6EF-3A7C39487643}"/>
              </a:ext>
            </a:extLst>
          </p:cNvPr>
          <p:cNvSpPr txBox="1"/>
          <p:nvPr/>
        </p:nvSpPr>
        <p:spPr>
          <a:xfrm>
            <a:off x="3458817" y="3572147"/>
            <a:ext cx="42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•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>
                <a:latin typeface="Sylfaen" panose="010A0502050306030303" pitchFamily="18" charset="0"/>
                <a:sym typeface="Wingdings" panose="05000000000000000000" pitchFamily="2" charset="2"/>
              </a:rPr>
              <a:t>Pishon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”(?) [vv11-12]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FFECC3-6E14-4340-9C30-0CE8A40FE68F}"/>
              </a:ext>
            </a:extLst>
          </p:cNvPr>
          <p:cNvSpPr txBox="1"/>
          <p:nvPr/>
        </p:nvSpPr>
        <p:spPr>
          <a:xfrm>
            <a:off x="218855" y="2283385"/>
            <a:ext cx="1156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“Now a river went out of Eden to water the garden...” [v10]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DB283E-EE50-4D22-A92E-EB41F13FC650}"/>
              </a:ext>
            </a:extLst>
          </p:cNvPr>
          <p:cNvSpPr txBox="1"/>
          <p:nvPr/>
        </p:nvSpPr>
        <p:spPr>
          <a:xfrm>
            <a:off x="203688" y="3171075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“...it parted and became four riverheads...” [vv10-14]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D6C454-E5B5-46D0-BD0F-4CD606242A02}"/>
              </a:ext>
            </a:extLst>
          </p:cNvPr>
          <p:cNvSpPr txBox="1"/>
          <p:nvPr/>
        </p:nvSpPr>
        <p:spPr>
          <a:xfrm>
            <a:off x="3710608" y="3921401"/>
            <a:ext cx="8059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Georgia" panose="02040502050405020303" pitchFamily="18" charset="0"/>
                <a:sym typeface="Wingdings" panose="05000000000000000000" pitchFamily="2" charset="2"/>
              </a:rPr>
              <a:t>-</a:t>
            </a:r>
            <a:r>
              <a:rPr lang="en-US" sz="2200" dirty="0">
                <a:latin typeface="Sylfaen" panose="010A0502050306030303" pitchFamily="18" charset="0"/>
                <a:sym typeface="Wingdings" panose="05000000000000000000" pitchFamily="2" charset="2"/>
              </a:rPr>
              <a:t> “...skirts the whole land of Havilah, where there is gold...” [v11]</a:t>
            </a:r>
          </a:p>
          <a:p>
            <a:r>
              <a:rPr lang="en-US" sz="2200" dirty="0">
                <a:latin typeface="Sylfaen" panose="010A0502050306030303" pitchFamily="18" charset="0"/>
                <a:sym typeface="Wingdings" panose="05000000000000000000" pitchFamily="2" charset="2"/>
              </a:rPr>
              <a:t>  “Bdellium and the onyx stone are there” [v12]</a:t>
            </a:r>
            <a:endParaRPr lang="en-US" sz="2200" dirty="0">
              <a:latin typeface="Sylfaen" panose="010A05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D40C9-D7C2-4943-8656-2BE7B28EA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0" y="4868175"/>
            <a:ext cx="895433" cy="4477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DBB2B1-ABBE-4B9A-BB57-C258A92D7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74" y="5020575"/>
            <a:ext cx="955739" cy="477870"/>
          </a:xfrm>
          <a:prstGeom prst="rect">
            <a:avLst/>
          </a:prstGeom>
        </p:spPr>
      </p:pic>
      <p:sp>
        <p:nvSpPr>
          <p:cNvPr id="30" name="CaixaDeTexto 18">
            <a:extLst>
              <a:ext uri="{FF2B5EF4-FFF2-40B4-BE49-F238E27FC236}">
                <a16:creationId xmlns:a16="http://schemas.microsoft.com/office/drawing/2014/main" id="{1145E12C-22E5-4060-8687-A6E89CD4325C}"/>
              </a:ext>
            </a:extLst>
          </p:cNvPr>
          <p:cNvSpPr txBox="1"/>
          <p:nvPr/>
        </p:nvSpPr>
        <p:spPr>
          <a:xfrm>
            <a:off x="3325702" y="5431161"/>
            <a:ext cx="252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“And the gold of that land is </a:t>
            </a:r>
            <a:r>
              <a:rPr lang="pt-BR" b="1" i="1" dirty="0">
                <a:latin typeface="Georgia" panose="02040502050405020303" pitchFamily="18" charset="0"/>
              </a:rPr>
              <a:t>good</a:t>
            </a:r>
            <a:r>
              <a:rPr lang="pt-BR" dirty="0">
                <a:latin typeface="Georgia" panose="02040502050405020303" pitchFamily="18" charset="0"/>
              </a:rPr>
              <a:t>.” [v12]</a:t>
            </a:r>
          </a:p>
        </p:txBody>
      </p:sp>
      <p:sp>
        <p:nvSpPr>
          <p:cNvPr id="40" name="CaixaDeTexto 18">
            <a:extLst>
              <a:ext uri="{FF2B5EF4-FFF2-40B4-BE49-F238E27FC236}">
                <a16:creationId xmlns:a16="http://schemas.microsoft.com/office/drawing/2014/main" id="{64382CFC-77C5-447C-BAAE-C8DBE84EA218}"/>
              </a:ext>
            </a:extLst>
          </p:cNvPr>
          <p:cNvSpPr txBox="1"/>
          <p:nvPr/>
        </p:nvSpPr>
        <p:spPr>
          <a:xfrm>
            <a:off x="5346666" y="5689576"/>
            <a:ext cx="252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“Bdellium” [v12]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8180798-A7B0-4DD9-A941-648D402B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30" y="5004993"/>
            <a:ext cx="1822158" cy="6206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CaixaDeTexto 18">
            <a:extLst>
              <a:ext uri="{FF2B5EF4-FFF2-40B4-BE49-F238E27FC236}">
                <a16:creationId xmlns:a16="http://schemas.microsoft.com/office/drawing/2014/main" id="{8E71DDBD-CD67-42E3-A598-3D2F39BE9A44}"/>
              </a:ext>
            </a:extLst>
          </p:cNvPr>
          <p:cNvSpPr txBox="1"/>
          <p:nvPr/>
        </p:nvSpPr>
        <p:spPr>
          <a:xfrm>
            <a:off x="7274860" y="5696204"/>
            <a:ext cx="252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eorgia" panose="02040502050405020303" pitchFamily="18" charset="0"/>
              </a:rPr>
              <a:t>“onyx stone” [v12]</a:t>
            </a:r>
          </a:p>
        </p:txBody>
      </p:sp>
    </p:spTree>
    <p:extLst>
      <p:ext uri="{BB962C8B-B14F-4D97-AF65-F5344CB8AC3E}">
        <p14:creationId xmlns:p14="http://schemas.microsoft.com/office/powerpoint/2010/main" val="730712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/>
      <p:bldP spid="30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976056-96EE-4D93-8B89-0BBDB62550B5}"/>
              </a:ext>
            </a:extLst>
          </p:cNvPr>
          <p:cNvSpPr/>
          <p:nvPr/>
        </p:nvSpPr>
        <p:spPr>
          <a:xfrm>
            <a:off x="1431235" y="2793936"/>
            <a:ext cx="10364251" cy="3209934"/>
          </a:xfrm>
          <a:prstGeom prst="roundRect">
            <a:avLst>
              <a:gd name="adj" fmla="val 5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The Garden of Eden is the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absolute standard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for the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rest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that awaits the faithful:</a:t>
            </a:r>
          </a:p>
          <a:p>
            <a:pPr algn="just"/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Notice how God uses this idea in other places…</a:t>
            </a:r>
          </a:p>
          <a:p>
            <a:pPr algn="just"/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The Promised Land: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“…beautiful cities…houses full…hewn-out wells…vineyards…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   olive trees…”; they received all of this from God, but </a:t>
            </a:r>
            <a:r>
              <a:rPr lang="en-US" sz="2100" i="1" dirty="0">
                <a:solidFill>
                  <a:schemeClr val="tx1"/>
                </a:solidFill>
                <a:latin typeface="Georgia" panose="02040502050405020303" pitchFamily="18" charset="0"/>
              </a:rPr>
              <a:t>they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did </a:t>
            </a:r>
          </a:p>
          <a:p>
            <a:pPr algn="just"/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			  no work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! [Dt 6:10-12;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cp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also Joshua 24:13]</a:t>
            </a:r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		</a:t>
            </a:r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The Heavenly ‘Mansion’: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“In My Father’s house…I go to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prepare</a:t>
            </a:r>
          </a:p>
          <a:p>
            <a:pPr algn="just"/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					           </a:t>
            </a:r>
            <a:r>
              <a:rPr lang="en-US" sz="2100" b="1" i="1" dirty="0">
                <a:solidFill>
                  <a:schemeClr val="tx1"/>
                </a:solidFill>
                <a:latin typeface="Georgia" panose="02040502050405020303" pitchFamily="18" charset="0"/>
              </a:rPr>
              <a:t>a place 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for you” [John 14:1-6]</a:t>
            </a:r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en-US" sz="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		</a:t>
            </a:r>
            <a:r>
              <a:rPr lang="en-US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The Heavenly Rest: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“he who has entered His rest has himself also 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					ceased from his works…” [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Hb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4:10; </a:t>
            </a:r>
            <a:r>
              <a:rPr lang="en-US" sz="2100" dirty="0" err="1">
                <a:solidFill>
                  <a:schemeClr val="tx1"/>
                </a:solidFill>
                <a:latin typeface="Georgia" panose="02040502050405020303" pitchFamily="18" charset="0"/>
              </a:rPr>
              <a:t>Rv</a:t>
            </a:r>
            <a:r>
              <a:rPr lang="en-US" sz="2100" dirty="0">
                <a:solidFill>
                  <a:schemeClr val="tx1"/>
                </a:solidFill>
                <a:latin typeface="Georgia" panose="02040502050405020303" pitchFamily="18" charset="0"/>
              </a:rPr>
              <a:t> 14:13]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1853081"/>
            <a:ext cx="11771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“Tend” and “keep” is a much lighter work than “till” [v5] and “plant”; God        </a:t>
            </a:r>
          </a:p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  gave man a prepared paradise that only needs appropriate maintenance 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God...put him in the garden...to </a:t>
            </a:r>
            <a:r>
              <a:rPr lang="en-US" sz="3200" b="1" i="1" u="sng" dirty="0">
                <a:latin typeface="Sylfaen" panose="010A0502050306030303" pitchFamily="18" charset="0"/>
              </a:rPr>
              <a:t>tend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and </a:t>
            </a:r>
            <a:r>
              <a:rPr lang="en-US" sz="3200" b="1" i="1" u="sng" dirty="0">
                <a:latin typeface="Sylfaen" panose="010A0502050306030303" pitchFamily="18" charset="0"/>
              </a:rPr>
              <a:t>keep</a:t>
            </a:r>
            <a:r>
              <a:rPr lang="en-US" sz="1600" dirty="0">
                <a:latin typeface="Sylfaen" panose="010A0502050306030303" pitchFamily="18" charset="0"/>
              </a:rPr>
              <a:t>  </a:t>
            </a:r>
            <a:r>
              <a:rPr lang="en-US" sz="3200" dirty="0">
                <a:latin typeface="Sylfaen" panose="010A0502050306030303" pitchFamily="18" charset="0"/>
              </a:rPr>
              <a:t>it” [v15]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2:15-17</a:t>
            </a:r>
          </a:p>
        </p:txBody>
      </p:sp>
    </p:spTree>
    <p:extLst>
      <p:ext uri="{BB962C8B-B14F-4D97-AF65-F5344CB8AC3E}">
        <p14:creationId xmlns:p14="http://schemas.microsoft.com/office/powerpoint/2010/main" val="2971385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1EE602-7FCB-4915-8F70-CBB627EFC5B9}"/>
              </a:ext>
            </a:extLst>
          </p:cNvPr>
          <p:cNvCxnSpPr/>
          <p:nvPr/>
        </p:nvCxnSpPr>
        <p:spPr>
          <a:xfrm flipH="1">
            <a:off x="393192" y="6069974"/>
            <a:ext cx="11356848" cy="0"/>
          </a:xfrm>
          <a:prstGeom prst="line">
            <a:avLst/>
          </a:prstGeom>
          <a:ln w="254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2936AF0-E13D-4746-ADE6-65F2CDE2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9266" r="52560" b="42489"/>
          <a:stretch/>
        </p:blipFill>
        <p:spPr>
          <a:xfrm>
            <a:off x="229288" y="4443680"/>
            <a:ext cx="3100506" cy="22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70AD0-C457-4D88-A029-68851147F447}"/>
              </a:ext>
            </a:extLst>
          </p:cNvPr>
          <p:cNvSpPr txBox="1"/>
          <p:nvPr/>
        </p:nvSpPr>
        <p:spPr>
          <a:xfrm>
            <a:off x="-1" y="86140"/>
            <a:ext cx="12191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egoe Print" panose="02000600000000000000" pitchFamily="2" charset="0"/>
              </a:rPr>
              <a:t>The Nature of Man</a:t>
            </a:r>
            <a:endParaRPr lang="en-US" sz="6000" dirty="0">
              <a:latin typeface="Segoe Print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7D5F6-833C-4DE8-A9D6-716012171136}"/>
              </a:ext>
            </a:extLst>
          </p:cNvPr>
          <p:cNvSpPr txBox="1"/>
          <p:nvPr/>
        </p:nvSpPr>
        <p:spPr>
          <a:xfrm>
            <a:off x="-6625" y="6096818"/>
            <a:ext cx="1219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Print" panose="02000600000000000000" pitchFamily="2" charset="0"/>
              </a:rPr>
              <a:t>Genesis 2</a:t>
            </a:r>
            <a:endParaRPr lang="en-US" sz="4000" dirty="0">
              <a:latin typeface="Segoe Print" panose="020006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08FFF6-C1F4-4B28-8D0C-A2131F39BAB4}"/>
              </a:ext>
            </a:extLst>
          </p:cNvPr>
          <p:cNvCxnSpPr/>
          <p:nvPr/>
        </p:nvCxnSpPr>
        <p:spPr>
          <a:xfrm flipH="1">
            <a:off x="393287" y="556591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none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084F11-42F5-4312-9DE3-25BE31EF1D53}"/>
              </a:ext>
            </a:extLst>
          </p:cNvPr>
          <p:cNvCxnSpPr/>
          <p:nvPr/>
        </p:nvCxnSpPr>
        <p:spPr>
          <a:xfrm flipH="1">
            <a:off x="9914777" y="557784"/>
            <a:ext cx="1855304" cy="0"/>
          </a:xfrm>
          <a:prstGeom prst="line">
            <a:avLst/>
          </a:prstGeom>
          <a:ln w="44450">
            <a:solidFill>
              <a:schemeClr val="tx1"/>
            </a:solidFill>
            <a:headEnd type="diamond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DB6C4F-3504-4E92-896E-E6DB019F576B}"/>
              </a:ext>
            </a:extLst>
          </p:cNvPr>
          <p:cNvSpPr txBox="1"/>
          <p:nvPr/>
        </p:nvSpPr>
        <p:spPr>
          <a:xfrm>
            <a:off x="210312" y="2330160"/>
            <a:ext cx="1177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 God begins by giving a very generic law – “freely eat!” [</a:t>
            </a:r>
            <a:r>
              <a:rPr lang="en-US" sz="2800" dirty="0" err="1">
                <a:latin typeface="Sylfaen" panose="010A0502050306030303" pitchFamily="18" charset="0"/>
                <a:sym typeface="Wingdings" panose="05000000000000000000" pitchFamily="2" charset="2"/>
              </a:rPr>
              <a:t>cp</a:t>
            </a:r>
            <a:r>
              <a:rPr lang="en-US" sz="2800" dirty="0">
                <a:latin typeface="Sylfaen" panose="010A0502050306030303" pitchFamily="18" charset="0"/>
                <a:sym typeface="Wingdings" panose="05000000000000000000" pitchFamily="2" charset="2"/>
              </a:rPr>
              <a:t> John 8:32 “free”]</a:t>
            </a:r>
            <a:endParaRPr lang="en-US" sz="2800" dirty="0">
              <a:latin typeface="Sylfaen" panose="010A050205030603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49ED-569D-4A3E-8E11-42F2C9ABAAFE}"/>
              </a:ext>
            </a:extLst>
          </p:cNvPr>
          <p:cNvSpPr txBox="1"/>
          <p:nvPr/>
        </p:nvSpPr>
        <p:spPr>
          <a:xfrm>
            <a:off x="209954" y="1387182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“...the Lord God...put him in the garden...to </a:t>
            </a:r>
            <a:r>
              <a:rPr lang="en-US" sz="3200" b="1" i="1" u="sng" dirty="0">
                <a:latin typeface="Sylfaen" panose="010A0502050306030303" pitchFamily="18" charset="0"/>
              </a:rPr>
              <a:t>tend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and </a:t>
            </a:r>
            <a:r>
              <a:rPr lang="en-US" sz="3200" b="1" i="1" u="sng" dirty="0">
                <a:latin typeface="Sylfaen" panose="010A0502050306030303" pitchFamily="18" charset="0"/>
              </a:rPr>
              <a:t>keep</a:t>
            </a:r>
            <a:r>
              <a:rPr lang="en-US" sz="1600" dirty="0">
                <a:latin typeface="Sylfaen" panose="010A0502050306030303" pitchFamily="18" charset="0"/>
              </a:rPr>
              <a:t>  </a:t>
            </a:r>
            <a:r>
              <a:rPr lang="en-US" sz="3200" dirty="0">
                <a:latin typeface="Sylfaen" panose="010A0502050306030303" pitchFamily="18" charset="0"/>
              </a:rPr>
              <a:t>it” [v15]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07C68-0709-4C17-90C7-6B42ACE22377}"/>
              </a:ext>
            </a:extLst>
          </p:cNvPr>
          <p:cNvSpPr txBox="1"/>
          <p:nvPr/>
        </p:nvSpPr>
        <p:spPr>
          <a:xfrm>
            <a:off x="212035" y="886472"/>
            <a:ext cx="1137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ylfaen" panose="010A0502050306030303" pitchFamily="18" charset="0"/>
              </a:rPr>
              <a:t>Genesis 2:15-17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29CC4-4321-4778-968D-8B50DE97F929}"/>
              </a:ext>
            </a:extLst>
          </p:cNvPr>
          <p:cNvSpPr txBox="1"/>
          <p:nvPr/>
        </p:nvSpPr>
        <p:spPr>
          <a:xfrm>
            <a:off x="216582" y="1857630"/>
            <a:ext cx="119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“...God commanded...‘Of every tree...you may </a:t>
            </a:r>
            <a:r>
              <a:rPr lang="en-US" sz="3200" b="1" i="1" u="sng" dirty="0">
                <a:latin typeface="Sylfaen" panose="010A0502050306030303" pitchFamily="18" charset="0"/>
              </a:rPr>
              <a:t>freely</a:t>
            </a:r>
            <a:r>
              <a:rPr lang="en-US" sz="3200" dirty="0">
                <a:latin typeface="Sylfaen" panose="010A0502050306030303" pitchFamily="18" charset="0"/>
              </a:rPr>
              <a:t> 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eat’” [v16]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960BE-6947-468F-9592-59755EDC50F7}"/>
              </a:ext>
            </a:extLst>
          </p:cNvPr>
          <p:cNvSpPr txBox="1"/>
          <p:nvPr/>
        </p:nvSpPr>
        <p:spPr>
          <a:xfrm>
            <a:off x="516835" y="2738347"/>
            <a:ext cx="1146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God tempers His generic law with a very specific one: “...of the tree of the knowledge 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of good and evil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you shall not eat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...” [v17]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C50A93-4384-4C31-AF8C-71B5E70DF7F0}"/>
              </a:ext>
            </a:extLst>
          </p:cNvPr>
          <p:cNvSpPr txBox="1"/>
          <p:nvPr/>
        </p:nvSpPr>
        <p:spPr>
          <a:xfrm>
            <a:off x="519107" y="3463954"/>
            <a:ext cx="1146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lfaen" panose="010A0502050306030303" pitchFamily="18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Generic laws </a:t>
            </a:r>
            <a:r>
              <a:rPr lang="en-US" sz="12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may be fulfilled in any way that does not violate the law itself; however, 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 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specific laws </a:t>
            </a:r>
            <a:r>
              <a:rPr lang="en-US" sz="1200" b="1" i="1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must be obeyed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exactly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Sylfaen" panose="010A0502050306030303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as revealed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			 – as such, specific laws often contain consequences or punishment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			    in the case that they are not obeyed:  “for in the day that you eat       </a:t>
            </a:r>
          </a:p>
          <a:p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			    of it, </a:t>
            </a:r>
            <a:r>
              <a:rPr lang="en-US" sz="2400" b="1" i="1" dirty="0">
                <a:latin typeface="Sylfaen" panose="010A0502050306030303" pitchFamily="18" charset="0"/>
                <a:sym typeface="Wingdings" panose="05000000000000000000" pitchFamily="2" charset="2"/>
              </a:rPr>
              <a:t>you shall surely die</a:t>
            </a:r>
            <a:r>
              <a:rPr lang="en-US" sz="2400" dirty="0">
                <a:latin typeface="Sylfaen" panose="010A0502050306030303" pitchFamily="18" charset="0"/>
                <a:sym typeface="Wingdings" panose="05000000000000000000" pitchFamily="2" charset="2"/>
              </a:rPr>
              <a:t>.” [v17]</a:t>
            </a:r>
          </a:p>
        </p:txBody>
      </p:sp>
    </p:spTree>
    <p:extLst>
      <p:ext uri="{BB962C8B-B14F-4D97-AF65-F5344CB8AC3E}">
        <p14:creationId xmlns:p14="http://schemas.microsoft.com/office/powerpoint/2010/main" val="1769683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3366</Words>
  <Application>Microsoft Office PowerPoint</Application>
  <PresentationFormat>Widescreen</PresentationFormat>
  <Paragraphs>296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Segoe Print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Ballard</dc:creator>
  <cp:lastModifiedBy>carldballard</cp:lastModifiedBy>
  <cp:revision>243</cp:revision>
  <dcterms:created xsi:type="dcterms:W3CDTF">2018-03-26T15:20:55Z</dcterms:created>
  <dcterms:modified xsi:type="dcterms:W3CDTF">2018-06-05T19:10:55Z</dcterms:modified>
</cp:coreProperties>
</file>